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634" r:id="rId4"/>
    <p:sldMasterId id="2147484700" r:id="rId5"/>
    <p:sldMasterId id="2147484718" r:id="rId6"/>
  </p:sldMasterIdLst>
  <p:notesMasterIdLst>
    <p:notesMasterId r:id="rId50"/>
  </p:notesMasterIdLst>
  <p:handoutMasterIdLst>
    <p:handoutMasterId r:id="rId51"/>
  </p:handoutMasterIdLst>
  <p:sldIdLst>
    <p:sldId id="2134805021" r:id="rId7"/>
    <p:sldId id="2147470641" r:id="rId8"/>
    <p:sldId id="2134804983" r:id="rId9"/>
    <p:sldId id="2134804984" r:id="rId10"/>
    <p:sldId id="2134804977" r:id="rId11"/>
    <p:sldId id="2134805028" r:id="rId12"/>
    <p:sldId id="1900" r:id="rId13"/>
    <p:sldId id="5035" r:id="rId14"/>
    <p:sldId id="1698" r:id="rId15"/>
    <p:sldId id="2076137304" r:id="rId16"/>
    <p:sldId id="8282" r:id="rId17"/>
    <p:sldId id="2134804978" r:id="rId18"/>
    <p:sldId id="2134805015" r:id="rId19"/>
    <p:sldId id="2134805004" r:id="rId20"/>
    <p:sldId id="5010" r:id="rId21"/>
    <p:sldId id="2134804980" r:id="rId22"/>
    <p:sldId id="262" r:id="rId23"/>
    <p:sldId id="2134805008" r:id="rId24"/>
    <p:sldId id="2134805025" r:id="rId25"/>
    <p:sldId id="2134805019" r:id="rId26"/>
    <p:sldId id="2134805033" r:id="rId27"/>
    <p:sldId id="2134805026" r:id="rId28"/>
    <p:sldId id="5026" r:id="rId29"/>
    <p:sldId id="2134805032" r:id="rId30"/>
    <p:sldId id="2134805030" r:id="rId31"/>
    <p:sldId id="2134805031" r:id="rId32"/>
    <p:sldId id="275" r:id="rId33"/>
    <p:sldId id="8285" r:id="rId34"/>
    <p:sldId id="1719" r:id="rId35"/>
    <p:sldId id="2011" r:id="rId36"/>
    <p:sldId id="1996" r:id="rId37"/>
    <p:sldId id="1998" r:id="rId38"/>
    <p:sldId id="2012" r:id="rId39"/>
    <p:sldId id="1808" r:id="rId40"/>
    <p:sldId id="2000" r:id="rId41"/>
    <p:sldId id="2008" r:id="rId42"/>
    <p:sldId id="2147470640" r:id="rId43"/>
    <p:sldId id="10088" r:id="rId44"/>
    <p:sldId id="8291" r:id="rId45"/>
    <p:sldId id="8292" r:id="rId46"/>
    <p:sldId id="2134805024" r:id="rId47"/>
    <p:sldId id="2147470639" r:id="rId48"/>
    <p:sldId id="5029"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ntroduction" id="{EF300F92-80C6-41F7-8927-4C823E6F2C9D}">
          <p14:sldIdLst>
            <p14:sldId id="2134805021"/>
            <p14:sldId id="2147470641"/>
          </p14:sldIdLst>
        </p14:section>
        <p14:section name="Problem Statement" id="{09780601-832F-45EE-8782-6D8CC89D7270}">
          <p14:sldIdLst>
            <p14:sldId id="2134804983"/>
            <p14:sldId id="2134804984"/>
            <p14:sldId id="2134804977"/>
            <p14:sldId id="2134805028"/>
            <p14:sldId id="1900"/>
            <p14:sldId id="5035"/>
          </p14:sldIdLst>
        </p14:section>
        <p14:section name="Solution Statement" id="{7830F463-30BB-475B-B119-D1267693D2E4}">
          <p14:sldIdLst>
            <p14:sldId id="1698"/>
          </p14:sldIdLst>
        </p14:section>
        <p14:section name="Solution Pillars" id="{5892B15A-8CDD-48B2-B954-74A239661BED}">
          <p14:sldIdLst>
            <p14:sldId id="2076137304"/>
            <p14:sldId id="8282"/>
            <p14:sldId id="2134804978"/>
          </p14:sldIdLst>
        </p14:section>
        <p14:section name="Key Usage" id="{802BDA24-B62E-4B40-9967-C2783725C2E3}">
          <p14:sldIdLst>
            <p14:sldId id="2134805015"/>
          </p14:sldIdLst>
        </p14:section>
        <p14:section name="Customer Stories" id="{F833C301-6AA0-432A-9994-497CE8E513C6}">
          <p14:sldIdLst>
            <p14:sldId id="2134805004"/>
            <p14:sldId id="5010"/>
            <p14:sldId id="2134804980"/>
            <p14:sldId id="262"/>
            <p14:sldId id="2134805008"/>
          </p14:sldIdLst>
        </p14:section>
        <p14:section name="Patterns" id="{9A919234-4F88-46E5-B0A3-A0641CFCF2E3}">
          <p14:sldIdLst>
            <p14:sldId id="2134805025"/>
            <p14:sldId id="2134805019"/>
            <p14:sldId id="2134805033"/>
          </p14:sldIdLst>
        </p14:section>
        <p14:section name="How it works" id="{8372021B-7DD6-4233-9661-CD91DD28B0F2}">
          <p14:sldIdLst>
            <p14:sldId id="2134805026"/>
            <p14:sldId id="5026"/>
            <p14:sldId id="2134805032"/>
            <p14:sldId id="2134805030"/>
            <p14:sldId id="2134805031"/>
            <p14:sldId id="275"/>
            <p14:sldId id="8285"/>
            <p14:sldId id="1719"/>
            <p14:sldId id="2011"/>
            <p14:sldId id="1996"/>
            <p14:sldId id="1998"/>
            <p14:sldId id="2012"/>
            <p14:sldId id="1808"/>
            <p14:sldId id="2000"/>
            <p14:sldId id="2008"/>
            <p14:sldId id="2147470640"/>
            <p14:sldId id="10088"/>
            <p14:sldId id="8291"/>
            <p14:sldId id="8292"/>
          </p14:sldIdLst>
        </p14:section>
        <p14:section name="Call to Action" id="{2FE13099-AB7A-4973-BD8C-21AF157ED81D}">
          <p14:sldIdLst>
            <p14:sldId id="2134805024"/>
            <p14:sldId id="2147470639"/>
          </p14:sldIdLst>
        </p14:section>
        <p14:section name="Appendix" id="{CF0CB464-B705-480F-B0ED-CD623097FFF4}">
          <p14:sldIdLst>
            <p14:sldId id="5029"/>
          </p14:sldIdLst>
        </p14:section>
        <p14:section name="Storymapping" id="{9B808F73-6CD7-4447-9ED9-4939D1A8F6C7}">
          <p14:sldIdLst/>
        </p14:section>
      </p14:sectionLst>
    </p:ext>
    <p:ext uri="{EFAFB233-063F-42B5-8137-9DF3F51BA10A}">
      <p15:sldGuideLst xmlns:p15="http://schemas.microsoft.com/office/powerpoint/2012/main">
        <p15:guide id="21" orient="horz" pos="2160" userDrawn="1">
          <p15:clr>
            <a:srgbClr val="A4A3A4"/>
          </p15:clr>
        </p15:guide>
        <p15:guide id="2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78D4"/>
    <a:srgbClr val="27A7FD"/>
    <a:srgbClr val="414241"/>
    <a:srgbClr val="B4009E"/>
    <a:srgbClr val="0478D7"/>
    <a:srgbClr val="0359A0"/>
    <a:srgbClr val="95CFFF"/>
    <a:srgbClr val="797979"/>
    <a:srgbClr val="94D0FF"/>
    <a:srgbClr val="4242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C13849-210C-46CB-9D7E-84FA35FE7FB6}" v="10" dt="2022-06-09T07:49:15.354"/>
    <p1510:client id="{866BA42D-77CF-4E33-A8D2-BDB7365FB094}" v="3" dt="2022-06-08T12:06:42.7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00" autoAdjust="0"/>
    <p:restoredTop sz="86361" autoAdjust="0"/>
  </p:normalViewPr>
  <p:slideViewPr>
    <p:cSldViewPr snapToGrid="0">
      <p:cViewPr varScale="1">
        <p:scale>
          <a:sx n="70" d="100"/>
          <a:sy n="70" d="100"/>
        </p:scale>
        <p:origin x="24" y="153"/>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38" d="100"/>
        <a:sy n="38" d="100"/>
      </p:scale>
      <p:origin x="0" y="-6099"/>
    </p:cViewPr>
  </p:sorterViewPr>
  <p:notesViewPr>
    <p:cSldViewPr snapToGrid="0">
      <p:cViewPr>
        <p:scale>
          <a:sx n="1" d="2"/>
          <a:sy n="1" d="2"/>
        </p:scale>
        <p:origin x="4548" y="142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viewProps" Target="viewProps.xml"/><Relationship Id="rId5" Type="http://schemas.openxmlformats.org/officeDocument/2006/relationships/slideMaster" Target="slideMasters/slideMaster2.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microsoft.com/office/2015/10/relationships/revisionInfo" Target="revisionInfo.xml"/><Relationship Id="rId8" Type="http://schemas.openxmlformats.org/officeDocument/2006/relationships/slide" Target="slides/slide2.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microsoft.com/office/2018/10/relationships/authors" Target="author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B8DB5E-E157-4997-8896-9538C8DD74D7}" type="doc">
      <dgm:prSet loTypeId="urn:microsoft.com/office/officeart/2005/8/layout/list1" loCatId="list" qsTypeId="urn:microsoft.com/office/officeart/2005/8/quickstyle/simple1" qsCatId="simple" csTypeId="urn:microsoft.com/office/officeart/2005/8/colors/accent1_5" csCatId="accent1" phldr="1"/>
      <dgm:spPr/>
      <dgm:t>
        <a:bodyPr/>
        <a:lstStyle/>
        <a:p>
          <a:endParaRPr lang="en-US"/>
        </a:p>
      </dgm:t>
    </dgm:pt>
    <dgm:pt modelId="{1AFF496E-D330-497C-8CA6-F046886140BB}">
      <dgm:prSet phldrT="[Text]" custT="1"/>
      <dgm:spPr/>
      <dgm:t>
        <a:bodyPr/>
        <a:lstStyle/>
        <a:p>
          <a:r>
            <a:rPr lang="en-US" sz="1050">
              <a:latin typeface="+mj-lt"/>
              <a:cs typeface="Segoe UI Semilight" panose="020B0402040204020203" pitchFamily="34" charset="0"/>
              <a:sym typeface="Wingdings" panose="05000000000000000000" pitchFamily="2" charset="2"/>
            </a:rPr>
            <a:t>Comprehensive Strength</a:t>
          </a:r>
          <a:endParaRPr lang="en-US" sz="1050"/>
        </a:p>
      </dgm:t>
    </dgm:pt>
    <dgm:pt modelId="{32051C7E-929F-440F-B7FF-EC01CB837F27}" type="parTrans" cxnId="{CD2EED2F-5881-4547-960A-D75DE64A0388}">
      <dgm:prSet/>
      <dgm:spPr/>
      <dgm:t>
        <a:bodyPr/>
        <a:lstStyle/>
        <a:p>
          <a:endParaRPr lang="en-US"/>
        </a:p>
      </dgm:t>
    </dgm:pt>
    <dgm:pt modelId="{D20677E0-5749-4FF5-BE52-A3DDFDC680F7}" type="sibTrans" cxnId="{CD2EED2F-5881-4547-960A-D75DE64A0388}">
      <dgm:prSet/>
      <dgm:spPr/>
      <dgm:t>
        <a:bodyPr/>
        <a:lstStyle/>
        <a:p>
          <a:endParaRPr lang="en-US"/>
        </a:p>
      </dgm:t>
    </dgm:pt>
    <dgm:pt modelId="{4C2DD11E-633D-43C7-9963-24AC1097A244}">
      <dgm:prSet phldrT="[Text]" custT="1"/>
      <dgm:spPr/>
      <dgm:t>
        <a:bodyPr/>
        <a:lstStyle/>
        <a:p>
          <a:r>
            <a:rPr lang="en-US" sz="1050" dirty="0">
              <a:latin typeface="Segoe UI Light" charset="0"/>
              <a:ea typeface="Segoe UI Light" charset="0"/>
              <a:cs typeface="Segoe UI Light" charset="0"/>
            </a:rPr>
            <a:t>Analytics Query language</a:t>
          </a:r>
          <a:endParaRPr lang="en-US" sz="1050" dirty="0"/>
        </a:p>
      </dgm:t>
    </dgm:pt>
    <dgm:pt modelId="{51EEFCB3-72C0-4A1F-B86F-53A428BCDCEB}" type="parTrans" cxnId="{0B80AD26-CAF7-474D-B850-954EDAF274BF}">
      <dgm:prSet/>
      <dgm:spPr/>
      <dgm:t>
        <a:bodyPr/>
        <a:lstStyle/>
        <a:p>
          <a:endParaRPr lang="en-US"/>
        </a:p>
      </dgm:t>
    </dgm:pt>
    <dgm:pt modelId="{AC54A1AF-4CF0-43BD-95B5-597EBFC389C0}" type="sibTrans" cxnId="{0B80AD26-CAF7-474D-B850-954EDAF274BF}">
      <dgm:prSet/>
      <dgm:spPr/>
      <dgm:t>
        <a:bodyPr/>
        <a:lstStyle/>
        <a:p>
          <a:endParaRPr lang="en-US"/>
        </a:p>
      </dgm:t>
    </dgm:pt>
    <dgm:pt modelId="{2FEA24A5-1FD2-4D84-866C-BB3FA4E45698}">
      <dgm:prSet phldrT="[Text]" custT="1"/>
      <dgm:spPr/>
      <dgm:t>
        <a:bodyPr/>
        <a:lstStyle/>
        <a:p>
          <a:r>
            <a:rPr lang="en-US" sz="1200" kern="1200">
              <a:latin typeface="Segoe UI Semilight" panose="020B0402040204020203" pitchFamily="34" charset="0"/>
              <a:ea typeface="+mn-ea"/>
              <a:cs typeface="Segoe UI Semilight" panose="020B0402040204020203" pitchFamily="34" charset="0"/>
            </a:rPr>
            <a:t>Simple and powerful </a:t>
          </a:r>
        </a:p>
      </dgm:t>
    </dgm:pt>
    <dgm:pt modelId="{EA959C55-7231-46C2-AC77-61254A91DBA1}" type="parTrans" cxnId="{228B84FB-0059-442B-87B1-51D823F88415}">
      <dgm:prSet/>
      <dgm:spPr/>
      <dgm:t>
        <a:bodyPr/>
        <a:lstStyle/>
        <a:p>
          <a:endParaRPr lang="en-US"/>
        </a:p>
      </dgm:t>
    </dgm:pt>
    <dgm:pt modelId="{BA038021-6023-454B-A463-CB420834F9A2}" type="sibTrans" cxnId="{228B84FB-0059-442B-87B1-51D823F88415}">
      <dgm:prSet/>
      <dgm:spPr/>
      <dgm:t>
        <a:bodyPr/>
        <a:lstStyle/>
        <a:p>
          <a:endParaRPr lang="en-US"/>
        </a:p>
      </dgm:t>
    </dgm:pt>
    <dgm:pt modelId="{2F6238C4-35AC-4EAC-AA4B-21730D6D7589}">
      <dgm:prSet phldrT="[Text]" custT="1"/>
      <dgm:spPr/>
      <dgm:t>
        <a:bodyPr/>
        <a:lstStyle/>
        <a:p>
          <a:r>
            <a:rPr lang="en-US" sz="1050">
              <a:latin typeface="Segoe UI Light" charset="0"/>
              <a:ea typeface="Segoe UI Light" charset="0"/>
              <a:cs typeface="Segoe UI Light" charset="0"/>
            </a:rPr>
            <a:t>High performance over large data sets</a:t>
          </a:r>
          <a:endParaRPr lang="en-US" sz="1050"/>
        </a:p>
      </dgm:t>
    </dgm:pt>
    <dgm:pt modelId="{139C7CA4-EAA8-4819-8481-C384B1FD7F32}" type="parTrans" cxnId="{204389F7-5A15-43CC-92B1-43B88A0B6B43}">
      <dgm:prSet/>
      <dgm:spPr/>
      <dgm:t>
        <a:bodyPr/>
        <a:lstStyle/>
        <a:p>
          <a:endParaRPr lang="en-US"/>
        </a:p>
      </dgm:t>
    </dgm:pt>
    <dgm:pt modelId="{441C46E9-E098-4923-948D-20A558358172}" type="sibTrans" cxnId="{204389F7-5A15-43CC-92B1-43B88A0B6B43}">
      <dgm:prSet/>
      <dgm:spPr/>
      <dgm:t>
        <a:bodyPr/>
        <a:lstStyle/>
        <a:p>
          <a:endParaRPr lang="en-US"/>
        </a:p>
      </dgm:t>
    </dgm:pt>
    <dgm:pt modelId="{6D32D61C-A342-4768-B972-5C57EB9B4D71}">
      <dgm:prSet phldrT="[Text]" custT="1"/>
      <dgm:spPr/>
      <dgm:t>
        <a:bodyPr/>
        <a:lstStyle/>
        <a:p>
          <a:r>
            <a:rPr lang="en-US" sz="1200" kern="1200">
              <a:latin typeface="Segoe UI Semilight" panose="020B0402040204020203" pitchFamily="34" charset="0"/>
              <a:ea typeface="+mn-ea"/>
              <a:cs typeface="Segoe UI Semilight" panose="020B0402040204020203" pitchFamily="34" charset="0"/>
            </a:rPr>
            <a:t>Granular resource utilization Control</a:t>
          </a:r>
        </a:p>
      </dgm:t>
    </dgm:pt>
    <dgm:pt modelId="{65797A42-48C0-4766-A880-8C1209E84953}" type="parTrans" cxnId="{69AA62C7-DB3F-4909-A474-8B39AF637BE9}">
      <dgm:prSet/>
      <dgm:spPr/>
      <dgm:t>
        <a:bodyPr/>
        <a:lstStyle/>
        <a:p>
          <a:endParaRPr lang="en-US"/>
        </a:p>
      </dgm:t>
    </dgm:pt>
    <dgm:pt modelId="{8E8DA8B1-99EE-4FBE-93B6-E8D22645DEB4}" type="sibTrans" cxnId="{69AA62C7-DB3F-4909-A474-8B39AF637BE9}">
      <dgm:prSet/>
      <dgm:spPr/>
      <dgm:t>
        <a:bodyPr/>
        <a:lstStyle/>
        <a:p>
          <a:endParaRPr lang="en-US"/>
        </a:p>
      </dgm:t>
    </dgm:pt>
    <dgm:pt modelId="{8F0DA776-E5ED-4C48-88BC-7899E0BF1BE1}">
      <dgm:prSet custT="1"/>
      <dgm:spPr/>
      <dgm:t>
        <a:bodyPr/>
        <a:lstStyle/>
        <a:p>
          <a:r>
            <a:rPr lang="en-US" sz="1200">
              <a:latin typeface="Segoe UI Semilight" panose="020B0402040204020203" pitchFamily="34" charset="0"/>
              <a:cs typeface="Segoe UI Semilight" panose="020B0402040204020203" pitchFamily="34" charset="0"/>
            </a:rPr>
            <a:t>Metrics and time-series data</a:t>
          </a:r>
        </a:p>
      </dgm:t>
    </dgm:pt>
    <dgm:pt modelId="{BE70CE33-3887-4D71-A6AD-748080BB12E5}" type="parTrans" cxnId="{DFC119D0-A966-4C90-80EA-5ADFEB23638B}">
      <dgm:prSet/>
      <dgm:spPr/>
      <dgm:t>
        <a:bodyPr/>
        <a:lstStyle/>
        <a:p>
          <a:endParaRPr lang="en-US"/>
        </a:p>
      </dgm:t>
    </dgm:pt>
    <dgm:pt modelId="{9CF5BF50-0C08-4412-83C8-18A5F206D5EA}" type="sibTrans" cxnId="{DFC119D0-A966-4C90-80EA-5ADFEB23638B}">
      <dgm:prSet/>
      <dgm:spPr/>
      <dgm:t>
        <a:bodyPr/>
        <a:lstStyle/>
        <a:p>
          <a:endParaRPr lang="en-US"/>
        </a:p>
      </dgm:t>
    </dgm:pt>
    <dgm:pt modelId="{35480E10-E1EE-48E5-8980-C3A90BAD6F56}">
      <dgm:prSet custT="1"/>
      <dgm:spPr/>
      <dgm:t>
        <a:bodyPr/>
        <a:lstStyle/>
        <a:p>
          <a:r>
            <a:rPr lang="en-US" sz="1200">
              <a:latin typeface="Segoe UI Semilight" panose="020B0402040204020203" pitchFamily="34" charset="0"/>
              <a:cs typeface="Segoe UI Semilight" panose="020B0402040204020203" pitchFamily="34" charset="0"/>
            </a:rPr>
            <a:t>Text search and text analytics</a:t>
          </a:r>
        </a:p>
      </dgm:t>
    </dgm:pt>
    <dgm:pt modelId="{466E8CA6-9E03-4A78-AEE6-68AB189F9463}" type="parTrans" cxnId="{C9CAE86C-52C5-40AC-B5FA-8C1E64712DCD}">
      <dgm:prSet/>
      <dgm:spPr/>
      <dgm:t>
        <a:bodyPr/>
        <a:lstStyle/>
        <a:p>
          <a:endParaRPr lang="en-US"/>
        </a:p>
      </dgm:t>
    </dgm:pt>
    <dgm:pt modelId="{4CAA29E5-E735-47E3-986E-B46E41E729FE}" type="sibTrans" cxnId="{C9CAE86C-52C5-40AC-B5FA-8C1E64712DCD}">
      <dgm:prSet/>
      <dgm:spPr/>
      <dgm:t>
        <a:bodyPr/>
        <a:lstStyle/>
        <a:p>
          <a:endParaRPr lang="en-US"/>
        </a:p>
      </dgm:t>
    </dgm:pt>
    <dgm:pt modelId="{8A8D596D-9A6F-4E6D-A14C-507E9FECDC0E}">
      <dgm:prSet custT="1"/>
      <dgm:spPr/>
      <dgm:t>
        <a:bodyPr/>
        <a:lstStyle/>
        <a:p>
          <a:r>
            <a:rPr lang="en-US" sz="1200">
              <a:latin typeface="Segoe UI Semilight" panose="020B0402040204020203" pitchFamily="34" charset="0"/>
              <a:cs typeface="Segoe UI Semilight" panose="020B0402040204020203" pitchFamily="34" charset="0"/>
            </a:rPr>
            <a:t>Multi-dimensional/relational analysis</a:t>
          </a:r>
        </a:p>
      </dgm:t>
    </dgm:pt>
    <dgm:pt modelId="{9021E59C-555C-4552-8FC0-902F4B05110D}" type="parTrans" cxnId="{485F1467-D5B2-4430-8983-2953DA0ECEEE}">
      <dgm:prSet/>
      <dgm:spPr/>
      <dgm:t>
        <a:bodyPr/>
        <a:lstStyle/>
        <a:p>
          <a:endParaRPr lang="en-US"/>
        </a:p>
      </dgm:t>
    </dgm:pt>
    <dgm:pt modelId="{512B9781-6B2A-4C83-B555-A23AFDCB6947}" type="sibTrans" cxnId="{485F1467-D5B2-4430-8983-2953DA0ECEEE}">
      <dgm:prSet/>
      <dgm:spPr/>
      <dgm:t>
        <a:bodyPr/>
        <a:lstStyle/>
        <a:p>
          <a:endParaRPr lang="en-US"/>
        </a:p>
      </dgm:t>
    </dgm:pt>
    <dgm:pt modelId="{2BF4DA08-D254-4F17-AEB1-0FC6FFF11038}">
      <dgm:prSet phldrT="[Text]" custT="1"/>
      <dgm:spPr/>
      <dgm:t>
        <a:bodyPr/>
        <a:lstStyle/>
        <a:p>
          <a:r>
            <a:rPr lang="en-US" sz="1200" kern="1200">
              <a:latin typeface="Segoe UI Semilight" panose="020B0402040204020203" pitchFamily="34" charset="0"/>
              <a:ea typeface="+mn-ea"/>
              <a:cs typeface="Segoe UI Semilight" panose="020B0402040204020203" pitchFamily="34" charset="0"/>
            </a:rPr>
            <a:t>Publicly available</a:t>
          </a:r>
        </a:p>
      </dgm:t>
    </dgm:pt>
    <dgm:pt modelId="{D692F81F-A5BE-46E3-94F3-A861B89F9D55}" type="parTrans" cxnId="{42EF91EC-E0A2-41C1-B6D7-C999A7340B43}">
      <dgm:prSet/>
      <dgm:spPr/>
      <dgm:t>
        <a:bodyPr/>
        <a:lstStyle/>
        <a:p>
          <a:endParaRPr lang="en-US"/>
        </a:p>
      </dgm:t>
    </dgm:pt>
    <dgm:pt modelId="{35688C79-EA96-410A-8A08-D8A8D1096757}" type="sibTrans" cxnId="{42EF91EC-E0A2-41C1-B6D7-C999A7340B43}">
      <dgm:prSet/>
      <dgm:spPr/>
      <dgm:t>
        <a:bodyPr/>
        <a:lstStyle/>
        <a:p>
          <a:endParaRPr lang="en-US"/>
        </a:p>
      </dgm:t>
    </dgm:pt>
    <dgm:pt modelId="{267CC366-7E7C-46EB-9C9F-3FF327C707A2}">
      <dgm:prSet phldrT="[Text]" custT="1"/>
      <dgm:spPr/>
      <dgm:t>
        <a:bodyPr/>
        <a:lstStyle/>
        <a:p>
          <a:r>
            <a:rPr lang="en-US" sz="1200" kern="1200">
              <a:latin typeface="Segoe UI Semilight" panose="020B0402040204020203" pitchFamily="34" charset="0"/>
              <a:ea typeface="+mn-ea"/>
              <a:cs typeface="Segoe UI Semilight" panose="020B0402040204020203" pitchFamily="34" charset="0"/>
            </a:rPr>
            <a:t>Data Exploration </a:t>
          </a:r>
        </a:p>
      </dgm:t>
    </dgm:pt>
    <dgm:pt modelId="{A37D4206-A1A5-4236-8426-04D09792304E}" type="parTrans" cxnId="{31FEDFD8-B432-43C3-864F-BD3416741A9B}">
      <dgm:prSet/>
      <dgm:spPr/>
      <dgm:t>
        <a:bodyPr/>
        <a:lstStyle/>
        <a:p>
          <a:endParaRPr lang="en-US"/>
        </a:p>
      </dgm:t>
    </dgm:pt>
    <dgm:pt modelId="{BEFD5FDA-2CBD-431D-B185-27A95D30206C}" type="sibTrans" cxnId="{31FEDFD8-B432-43C3-864F-BD3416741A9B}">
      <dgm:prSet/>
      <dgm:spPr/>
      <dgm:t>
        <a:bodyPr/>
        <a:lstStyle/>
        <a:p>
          <a:endParaRPr lang="en-US"/>
        </a:p>
      </dgm:t>
    </dgm:pt>
    <dgm:pt modelId="{3DD572F7-1AE2-46A3-A599-5D29BE2C3B7C}">
      <dgm:prSet custT="1"/>
      <dgm:spPr/>
      <dgm:t>
        <a:bodyPr/>
        <a:lstStyle/>
        <a:p>
          <a:r>
            <a:rPr lang="en-US" sz="1200" kern="1200">
              <a:latin typeface="Segoe UI Semilight" panose="020B0402040204020203" pitchFamily="34" charset="0"/>
              <a:ea typeface="+mn-ea"/>
              <a:cs typeface="Segoe UI Semilight" panose="020B0402040204020203" pitchFamily="34" charset="0"/>
            </a:rPr>
            <a:t>Scale out in hardware</a:t>
          </a:r>
        </a:p>
      </dgm:t>
    </dgm:pt>
    <dgm:pt modelId="{E41E01C6-02B0-4D24-AB12-47E52D4DDE32}" type="parTrans" cxnId="{5BD3AF23-C45C-4D18-A09C-F27E9321F619}">
      <dgm:prSet/>
      <dgm:spPr/>
      <dgm:t>
        <a:bodyPr/>
        <a:lstStyle/>
        <a:p>
          <a:endParaRPr lang="en-US"/>
        </a:p>
      </dgm:t>
    </dgm:pt>
    <dgm:pt modelId="{E416BE4B-5676-4215-9027-D1F3582F6E07}" type="sibTrans" cxnId="{5BD3AF23-C45C-4D18-A09C-F27E9321F619}">
      <dgm:prSet/>
      <dgm:spPr/>
      <dgm:t>
        <a:bodyPr/>
        <a:lstStyle/>
        <a:p>
          <a:endParaRPr lang="en-US"/>
        </a:p>
      </dgm:t>
    </dgm:pt>
    <dgm:pt modelId="{ADB12C5D-EC4A-48C0-B967-150EC50122AA}">
      <dgm:prSet custT="1"/>
      <dgm:spPr/>
      <dgm:t>
        <a:bodyPr/>
        <a:lstStyle/>
        <a:p>
          <a:r>
            <a:rPr lang="en-US" sz="1200" kern="1200">
              <a:latin typeface="Segoe UI Semilight" panose="020B0402040204020203" pitchFamily="34" charset="0"/>
              <a:ea typeface="+mn-ea"/>
              <a:cs typeface="Segoe UI Semilight" panose="020B0402040204020203" pitchFamily="34" charset="0"/>
            </a:rPr>
            <a:t>Scale out across geos</a:t>
          </a:r>
        </a:p>
      </dgm:t>
    </dgm:pt>
    <dgm:pt modelId="{99A79978-D97F-404A-B053-3689E9E129C6}" type="parTrans" cxnId="{DD947221-03B5-41FC-8EDB-5D96188176C9}">
      <dgm:prSet/>
      <dgm:spPr/>
      <dgm:t>
        <a:bodyPr/>
        <a:lstStyle/>
        <a:p>
          <a:endParaRPr lang="en-US"/>
        </a:p>
      </dgm:t>
    </dgm:pt>
    <dgm:pt modelId="{FB953BE4-4FB8-4FF0-9040-54E485826F4B}" type="sibTrans" cxnId="{DD947221-03B5-41FC-8EDB-5D96188176C9}">
      <dgm:prSet/>
      <dgm:spPr/>
      <dgm:t>
        <a:bodyPr/>
        <a:lstStyle/>
        <a:p>
          <a:endParaRPr lang="en-US"/>
        </a:p>
      </dgm:t>
    </dgm:pt>
    <dgm:pt modelId="{834D36A5-5C35-4EE5-A73B-A31A99567291}">
      <dgm:prSet phldrT="[Text]" custT="1"/>
      <dgm:spPr/>
      <dgm:t>
        <a:bodyPr/>
        <a:lstStyle/>
        <a:p>
          <a:r>
            <a:rPr lang="en-US" sz="1200" kern="1200">
              <a:latin typeface="Segoe UI Semilight" panose="020B0402040204020203" pitchFamily="34" charset="0"/>
              <a:ea typeface="+mn-ea"/>
              <a:cs typeface="Segoe UI Semilight" panose="020B0402040204020203" pitchFamily="34" charset="0"/>
            </a:rPr>
            <a:t>Rich relational query language</a:t>
          </a:r>
          <a:endParaRPr lang="en-US" sz="1200" kern="1200" dirty="0">
            <a:latin typeface="Segoe UI Semilight" panose="020B0402040204020203" pitchFamily="34" charset="0"/>
            <a:ea typeface="+mn-ea"/>
            <a:cs typeface="Segoe UI Semilight" panose="020B0402040204020203" pitchFamily="34" charset="0"/>
          </a:endParaRPr>
        </a:p>
      </dgm:t>
    </dgm:pt>
    <dgm:pt modelId="{360EC039-78B8-4D77-8EEE-981A84E32D7A}" type="parTrans" cxnId="{C65DBBE0-D612-49D5-A30A-BBBAADAF5A10}">
      <dgm:prSet/>
      <dgm:spPr/>
      <dgm:t>
        <a:bodyPr/>
        <a:lstStyle/>
        <a:p>
          <a:endParaRPr lang="en-US"/>
        </a:p>
      </dgm:t>
    </dgm:pt>
    <dgm:pt modelId="{B81A462C-E8C6-403E-9C18-84AAF95F19FD}" type="sibTrans" cxnId="{C65DBBE0-D612-49D5-A30A-BBBAADAF5A10}">
      <dgm:prSet/>
      <dgm:spPr/>
      <dgm:t>
        <a:bodyPr/>
        <a:lstStyle/>
        <a:p>
          <a:endParaRPr lang="en-US"/>
        </a:p>
      </dgm:t>
    </dgm:pt>
    <dgm:pt modelId="{43D5969B-8C29-465A-91B8-9DAD6E24AE75}">
      <dgm:prSet custT="1"/>
      <dgm:spPr/>
      <dgm:t>
        <a:bodyPr/>
        <a:lstStyle/>
        <a:p>
          <a:r>
            <a:rPr lang="en-US" sz="1200" kern="1200">
              <a:latin typeface="Segoe UI Semilight" panose="020B0402040204020203" pitchFamily="34" charset="0"/>
              <a:ea typeface="+mn-ea"/>
              <a:cs typeface="Segoe UI Semilight" panose="020B0402040204020203" pitchFamily="34" charset="0"/>
            </a:rPr>
            <a:t>Full text Search</a:t>
          </a:r>
        </a:p>
      </dgm:t>
    </dgm:pt>
    <dgm:pt modelId="{D613A3C0-3753-4185-A704-E71281F1E591}" type="parTrans" cxnId="{5D658FF0-1E7A-47B6-B1A4-38BF2D757BCB}">
      <dgm:prSet/>
      <dgm:spPr/>
      <dgm:t>
        <a:bodyPr/>
        <a:lstStyle/>
        <a:p>
          <a:endParaRPr lang="en-US"/>
        </a:p>
      </dgm:t>
    </dgm:pt>
    <dgm:pt modelId="{A4B0F930-F826-47A4-8112-277ABC1D20F8}" type="sibTrans" cxnId="{5D658FF0-1E7A-47B6-B1A4-38BF2D757BCB}">
      <dgm:prSet/>
      <dgm:spPr/>
      <dgm:t>
        <a:bodyPr/>
        <a:lstStyle/>
        <a:p>
          <a:endParaRPr lang="en-US"/>
        </a:p>
      </dgm:t>
    </dgm:pt>
    <dgm:pt modelId="{95F1D234-6337-41EE-B469-4A39542A7A16}">
      <dgm:prSet custT="1"/>
      <dgm:spPr/>
      <dgm:t>
        <a:bodyPr/>
        <a:lstStyle/>
        <a:p>
          <a:r>
            <a:rPr lang="en-US" sz="1200" kern="1200">
              <a:latin typeface="Segoe UI Semilight" panose="020B0402040204020203" pitchFamily="34" charset="0"/>
              <a:ea typeface="+mn-ea"/>
              <a:cs typeface="Segoe UI Semilight" panose="020B0402040204020203" pitchFamily="34" charset="0"/>
            </a:rPr>
            <a:t>ML Extensibility</a:t>
          </a:r>
        </a:p>
      </dgm:t>
    </dgm:pt>
    <dgm:pt modelId="{A648D16E-7B32-4BB5-B13C-71E41D18CF04}" type="parTrans" cxnId="{C62439E6-0F74-48B3-88AB-9BCA4697A3AD}">
      <dgm:prSet/>
      <dgm:spPr/>
      <dgm:t>
        <a:bodyPr/>
        <a:lstStyle/>
        <a:p>
          <a:endParaRPr lang="en-US"/>
        </a:p>
      </dgm:t>
    </dgm:pt>
    <dgm:pt modelId="{A1E26CD2-B051-4501-85B1-A49EE14CB6B0}" type="sibTrans" cxnId="{C62439E6-0F74-48B3-88AB-9BCA4697A3AD}">
      <dgm:prSet/>
      <dgm:spPr/>
      <dgm:t>
        <a:bodyPr/>
        <a:lstStyle/>
        <a:p>
          <a:endParaRPr lang="en-US"/>
        </a:p>
      </dgm:t>
    </dgm:pt>
    <dgm:pt modelId="{74DFE5B5-3EBB-4BBB-993E-011A0656190E}">
      <dgm:prSet custT="1"/>
      <dgm:spPr/>
      <dgm:t>
        <a:bodyPr/>
        <a:lstStyle/>
        <a:p>
          <a:r>
            <a:rPr lang="en-US" sz="1050">
              <a:latin typeface="Segoe UI Light" charset="0"/>
              <a:ea typeface="Segoe UI Light" charset="0"/>
              <a:cs typeface="Segoe UI Light" charset="0"/>
            </a:rPr>
            <a:t>Data Ingestion and Management</a:t>
          </a:r>
          <a:endParaRPr lang="en-US" sz="1050">
            <a:latin typeface="Segoe UI Semilight" panose="020B0402040204020203" pitchFamily="34" charset="0"/>
            <a:cs typeface="Segoe UI Semilight" panose="020B0402040204020203" pitchFamily="34" charset="0"/>
          </a:endParaRPr>
        </a:p>
      </dgm:t>
    </dgm:pt>
    <dgm:pt modelId="{13C1FBA9-B4ED-4587-BD40-620ED7E0064F}" type="parTrans" cxnId="{CB3D7394-669A-4842-A57C-C50BD00493A0}">
      <dgm:prSet/>
      <dgm:spPr/>
      <dgm:t>
        <a:bodyPr/>
        <a:lstStyle/>
        <a:p>
          <a:endParaRPr lang="en-US"/>
        </a:p>
      </dgm:t>
    </dgm:pt>
    <dgm:pt modelId="{180F3806-409C-47DF-A8A6-9C72B95B3E14}" type="sibTrans" cxnId="{CB3D7394-669A-4842-A57C-C50BD00493A0}">
      <dgm:prSet/>
      <dgm:spPr/>
      <dgm:t>
        <a:bodyPr/>
        <a:lstStyle/>
        <a:p>
          <a:endParaRPr lang="en-US"/>
        </a:p>
      </dgm:t>
    </dgm:pt>
    <dgm:pt modelId="{A0D19928-813F-4A04-86D1-89C1C60F885F}">
      <dgm:prSet custT="1"/>
      <dgm:spPr/>
      <dgm:t>
        <a:bodyPr/>
        <a:lstStyle/>
        <a:p>
          <a:r>
            <a:rPr lang="en-US" sz="1200" kern="1200">
              <a:latin typeface="Segoe UI Semilight" panose="020B0402040204020203" pitchFamily="34" charset="0"/>
              <a:ea typeface="+mn-ea"/>
              <a:cs typeface="Segoe UI Semilight" panose="020B0402040204020203" pitchFamily="34" charset="0"/>
            </a:rPr>
            <a:t>Low Latency ingestion </a:t>
          </a:r>
        </a:p>
      </dgm:t>
    </dgm:pt>
    <dgm:pt modelId="{6B537D79-66B9-4116-867B-B0F161ED2CFE}" type="parTrans" cxnId="{D83F9AA9-D9F7-4084-AE7A-90462775967D}">
      <dgm:prSet/>
      <dgm:spPr/>
      <dgm:t>
        <a:bodyPr/>
        <a:lstStyle/>
        <a:p>
          <a:endParaRPr lang="en-US"/>
        </a:p>
      </dgm:t>
    </dgm:pt>
    <dgm:pt modelId="{DE1ACE19-49BF-487E-913C-5D7BBE0C9D42}" type="sibTrans" cxnId="{D83F9AA9-D9F7-4084-AE7A-90462775967D}">
      <dgm:prSet/>
      <dgm:spPr/>
      <dgm:t>
        <a:bodyPr/>
        <a:lstStyle/>
        <a:p>
          <a:endParaRPr lang="en-US"/>
        </a:p>
      </dgm:t>
    </dgm:pt>
    <dgm:pt modelId="{F5E656F5-D472-4086-8E0A-D04E8D2F47F9}">
      <dgm:prSet custT="1"/>
      <dgm:spPr/>
      <dgm:t>
        <a:bodyPr/>
        <a:lstStyle/>
        <a:p>
          <a:r>
            <a:rPr lang="en-US" sz="1200" kern="1200">
              <a:latin typeface="Segoe UI Semilight" panose="020B0402040204020203" pitchFamily="34" charset="0"/>
              <a:cs typeface="Segoe UI Semilight" panose="020B0402040204020203" pitchFamily="34" charset="0"/>
            </a:rPr>
            <a:t>Schema management</a:t>
          </a:r>
        </a:p>
      </dgm:t>
    </dgm:pt>
    <dgm:pt modelId="{A62CE4B4-A6A7-4F33-9367-AEBA0D096FAC}" type="parTrans" cxnId="{01EDF6BF-CBED-4CC8-8E7B-FA9FA90B6ABF}">
      <dgm:prSet/>
      <dgm:spPr/>
      <dgm:t>
        <a:bodyPr/>
        <a:lstStyle/>
        <a:p>
          <a:endParaRPr lang="en-US"/>
        </a:p>
      </dgm:t>
    </dgm:pt>
    <dgm:pt modelId="{16056F0E-720D-4818-9861-254BEBBB313D}" type="sibTrans" cxnId="{01EDF6BF-CBED-4CC8-8E7B-FA9FA90B6ABF}">
      <dgm:prSet/>
      <dgm:spPr/>
      <dgm:t>
        <a:bodyPr/>
        <a:lstStyle/>
        <a:p>
          <a:endParaRPr lang="en-US"/>
        </a:p>
      </dgm:t>
    </dgm:pt>
    <dgm:pt modelId="{A4FDAA00-E828-4398-9338-87F8171E8315}">
      <dgm:prSet custT="1"/>
      <dgm:spPr/>
      <dgm:t>
        <a:bodyPr/>
        <a:lstStyle/>
        <a:p>
          <a:r>
            <a:rPr lang="en-US" sz="1200" kern="1200">
              <a:latin typeface="Segoe UI Semilight" panose="020B0402040204020203" pitchFamily="34" charset="0"/>
              <a:cs typeface="Segoe UI Semilight" panose="020B0402040204020203" pitchFamily="34" charset="0"/>
            </a:rPr>
            <a:t>Compression and indexing </a:t>
          </a:r>
        </a:p>
      </dgm:t>
    </dgm:pt>
    <dgm:pt modelId="{86F3FFD2-F2C8-4A03-B18F-D0305CB03ABA}" type="parTrans" cxnId="{26BDB14D-8B71-4739-B316-D0E9EFCA78ED}">
      <dgm:prSet/>
      <dgm:spPr/>
      <dgm:t>
        <a:bodyPr/>
        <a:lstStyle/>
        <a:p>
          <a:endParaRPr lang="en-US"/>
        </a:p>
      </dgm:t>
    </dgm:pt>
    <dgm:pt modelId="{63D66D97-12E8-43B4-8F7E-53E9F85E036F}" type="sibTrans" cxnId="{26BDB14D-8B71-4739-B316-D0E9EFCA78ED}">
      <dgm:prSet/>
      <dgm:spPr/>
      <dgm:t>
        <a:bodyPr/>
        <a:lstStyle/>
        <a:p>
          <a:endParaRPr lang="en-US"/>
        </a:p>
      </dgm:t>
    </dgm:pt>
    <dgm:pt modelId="{787B3838-C37E-4638-9575-0B3EE8EB3340}">
      <dgm:prSet custT="1"/>
      <dgm:spPr/>
      <dgm:t>
        <a:bodyPr/>
        <a:lstStyle/>
        <a:p>
          <a:r>
            <a:rPr lang="en-US" sz="1200" kern="1200">
              <a:latin typeface="Segoe UI Semilight" panose="020B0402040204020203" pitchFamily="34" charset="0"/>
              <a:ea typeface="+mn-ea"/>
              <a:cs typeface="Segoe UI Semilight" panose="020B0402040204020203" pitchFamily="34" charset="0"/>
            </a:rPr>
            <a:t>Retention</a:t>
          </a:r>
          <a:endParaRPr lang="en-US" sz="1200" kern="1200">
            <a:latin typeface="Segoe UI Semilight" panose="020B0402040204020203" pitchFamily="34" charset="0"/>
            <a:cs typeface="Segoe UI Semilight" panose="020B0402040204020203" pitchFamily="34" charset="0"/>
          </a:endParaRPr>
        </a:p>
      </dgm:t>
    </dgm:pt>
    <dgm:pt modelId="{B9BD1DCB-58B4-44D5-864F-4BF47976B2B3}" type="parTrans" cxnId="{DBE280A1-7178-4F4E-BF2C-B949DD1F4099}">
      <dgm:prSet/>
      <dgm:spPr/>
      <dgm:t>
        <a:bodyPr/>
        <a:lstStyle/>
        <a:p>
          <a:endParaRPr lang="en-US"/>
        </a:p>
      </dgm:t>
    </dgm:pt>
    <dgm:pt modelId="{3761C4D6-2D6B-48BB-A982-3A505D845A93}" type="sibTrans" cxnId="{DBE280A1-7178-4F4E-BF2C-B949DD1F4099}">
      <dgm:prSet/>
      <dgm:spPr/>
      <dgm:t>
        <a:bodyPr/>
        <a:lstStyle/>
        <a:p>
          <a:endParaRPr lang="en-US"/>
        </a:p>
      </dgm:t>
    </dgm:pt>
    <dgm:pt modelId="{95D1BEDF-F6FB-4BFF-B17E-5E9FD4D16690}">
      <dgm:prSet custT="1"/>
      <dgm:spPr/>
      <dgm:t>
        <a:bodyPr/>
        <a:lstStyle/>
        <a:p>
          <a:r>
            <a:rPr lang="en-US" sz="1200" kern="1200">
              <a:latin typeface="Segoe UI Semilight" panose="020B0402040204020203" pitchFamily="34" charset="0"/>
              <a:ea typeface="+mn-ea"/>
              <a:cs typeface="Segoe UI Semilight" panose="020B0402040204020203" pitchFamily="34" charset="0"/>
            </a:rPr>
            <a:t>Hot/cold resource allocation</a:t>
          </a:r>
        </a:p>
      </dgm:t>
    </dgm:pt>
    <dgm:pt modelId="{3988297C-1B59-461C-AFEF-F95DC5CD2BE4}" type="parTrans" cxnId="{70EB127D-9B06-41B2-90C7-7B3FAD54E1FB}">
      <dgm:prSet/>
      <dgm:spPr/>
      <dgm:t>
        <a:bodyPr/>
        <a:lstStyle/>
        <a:p>
          <a:endParaRPr lang="en-US"/>
        </a:p>
      </dgm:t>
    </dgm:pt>
    <dgm:pt modelId="{7FE87C4A-9EE1-4E6B-9802-53EAE5D29D7E}" type="sibTrans" cxnId="{70EB127D-9B06-41B2-90C7-7B3FAD54E1FB}">
      <dgm:prSet/>
      <dgm:spPr/>
      <dgm:t>
        <a:bodyPr/>
        <a:lstStyle/>
        <a:p>
          <a:endParaRPr lang="en-US"/>
        </a:p>
      </dgm:t>
    </dgm:pt>
    <dgm:pt modelId="{782ABEC8-D61D-4F28-A50D-D8573D9AD192}">
      <dgm:prSet phldrT="[Text]" custT="1"/>
      <dgm:spPr/>
      <dgm:t>
        <a:bodyPr/>
        <a:lstStyle/>
        <a:p>
          <a:r>
            <a:rPr lang="en-US" sz="1200" kern="1200">
              <a:latin typeface="Segoe UI Semilight" panose="020B0402040204020203" pitchFamily="34" charset="0"/>
              <a:ea typeface="+mn-ea"/>
              <a:cs typeface="Segoe UI Semilight" panose="020B0402040204020203" pitchFamily="34" charset="0"/>
            </a:rPr>
            <a:t>Cross geo queries </a:t>
          </a:r>
        </a:p>
      </dgm:t>
    </dgm:pt>
    <dgm:pt modelId="{9229AE31-4D8E-4B18-A6DB-3634E536A269}" type="parTrans" cxnId="{1F127D84-08CF-464E-873E-03D3400992FF}">
      <dgm:prSet/>
      <dgm:spPr/>
      <dgm:t>
        <a:bodyPr/>
        <a:lstStyle/>
        <a:p>
          <a:endParaRPr lang="en-US"/>
        </a:p>
      </dgm:t>
    </dgm:pt>
    <dgm:pt modelId="{F8B07718-93B8-4D48-A604-ACFDEE51D2B5}" type="sibTrans" cxnId="{1F127D84-08CF-464E-873E-03D3400992FF}">
      <dgm:prSet/>
      <dgm:spPr/>
      <dgm:t>
        <a:bodyPr/>
        <a:lstStyle/>
        <a:p>
          <a:endParaRPr lang="en-US"/>
        </a:p>
      </dgm:t>
    </dgm:pt>
    <dgm:pt modelId="{DE5FB06A-FD51-48CB-BA7C-0604F421B17F}" type="pres">
      <dgm:prSet presAssocID="{6DB8DB5E-E157-4997-8896-9538C8DD74D7}" presName="linear" presStyleCnt="0">
        <dgm:presLayoutVars>
          <dgm:dir/>
          <dgm:animLvl val="lvl"/>
          <dgm:resizeHandles val="exact"/>
        </dgm:presLayoutVars>
      </dgm:prSet>
      <dgm:spPr/>
    </dgm:pt>
    <dgm:pt modelId="{A4111A52-5825-4F56-9A9A-B40735181769}" type="pres">
      <dgm:prSet presAssocID="{1AFF496E-D330-497C-8CA6-F046886140BB}" presName="parentLin" presStyleCnt="0"/>
      <dgm:spPr/>
    </dgm:pt>
    <dgm:pt modelId="{A1DFE6E5-BF7B-4604-B8B8-7ED1912AA443}" type="pres">
      <dgm:prSet presAssocID="{1AFF496E-D330-497C-8CA6-F046886140BB}" presName="parentLeftMargin" presStyleLbl="node1" presStyleIdx="0" presStyleCnt="4"/>
      <dgm:spPr/>
    </dgm:pt>
    <dgm:pt modelId="{8C7D0527-9DFA-4030-8F20-AC69CAE3EA65}" type="pres">
      <dgm:prSet presAssocID="{1AFF496E-D330-497C-8CA6-F046886140BB}" presName="parentText" presStyleLbl="node1" presStyleIdx="0" presStyleCnt="4" custScaleY="52799">
        <dgm:presLayoutVars>
          <dgm:chMax val="0"/>
          <dgm:bulletEnabled val="1"/>
        </dgm:presLayoutVars>
      </dgm:prSet>
      <dgm:spPr>
        <a:prstGeom prst="rect">
          <a:avLst/>
        </a:prstGeom>
      </dgm:spPr>
    </dgm:pt>
    <dgm:pt modelId="{6A5BC78B-AB6B-44C2-A575-4C27C6401BE9}" type="pres">
      <dgm:prSet presAssocID="{1AFF496E-D330-497C-8CA6-F046886140BB}" presName="negativeSpace" presStyleCnt="0"/>
      <dgm:spPr/>
    </dgm:pt>
    <dgm:pt modelId="{F9FB154B-98DD-42A7-B81E-218784766C0C}" type="pres">
      <dgm:prSet presAssocID="{1AFF496E-D330-497C-8CA6-F046886140BB}" presName="childText" presStyleLbl="conFgAcc1" presStyleIdx="0" presStyleCnt="4">
        <dgm:presLayoutVars>
          <dgm:bulletEnabled val="1"/>
        </dgm:presLayoutVars>
      </dgm:prSet>
      <dgm:spPr/>
    </dgm:pt>
    <dgm:pt modelId="{4EC2C217-1F7A-4BD8-82D8-BF3840B66012}" type="pres">
      <dgm:prSet presAssocID="{D20677E0-5749-4FF5-BE52-A3DDFDC680F7}" presName="spaceBetweenRectangles" presStyleCnt="0"/>
      <dgm:spPr/>
    </dgm:pt>
    <dgm:pt modelId="{C68B8A02-54C1-4124-A759-C70DFFAD9CCE}" type="pres">
      <dgm:prSet presAssocID="{4C2DD11E-633D-43C7-9963-24AC1097A244}" presName="parentLin" presStyleCnt="0"/>
      <dgm:spPr/>
    </dgm:pt>
    <dgm:pt modelId="{734852B2-B48D-4F3C-8AE5-EB362A3DD43D}" type="pres">
      <dgm:prSet presAssocID="{4C2DD11E-633D-43C7-9963-24AC1097A244}" presName="parentLeftMargin" presStyleLbl="node1" presStyleIdx="0" presStyleCnt="4"/>
      <dgm:spPr/>
    </dgm:pt>
    <dgm:pt modelId="{41FBC649-F6E9-4A22-90EA-023A4930533F}" type="pres">
      <dgm:prSet presAssocID="{4C2DD11E-633D-43C7-9963-24AC1097A244}" presName="parentText" presStyleLbl="node1" presStyleIdx="1" presStyleCnt="4" custScaleY="52799">
        <dgm:presLayoutVars>
          <dgm:chMax val="0"/>
          <dgm:bulletEnabled val="1"/>
        </dgm:presLayoutVars>
      </dgm:prSet>
      <dgm:spPr>
        <a:prstGeom prst="rect">
          <a:avLst/>
        </a:prstGeom>
      </dgm:spPr>
    </dgm:pt>
    <dgm:pt modelId="{A5E48751-BEBF-44F7-ACD1-5913ED187900}" type="pres">
      <dgm:prSet presAssocID="{4C2DD11E-633D-43C7-9963-24AC1097A244}" presName="negativeSpace" presStyleCnt="0"/>
      <dgm:spPr/>
    </dgm:pt>
    <dgm:pt modelId="{0BD9AFA1-5351-4448-A96C-3664B5EF1520}" type="pres">
      <dgm:prSet presAssocID="{4C2DD11E-633D-43C7-9963-24AC1097A244}" presName="childText" presStyleLbl="conFgAcc1" presStyleIdx="1" presStyleCnt="4">
        <dgm:presLayoutVars>
          <dgm:bulletEnabled val="1"/>
        </dgm:presLayoutVars>
      </dgm:prSet>
      <dgm:spPr/>
    </dgm:pt>
    <dgm:pt modelId="{06C05588-F576-4F28-9A20-7CF169A1238C}" type="pres">
      <dgm:prSet presAssocID="{AC54A1AF-4CF0-43BD-95B5-597EBFC389C0}" presName="spaceBetweenRectangles" presStyleCnt="0"/>
      <dgm:spPr/>
    </dgm:pt>
    <dgm:pt modelId="{8B7A5908-25FA-4B9E-B7EE-CFAD47456EBB}" type="pres">
      <dgm:prSet presAssocID="{2F6238C4-35AC-4EAC-AA4B-21730D6D7589}" presName="parentLin" presStyleCnt="0"/>
      <dgm:spPr/>
    </dgm:pt>
    <dgm:pt modelId="{A0829DA8-4143-4992-8DF2-5D401454E8E9}" type="pres">
      <dgm:prSet presAssocID="{2F6238C4-35AC-4EAC-AA4B-21730D6D7589}" presName="parentLeftMargin" presStyleLbl="node1" presStyleIdx="1" presStyleCnt="4"/>
      <dgm:spPr/>
    </dgm:pt>
    <dgm:pt modelId="{3984D3A6-3500-4DD2-804F-2F6540655973}" type="pres">
      <dgm:prSet presAssocID="{2F6238C4-35AC-4EAC-AA4B-21730D6D7589}" presName="parentText" presStyleLbl="node1" presStyleIdx="2" presStyleCnt="4" custScaleY="52799">
        <dgm:presLayoutVars>
          <dgm:chMax val="0"/>
          <dgm:bulletEnabled val="1"/>
        </dgm:presLayoutVars>
      </dgm:prSet>
      <dgm:spPr>
        <a:prstGeom prst="rect">
          <a:avLst/>
        </a:prstGeom>
      </dgm:spPr>
    </dgm:pt>
    <dgm:pt modelId="{DB2C178D-B7B6-4767-8D41-AE55ED365CE4}" type="pres">
      <dgm:prSet presAssocID="{2F6238C4-35AC-4EAC-AA4B-21730D6D7589}" presName="negativeSpace" presStyleCnt="0"/>
      <dgm:spPr/>
    </dgm:pt>
    <dgm:pt modelId="{36661A75-781A-417A-85C0-62E14E757D89}" type="pres">
      <dgm:prSet presAssocID="{2F6238C4-35AC-4EAC-AA4B-21730D6D7589}" presName="childText" presStyleLbl="conFgAcc1" presStyleIdx="2" presStyleCnt="4">
        <dgm:presLayoutVars>
          <dgm:bulletEnabled val="1"/>
        </dgm:presLayoutVars>
      </dgm:prSet>
      <dgm:spPr/>
    </dgm:pt>
    <dgm:pt modelId="{6E0FC82A-C906-4E5A-BB44-BB325E6078C9}" type="pres">
      <dgm:prSet presAssocID="{441C46E9-E098-4923-948D-20A558358172}" presName="spaceBetweenRectangles" presStyleCnt="0"/>
      <dgm:spPr/>
    </dgm:pt>
    <dgm:pt modelId="{E7788500-8C96-4669-83FE-7E92FB8D68ED}" type="pres">
      <dgm:prSet presAssocID="{74DFE5B5-3EBB-4BBB-993E-011A0656190E}" presName="parentLin" presStyleCnt="0"/>
      <dgm:spPr/>
    </dgm:pt>
    <dgm:pt modelId="{2147D20B-F792-493B-B378-FC6BE48AD87F}" type="pres">
      <dgm:prSet presAssocID="{74DFE5B5-3EBB-4BBB-993E-011A0656190E}" presName="parentLeftMargin" presStyleLbl="node1" presStyleIdx="2" presStyleCnt="4"/>
      <dgm:spPr/>
    </dgm:pt>
    <dgm:pt modelId="{098F6E14-F146-4551-8936-99D5BD46181D}" type="pres">
      <dgm:prSet presAssocID="{74DFE5B5-3EBB-4BBB-993E-011A0656190E}" presName="parentText" presStyleLbl="node1" presStyleIdx="3" presStyleCnt="4" custScaleY="52799">
        <dgm:presLayoutVars>
          <dgm:chMax val="0"/>
          <dgm:bulletEnabled val="1"/>
        </dgm:presLayoutVars>
      </dgm:prSet>
      <dgm:spPr>
        <a:prstGeom prst="rect">
          <a:avLst/>
        </a:prstGeom>
      </dgm:spPr>
    </dgm:pt>
    <dgm:pt modelId="{D88F7341-1909-453E-984D-C65DF1817CDA}" type="pres">
      <dgm:prSet presAssocID="{74DFE5B5-3EBB-4BBB-993E-011A0656190E}" presName="negativeSpace" presStyleCnt="0"/>
      <dgm:spPr/>
    </dgm:pt>
    <dgm:pt modelId="{0980A6AD-8ED8-4288-B826-4E803406AD1A}" type="pres">
      <dgm:prSet presAssocID="{74DFE5B5-3EBB-4BBB-993E-011A0656190E}" presName="childText" presStyleLbl="conFgAcc1" presStyleIdx="3" presStyleCnt="4">
        <dgm:presLayoutVars>
          <dgm:bulletEnabled val="1"/>
        </dgm:presLayoutVars>
      </dgm:prSet>
      <dgm:spPr/>
    </dgm:pt>
  </dgm:ptLst>
  <dgm:cxnLst>
    <dgm:cxn modelId="{31DD5F05-6918-4AB3-8A96-2A8989DA0776}" type="presOf" srcId="{74DFE5B5-3EBB-4BBB-993E-011A0656190E}" destId="{098F6E14-F146-4551-8936-99D5BD46181D}" srcOrd="1" destOrd="0" presId="urn:microsoft.com/office/officeart/2005/8/layout/list1"/>
    <dgm:cxn modelId="{A2BC7A06-7FCC-4A19-A858-EAE5A3A9F4F0}" type="presOf" srcId="{787B3838-C37E-4638-9575-0B3EE8EB3340}" destId="{0980A6AD-8ED8-4288-B826-4E803406AD1A}" srcOrd="0" destOrd="3" presId="urn:microsoft.com/office/officeart/2005/8/layout/list1"/>
    <dgm:cxn modelId="{DD947221-03B5-41FC-8EDB-5D96188176C9}" srcId="{2F6238C4-35AC-4EAC-AA4B-21730D6D7589}" destId="{ADB12C5D-EC4A-48C0-B967-150EC50122AA}" srcOrd="1" destOrd="0" parTransId="{99A79978-D97F-404A-B053-3689E9E129C6}" sibTransId="{FB953BE4-4FB8-4FF0-9040-54E485826F4B}"/>
    <dgm:cxn modelId="{4DFDCD22-68DE-419B-AE35-30D25C6C7650}" type="presOf" srcId="{1AFF496E-D330-497C-8CA6-F046886140BB}" destId="{8C7D0527-9DFA-4030-8F20-AC69CAE3EA65}" srcOrd="1" destOrd="0" presId="urn:microsoft.com/office/officeart/2005/8/layout/list1"/>
    <dgm:cxn modelId="{5BD3AF23-C45C-4D18-A09C-F27E9321F619}" srcId="{2F6238C4-35AC-4EAC-AA4B-21730D6D7589}" destId="{3DD572F7-1AE2-46A3-A599-5D29BE2C3B7C}" srcOrd="0" destOrd="0" parTransId="{E41E01C6-02B0-4D24-AB12-47E52D4DDE32}" sibTransId="{E416BE4B-5676-4215-9027-D1F3582F6E07}"/>
    <dgm:cxn modelId="{0B80AD26-CAF7-474D-B850-954EDAF274BF}" srcId="{6DB8DB5E-E157-4997-8896-9538C8DD74D7}" destId="{4C2DD11E-633D-43C7-9963-24AC1097A244}" srcOrd="1" destOrd="0" parTransId="{51EEFCB3-72C0-4A1F-B86F-53A428BCDCEB}" sibTransId="{AC54A1AF-4CF0-43BD-95B5-597EBFC389C0}"/>
    <dgm:cxn modelId="{CD2EED2F-5881-4547-960A-D75DE64A0388}" srcId="{6DB8DB5E-E157-4997-8896-9538C8DD74D7}" destId="{1AFF496E-D330-497C-8CA6-F046886140BB}" srcOrd="0" destOrd="0" parTransId="{32051C7E-929F-440F-B7FF-EC01CB837F27}" sibTransId="{D20677E0-5749-4FF5-BE52-A3DDFDC680F7}"/>
    <dgm:cxn modelId="{82D9D15C-F01D-4A2E-92BE-EE5CAB49CD08}" type="presOf" srcId="{2F6238C4-35AC-4EAC-AA4B-21730D6D7589}" destId="{3984D3A6-3500-4DD2-804F-2F6540655973}" srcOrd="1" destOrd="0" presId="urn:microsoft.com/office/officeart/2005/8/layout/list1"/>
    <dgm:cxn modelId="{485F1467-D5B2-4430-8983-2953DA0ECEEE}" srcId="{1AFF496E-D330-497C-8CA6-F046886140BB}" destId="{8A8D596D-9A6F-4E6D-A14C-507E9FECDC0E}" srcOrd="2" destOrd="0" parTransId="{9021E59C-555C-4552-8FC0-902F4B05110D}" sibTransId="{512B9781-6B2A-4C83-B555-A23AFDCB6947}"/>
    <dgm:cxn modelId="{1D3F8B47-A3DA-4600-9F80-DD76CAD09D1C}" type="presOf" srcId="{4C2DD11E-633D-43C7-9963-24AC1097A244}" destId="{734852B2-B48D-4F3C-8AE5-EB362A3DD43D}" srcOrd="0" destOrd="0" presId="urn:microsoft.com/office/officeart/2005/8/layout/list1"/>
    <dgm:cxn modelId="{FB99FB6A-58B4-4829-9A25-83EA7574A837}" type="presOf" srcId="{A0D19928-813F-4A04-86D1-89C1C60F885F}" destId="{0980A6AD-8ED8-4288-B826-4E803406AD1A}" srcOrd="0" destOrd="0" presId="urn:microsoft.com/office/officeart/2005/8/layout/list1"/>
    <dgm:cxn modelId="{C9CAE86C-52C5-40AC-B5FA-8C1E64712DCD}" srcId="{1AFF496E-D330-497C-8CA6-F046886140BB}" destId="{35480E10-E1EE-48E5-8980-C3A90BAD6F56}" srcOrd="1" destOrd="0" parTransId="{466E8CA6-9E03-4A78-AEE6-68AB189F9463}" sibTransId="{4CAA29E5-E735-47E3-986E-B46E41E729FE}"/>
    <dgm:cxn modelId="{26BDB14D-8B71-4739-B316-D0E9EFCA78ED}" srcId="{74DFE5B5-3EBB-4BBB-993E-011A0656190E}" destId="{A4FDAA00-E828-4398-9338-87F8171E8315}" srcOrd="2" destOrd="0" parTransId="{86F3FFD2-F2C8-4A03-B18F-D0305CB03ABA}" sibTransId="{63D66D97-12E8-43B4-8F7E-53E9F85E036F}"/>
    <dgm:cxn modelId="{35D97178-21BC-4E54-AE39-7AABD401E822}" type="presOf" srcId="{43D5969B-8C29-465A-91B8-9DAD6E24AE75}" destId="{0BD9AFA1-5351-4448-A96C-3664B5EF1520}" srcOrd="0" destOrd="4" presId="urn:microsoft.com/office/officeart/2005/8/layout/list1"/>
    <dgm:cxn modelId="{70EB127D-9B06-41B2-90C7-7B3FAD54E1FB}" srcId="{74DFE5B5-3EBB-4BBB-993E-011A0656190E}" destId="{95D1BEDF-F6FB-4BFF-B17E-5E9FD4D16690}" srcOrd="4" destOrd="0" parTransId="{3988297C-1B59-461C-AFEF-F95DC5CD2BE4}" sibTransId="{7FE87C4A-9EE1-4E6B-9802-53EAE5D29D7E}"/>
    <dgm:cxn modelId="{5E3D297E-4FC1-4F66-8368-20AEA21ABE34}" type="presOf" srcId="{834D36A5-5C35-4EE5-A73B-A31A99567291}" destId="{0BD9AFA1-5351-4448-A96C-3664B5EF1520}" srcOrd="0" destOrd="3" presId="urn:microsoft.com/office/officeart/2005/8/layout/list1"/>
    <dgm:cxn modelId="{92526683-384D-4F91-8696-DA0BBD269F06}" type="presOf" srcId="{267CC366-7E7C-46EB-9C9F-3FF327C707A2}" destId="{0BD9AFA1-5351-4448-A96C-3664B5EF1520}" srcOrd="0" destOrd="2" presId="urn:microsoft.com/office/officeart/2005/8/layout/list1"/>
    <dgm:cxn modelId="{A267A983-A6C1-4FA0-AB8F-5C09F040AE06}" type="presOf" srcId="{ADB12C5D-EC4A-48C0-B967-150EC50122AA}" destId="{36661A75-781A-417A-85C0-62E14E757D89}" srcOrd="0" destOrd="1" presId="urn:microsoft.com/office/officeart/2005/8/layout/list1"/>
    <dgm:cxn modelId="{1F127D84-08CF-464E-873E-03D3400992FF}" srcId="{2F6238C4-35AC-4EAC-AA4B-21730D6D7589}" destId="{782ABEC8-D61D-4F28-A50D-D8573D9AD192}" srcOrd="3" destOrd="0" parTransId="{9229AE31-4D8E-4B18-A6DB-3634E536A269}" sibTransId="{F8B07718-93B8-4D48-A604-ACFDEE51D2B5}"/>
    <dgm:cxn modelId="{DB1B7A86-A435-4E22-B0E7-FC73E672C115}" type="presOf" srcId="{95F1D234-6337-41EE-B469-4A39542A7A16}" destId="{0BD9AFA1-5351-4448-A96C-3664B5EF1520}" srcOrd="0" destOrd="5" presId="urn:microsoft.com/office/officeart/2005/8/layout/list1"/>
    <dgm:cxn modelId="{CB3D7394-669A-4842-A57C-C50BD00493A0}" srcId="{6DB8DB5E-E157-4997-8896-9538C8DD74D7}" destId="{74DFE5B5-3EBB-4BBB-993E-011A0656190E}" srcOrd="3" destOrd="0" parTransId="{13C1FBA9-B4ED-4587-BD40-620ED7E0064F}" sibTransId="{180F3806-409C-47DF-A8A6-9C72B95B3E14}"/>
    <dgm:cxn modelId="{C2E2F398-A7D0-46BA-88CB-FEB67A1272F5}" type="presOf" srcId="{6DB8DB5E-E157-4997-8896-9538C8DD74D7}" destId="{DE5FB06A-FD51-48CB-BA7C-0604F421B17F}" srcOrd="0" destOrd="0" presId="urn:microsoft.com/office/officeart/2005/8/layout/list1"/>
    <dgm:cxn modelId="{BF7F19A1-D894-48CF-805A-C8A23DC8D6ED}" type="presOf" srcId="{6D32D61C-A342-4768-B972-5C57EB9B4D71}" destId="{36661A75-781A-417A-85C0-62E14E757D89}" srcOrd="0" destOrd="2" presId="urn:microsoft.com/office/officeart/2005/8/layout/list1"/>
    <dgm:cxn modelId="{DBE280A1-7178-4F4E-BF2C-B949DD1F4099}" srcId="{74DFE5B5-3EBB-4BBB-993E-011A0656190E}" destId="{787B3838-C37E-4638-9575-0B3EE8EB3340}" srcOrd="3" destOrd="0" parTransId="{B9BD1DCB-58B4-44D5-864F-4BF47976B2B3}" sibTransId="{3761C4D6-2D6B-48BB-A982-3A505D845A93}"/>
    <dgm:cxn modelId="{6097EFA1-08EA-433F-8247-E83CA020C958}" type="presOf" srcId="{2F6238C4-35AC-4EAC-AA4B-21730D6D7589}" destId="{A0829DA8-4143-4992-8DF2-5D401454E8E9}" srcOrd="0" destOrd="0" presId="urn:microsoft.com/office/officeart/2005/8/layout/list1"/>
    <dgm:cxn modelId="{C9C219A2-8574-4EEB-960A-13D5F436D06E}" type="presOf" srcId="{4C2DD11E-633D-43C7-9963-24AC1097A244}" destId="{41FBC649-F6E9-4A22-90EA-023A4930533F}" srcOrd="1" destOrd="0" presId="urn:microsoft.com/office/officeart/2005/8/layout/list1"/>
    <dgm:cxn modelId="{D83F9AA9-D9F7-4084-AE7A-90462775967D}" srcId="{74DFE5B5-3EBB-4BBB-993E-011A0656190E}" destId="{A0D19928-813F-4A04-86D1-89C1C60F885F}" srcOrd="0" destOrd="0" parTransId="{6B537D79-66B9-4116-867B-B0F161ED2CFE}" sibTransId="{DE1ACE19-49BF-487E-913C-5D7BBE0C9D42}"/>
    <dgm:cxn modelId="{06614DB6-7222-4D47-95DE-A2FF1D6BD717}" type="presOf" srcId="{F5E656F5-D472-4086-8E0A-D04E8D2F47F9}" destId="{0980A6AD-8ED8-4288-B826-4E803406AD1A}" srcOrd="0" destOrd="1" presId="urn:microsoft.com/office/officeart/2005/8/layout/list1"/>
    <dgm:cxn modelId="{88F45DBB-BE7F-4736-AFE3-201B230ACB8D}" type="presOf" srcId="{95D1BEDF-F6FB-4BFF-B17E-5E9FD4D16690}" destId="{0980A6AD-8ED8-4288-B826-4E803406AD1A}" srcOrd="0" destOrd="4" presId="urn:microsoft.com/office/officeart/2005/8/layout/list1"/>
    <dgm:cxn modelId="{01EDF6BF-CBED-4CC8-8E7B-FA9FA90B6ABF}" srcId="{74DFE5B5-3EBB-4BBB-993E-011A0656190E}" destId="{F5E656F5-D472-4086-8E0A-D04E8D2F47F9}" srcOrd="1" destOrd="0" parTransId="{A62CE4B4-A6A7-4F33-9367-AEBA0D096FAC}" sibTransId="{16056F0E-720D-4818-9861-254BEBBB313D}"/>
    <dgm:cxn modelId="{69AA62C7-DB3F-4909-A474-8B39AF637BE9}" srcId="{2F6238C4-35AC-4EAC-AA4B-21730D6D7589}" destId="{6D32D61C-A342-4768-B972-5C57EB9B4D71}" srcOrd="2" destOrd="0" parTransId="{65797A42-48C0-4766-A880-8C1209E84953}" sibTransId="{8E8DA8B1-99EE-4FBE-93B6-E8D22645DEB4}"/>
    <dgm:cxn modelId="{1F1A0ACC-811C-4C5F-BE88-FDD4A8EDA57B}" type="presOf" srcId="{2FEA24A5-1FD2-4D84-866C-BB3FA4E45698}" destId="{0BD9AFA1-5351-4448-A96C-3664B5EF1520}" srcOrd="0" destOrd="0" presId="urn:microsoft.com/office/officeart/2005/8/layout/list1"/>
    <dgm:cxn modelId="{DFC119D0-A966-4C90-80EA-5ADFEB23638B}" srcId="{1AFF496E-D330-497C-8CA6-F046886140BB}" destId="{8F0DA776-E5ED-4C48-88BC-7899E0BF1BE1}" srcOrd="0" destOrd="0" parTransId="{BE70CE33-3887-4D71-A6AD-748080BB12E5}" sibTransId="{9CF5BF50-0C08-4412-83C8-18A5F206D5EA}"/>
    <dgm:cxn modelId="{68F3E6D4-02E7-4DD0-9547-4D27CBF922D7}" type="presOf" srcId="{74DFE5B5-3EBB-4BBB-993E-011A0656190E}" destId="{2147D20B-F792-493B-B378-FC6BE48AD87F}" srcOrd="0" destOrd="0" presId="urn:microsoft.com/office/officeart/2005/8/layout/list1"/>
    <dgm:cxn modelId="{31FEDFD8-B432-43C3-864F-BD3416741A9B}" srcId="{4C2DD11E-633D-43C7-9963-24AC1097A244}" destId="{267CC366-7E7C-46EB-9C9F-3FF327C707A2}" srcOrd="2" destOrd="0" parTransId="{A37D4206-A1A5-4236-8426-04D09792304E}" sibTransId="{BEFD5FDA-2CBD-431D-B185-27A95D30206C}"/>
    <dgm:cxn modelId="{9C0C21DB-42A1-4830-908B-AA48D7FD60FB}" type="presOf" srcId="{8A8D596D-9A6F-4E6D-A14C-507E9FECDC0E}" destId="{F9FB154B-98DD-42A7-B81E-218784766C0C}" srcOrd="0" destOrd="2" presId="urn:microsoft.com/office/officeart/2005/8/layout/list1"/>
    <dgm:cxn modelId="{1A4C96DB-7BAB-458B-8886-CB6445C35D92}" type="presOf" srcId="{2BF4DA08-D254-4F17-AEB1-0FC6FFF11038}" destId="{0BD9AFA1-5351-4448-A96C-3664B5EF1520}" srcOrd="0" destOrd="1" presId="urn:microsoft.com/office/officeart/2005/8/layout/list1"/>
    <dgm:cxn modelId="{5D29E1DD-6175-4DE0-B60E-527A266FDE60}" type="presOf" srcId="{35480E10-E1EE-48E5-8980-C3A90BAD6F56}" destId="{F9FB154B-98DD-42A7-B81E-218784766C0C}" srcOrd="0" destOrd="1" presId="urn:microsoft.com/office/officeart/2005/8/layout/list1"/>
    <dgm:cxn modelId="{C65DBBE0-D612-49D5-A30A-BBBAADAF5A10}" srcId="{4C2DD11E-633D-43C7-9963-24AC1097A244}" destId="{834D36A5-5C35-4EE5-A73B-A31A99567291}" srcOrd="3" destOrd="0" parTransId="{360EC039-78B8-4D77-8EEE-981A84E32D7A}" sibTransId="{B81A462C-E8C6-403E-9C18-84AAF95F19FD}"/>
    <dgm:cxn modelId="{2C2618E3-0DD1-4DC8-86CD-CD14F9830951}" type="presOf" srcId="{1AFF496E-D330-497C-8CA6-F046886140BB}" destId="{A1DFE6E5-BF7B-4604-B8B8-7ED1912AA443}" srcOrd="0" destOrd="0" presId="urn:microsoft.com/office/officeart/2005/8/layout/list1"/>
    <dgm:cxn modelId="{C62439E6-0F74-48B3-88AB-9BCA4697A3AD}" srcId="{4C2DD11E-633D-43C7-9963-24AC1097A244}" destId="{95F1D234-6337-41EE-B469-4A39542A7A16}" srcOrd="5" destOrd="0" parTransId="{A648D16E-7B32-4BB5-B13C-71E41D18CF04}" sibTransId="{A1E26CD2-B051-4501-85B1-A49EE14CB6B0}"/>
    <dgm:cxn modelId="{470C50E6-B702-479A-852F-5383A8798B6A}" type="presOf" srcId="{3DD572F7-1AE2-46A3-A599-5D29BE2C3B7C}" destId="{36661A75-781A-417A-85C0-62E14E757D89}" srcOrd="0" destOrd="0" presId="urn:microsoft.com/office/officeart/2005/8/layout/list1"/>
    <dgm:cxn modelId="{6BBB44EA-EA6B-4810-83E7-86103FCF1C32}" type="presOf" srcId="{A4FDAA00-E828-4398-9338-87F8171E8315}" destId="{0980A6AD-8ED8-4288-B826-4E803406AD1A}" srcOrd="0" destOrd="2" presId="urn:microsoft.com/office/officeart/2005/8/layout/list1"/>
    <dgm:cxn modelId="{42EF91EC-E0A2-41C1-B6D7-C999A7340B43}" srcId="{4C2DD11E-633D-43C7-9963-24AC1097A244}" destId="{2BF4DA08-D254-4F17-AEB1-0FC6FFF11038}" srcOrd="1" destOrd="0" parTransId="{D692F81F-A5BE-46E3-94F3-A861B89F9D55}" sibTransId="{35688C79-EA96-410A-8A08-D8A8D1096757}"/>
    <dgm:cxn modelId="{CCADA9EE-4EF0-461E-A121-6EEEEFBAF688}" type="presOf" srcId="{8F0DA776-E5ED-4C48-88BC-7899E0BF1BE1}" destId="{F9FB154B-98DD-42A7-B81E-218784766C0C}" srcOrd="0" destOrd="0" presId="urn:microsoft.com/office/officeart/2005/8/layout/list1"/>
    <dgm:cxn modelId="{5D658FF0-1E7A-47B6-B1A4-38BF2D757BCB}" srcId="{4C2DD11E-633D-43C7-9963-24AC1097A244}" destId="{43D5969B-8C29-465A-91B8-9DAD6E24AE75}" srcOrd="4" destOrd="0" parTransId="{D613A3C0-3753-4185-A704-E71281F1E591}" sibTransId="{A4B0F930-F826-47A4-8112-277ABC1D20F8}"/>
    <dgm:cxn modelId="{204389F7-5A15-43CC-92B1-43B88A0B6B43}" srcId="{6DB8DB5E-E157-4997-8896-9538C8DD74D7}" destId="{2F6238C4-35AC-4EAC-AA4B-21730D6D7589}" srcOrd="2" destOrd="0" parTransId="{139C7CA4-EAA8-4819-8481-C384B1FD7F32}" sibTransId="{441C46E9-E098-4923-948D-20A558358172}"/>
    <dgm:cxn modelId="{228B84FB-0059-442B-87B1-51D823F88415}" srcId="{4C2DD11E-633D-43C7-9963-24AC1097A244}" destId="{2FEA24A5-1FD2-4D84-866C-BB3FA4E45698}" srcOrd="0" destOrd="0" parTransId="{EA959C55-7231-46C2-AC77-61254A91DBA1}" sibTransId="{BA038021-6023-454B-A463-CB420834F9A2}"/>
    <dgm:cxn modelId="{EAC436FD-45F7-4C87-95ED-5789EE3D3578}" type="presOf" srcId="{782ABEC8-D61D-4F28-A50D-D8573D9AD192}" destId="{36661A75-781A-417A-85C0-62E14E757D89}" srcOrd="0" destOrd="3" presId="urn:microsoft.com/office/officeart/2005/8/layout/list1"/>
    <dgm:cxn modelId="{3CBED86B-B975-4CB1-9916-2CB005486A05}" type="presParOf" srcId="{DE5FB06A-FD51-48CB-BA7C-0604F421B17F}" destId="{A4111A52-5825-4F56-9A9A-B40735181769}" srcOrd="0" destOrd="0" presId="urn:microsoft.com/office/officeart/2005/8/layout/list1"/>
    <dgm:cxn modelId="{946C501A-C806-42FC-B840-D7B697E22CFE}" type="presParOf" srcId="{A4111A52-5825-4F56-9A9A-B40735181769}" destId="{A1DFE6E5-BF7B-4604-B8B8-7ED1912AA443}" srcOrd="0" destOrd="0" presId="urn:microsoft.com/office/officeart/2005/8/layout/list1"/>
    <dgm:cxn modelId="{44C2CA20-3DC4-449D-B05E-BD4E6FEF8727}" type="presParOf" srcId="{A4111A52-5825-4F56-9A9A-B40735181769}" destId="{8C7D0527-9DFA-4030-8F20-AC69CAE3EA65}" srcOrd="1" destOrd="0" presId="urn:microsoft.com/office/officeart/2005/8/layout/list1"/>
    <dgm:cxn modelId="{650BE824-D290-48B4-8435-64A5FCC473DB}" type="presParOf" srcId="{DE5FB06A-FD51-48CB-BA7C-0604F421B17F}" destId="{6A5BC78B-AB6B-44C2-A575-4C27C6401BE9}" srcOrd="1" destOrd="0" presId="urn:microsoft.com/office/officeart/2005/8/layout/list1"/>
    <dgm:cxn modelId="{3D163751-C5E3-4ECC-9C6B-A65245BD4D04}" type="presParOf" srcId="{DE5FB06A-FD51-48CB-BA7C-0604F421B17F}" destId="{F9FB154B-98DD-42A7-B81E-218784766C0C}" srcOrd="2" destOrd="0" presId="urn:microsoft.com/office/officeart/2005/8/layout/list1"/>
    <dgm:cxn modelId="{D804A7EF-D4D1-419D-A8A9-DE7D38B9F772}" type="presParOf" srcId="{DE5FB06A-FD51-48CB-BA7C-0604F421B17F}" destId="{4EC2C217-1F7A-4BD8-82D8-BF3840B66012}" srcOrd="3" destOrd="0" presId="urn:microsoft.com/office/officeart/2005/8/layout/list1"/>
    <dgm:cxn modelId="{C2DE2F11-26C5-4005-854E-F1AAC78B5CC6}" type="presParOf" srcId="{DE5FB06A-FD51-48CB-BA7C-0604F421B17F}" destId="{C68B8A02-54C1-4124-A759-C70DFFAD9CCE}" srcOrd="4" destOrd="0" presId="urn:microsoft.com/office/officeart/2005/8/layout/list1"/>
    <dgm:cxn modelId="{48945128-56A7-4FE3-9641-D0F646943FFC}" type="presParOf" srcId="{C68B8A02-54C1-4124-A759-C70DFFAD9CCE}" destId="{734852B2-B48D-4F3C-8AE5-EB362A3DD43D}" srcOrd="0" destOrd="0" presId="urn:microsoft.com/office/officeart/2005/8/layout/list1"/>
    <dgm:cxn modelId="{D3BA9998-C688-4917-AFC3-7529EEEA9D01}" type="presParOf" srcId="{C68B8A02-54C1-4124-A759-C70DFFAD9CCE}" destId="{41FBC649-F6E9-4A22-90EA-023A4930533F}" srcOrd="1" destOrd="0" presId="urn:microsoft.com/office/officeart/2005/8/layout/list1"/>
    <dgm:cxn modelId="{1A46CBCE-BA3B-4F8B-B6E9-250DFB59C9C7}" type="presParOf" srcId="{DE5FB06A-FD51-48CB-BA7C-0604F421B17F}" destId="{A5E48751-BEBF-44F7-ACD1-5913ED187900}" srcOrd="5" destOrd="0" presId="urn:microsoft.com/office/officeart/2005/8/layout/list1"/>
    <dgm:cxn modelId="{D6E7042C-0917-43C0-BEF1-295C22D938F6}" type="presParOf" srcId="{DE5FB06A-FD51-48CB-BA7C-0604F421B17F}" destId="{0BD9AFA1-5351-4448-A96C-3664B5EF1520}" srcOrd="6" destOrd="0" presId="urn:microsoft.com/office/officeart/2005/8/layout/list1"/>
    <dgm:cxn modelId="{B91259F5-7D1F-44C6-9300-2C4E754F5107}" type="presParOf" srcId="{DE5FB06A-FD51-48CB-BA7C-0604F421B17F}" destId="{06C05588-F576-4F28-9A20-7CF169A1238C}" srcOrd="7" destOrd="0" presId="urn:microsoft.com/office/officeart/2005/8/layout/list1"/>
    <dgm:cxn modelId="{02E63495-57FA-4EF4-A4DA-475A51989FC0}" type="presParOf" srcId="{DE5FB06A-FD51-48CB-BA7C-0604F421B17F}" destId="{8B7A5908-25FA-4B9E-B7EE-CFAD47456EBB}" srcOrd="8" destOrd="0" presId="urn:microsoft.com/office/officeart/2005/8/layout/list1"/>
    <dgm:cxn modelId="{B71FF6F1-67CC-4E61-B69C-CE9EE472C82F}" type="presParOf" srcId="{8B7A5908-25FA-4B9E-B7EE-CFAD47456EBB}" destId="{A0829DA8-4143-4992-8DF2-5D401454E8E9}" srcOrd="0" destOrd="0" presId="urn:microsoft.com/office/officeart/2005/8/layout/list1"/>
    <dgm:cxn modelId="{A8EBD823-8ACC-467C-A3BE-5B485F7A1B9A}" type="presParOf" srcId="{8B7A5908-25FA-4B9E-B7EE-CFAD47456EBB}" destId="{3984D3A6-3500-4DD2-804F-2F6540655973}" srcOrd="1" destOrd="0" presId="urn:microsoft.com/office/officeart/2005/8/layout/list1"/>
    <dgm:cxn modelId="{0E4BEAC0-74CB-4973-A493-8FF2D5DECA63}" type="presParOf" srcId="{DE5FB06A-FD51-48CB-BA7C-0604F421B17F}" destId="{DB2C178D-B7B6-4767-8D41-AE55ED365CE4}" srcOrd="9" destOrd="0" presId="urn:microsoft.com/office/officeart/2005/8/layout/list1"/>
    <dgm:cxn modelId="{6167493F-5500-458D-8D1E-1EEEFF48831C}" type="presParOf" srcId="{DE5FB06A-FD51-48CB-BA7C-0604F421B17F}" destId="{36661A75-781A-417A-85C0-62E14E757D89}" srcOrd="10" destOrd="0" presId="urn:microsoft.com/office/officeart/2005/8/layout/list1"/>
    <dgm:cxn modelId="{B842377E-66EA-431E-9B5F-24A73C035DF0}" type="presParOf" srcId="{DE5FB06A-FD51-48CB-BA7C-0604F421B17F}" destId="{6E0FC82A-C906-4E5A-BB44-BB325E6078C9}" srcOrd="11" destOrd="0" presId="urn:microsoft.com/office/officeart/2005/8/layout/list1"/>
    <dgm:cxn modelId="{16BB138E-D1C8-446B-9778-BC92934CF2E3}" type="presParOf" srcId="{DE5FB06A-FD51-48CB-BA7C-0604F421B17F}" destId="{E7788500-8C96-4669-83FE-7E92FB8D68ED}" srcOrd="12" destOrd="0" presId="urn:microsoft.com/office/officeart/2005/8/layout/list1"/>
    <dgm:cxn modelId="{A1D54AFB-5811-4F22-83AE-8A8BD62556A7}" type="presParOf" srcId="{E7788500-8C96-4669-83FE-7E92FB8D68ED}" destId="{2147D20B-F792-493B-B378-FC6BE48AD87F}" srcOrd="0" destOrd="0" presId="urn:microsoft.com/office/officeart/2005/8/layout/list1"/>
    <dgm:cxn modelId="{D22D53FB-C19F-49A5-8AFE-4D7DFB93B20C}" type="presParOf" srcId="{E7788500-8C96-4669-83FE-7E92FB8D68ED}" destId="{098F6E14-F146-4551-8936-99D5BD46181D}" srcOrd="1" destOrd="0" presId="urn:microsoft.com/office/officeart/2005/8/layout/list1"/>
    <dgm:cxn modelId="{98E683C1-D0E0-47B7-95A0-D210326765CD}" type="presParOf" srcId="{DE5FB06A-FD51-48CB-BA7C-0604F421B17F}" destId="{D88F7341-1909-453E-984D-C65DF1817CDA}" srcOrd="13" destOrd="0" presId="urn:microsoft.com/office/officeart/2005/8/layout/list1"/>
    <dgm:cxn modelId="{D8AB49B7-C041-4FCA-BA29-F43DDC7098C2}" type="presParOf" srcId="{DE5FB06A-FD51-48CB-BA7C-0604F421B17F}" destId="{0980A6AD-8ED8-4288-B826-4E803406AD1A}"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FB154B-98DD-42A7-B81E-218784766C0C}">
      <dsp:nvSpPr>
        <dsp:cNvPr id="0" name=""/>
        <dsp:cNvSpPr/>
      </dsp:nvSpPr>
      <dsp:spPr>
        <a:xfrm>
          <a:off x="0" y="26334"/>
          <a:ext cx="3391647" cy="1157625"/>
        </a:xfrm>
        <a:prstGeom prst="rect">
          <a:avLst/>
        </a:prstGeom>
        <a:solidFill>
          <a:schemeClr val="lt1">
            <a:alpha val="9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3229" tIns="437388" rIns="263229"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latin typeface="Segoe UI Semilight" panose="020B0402040204020203" pitchFamily="34" charset="0"/>
              <a:cs typeface="Segoe UI Semilight" panose="020B0402040204020203" pitchFamily="34" charset="0"/>
            </a:rPr>
            <a:t>Metrics and time-series data</a:t>
          </a:r>
        </a:p>
        <a:p>
          <a:pPr marL="114300" lvl="1" indent="-114300" algn="l" defTabSz="533400">
            <a:lnSpc>
              <a:spcPct val="90000"/>
            </a:lnSpc>
            <a:spcBef>
              <a:spcPct val="0"/>
            </a:spcBef>
            <a:spcAft>
              <a:spcPct val="15000"/>
            </a:spcAft>
            <a:buChar char="•"/>
          </a:pPr>
          <a:r>
            <a:rPr lang="en-US" sz="1200" kern="1200">
              <a:latin typeface="Segoe UI Semilight" panose="020B0402040204020203" pitchFamily="34" charset="0"/>
              <a:cs typeface="Segoe UI Semilight" panose="020B0402040204020203" pitchFamily="34" charset="0"/>
            </a:rPr>
            <a:t>Text search and text analytics</a:t>
          </a:r>
        </a:p>
        <a:p>
          <a:pPr marL="114300" lvl="1" indent="-114300" algn="l" defTabSz="533400">
            <a:lnSpc>
              <a:spcPct val="90000"/>
            </a:lnSpc>
            <a:spcBef>
              <a:spcPct val="0"/>
            </a:spcBef>
            <a:spcAft>
              <a:spcPct val="15000"/>
            </a:spcAft>
            <a:buChar char="•"/>
          </a:pPr>
          <a:r>
            <a:rPr lang="en-US" sz="1200" kern="1200">
              <a:latin typeface="Segoe UI Semilight" panose="020B0402040204020203" pitchFamily="34" charset="0"/>
              <a:cs typeface="Segoe UI Semilight" panose="020B0402040204020203" pitchFamily="34" charset="0"/>
            </a:rPr>
            <a:t>Multi-dimensional/relational analysis</a:t>
          </a:r>
        </a:p>
      </dsp:txBody>
      <dsp:txXfrm>
        <a:off x="0" y="26334"/>
        <a:ext cx="3391647" cy="1157625"/>
      </dsp:txXfrm>
    </dsp:sp>
    <dsp:sp modelId="{8C7D0527-9DFA-4030-8F20-AC69CAE3EA65}">
      <dsp:nvSpPr>
        <dsp:cNvPr id="0" name=""/>
        <dsp:cNvSpPr/>
      </dsp:nvSpPr>
      <dsp:spPr>
        <a:xfrm>
          <a:off x="169582" y="8983"/>
          <a:ext cx="2374152" cy="327311"/>
        </a:xfrm>
        <a:prstGeom prst="rect">
          <a:avLst/>
        </a:prstGeom>
        <a:solidFill>
          <a:schemeClr val="accent1">
            <a:alpha val="9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9737" tIns="0" rIns="89737" bIns="0" numCol="1" spcCol="1270" anchor="ctr" anchorCtr="0">
          <a:noAutofit/>
        </a:bodyPr>
        <a:lstStyle/>
        <a:p>
          <a:pPr marL="0" lvl="0" indent="0" algn="l" defTabSz="466725">
            <a:lnSpc>
              <a:spcPct val="90000"/>
            </a:lnSpc>
            <a:spcBef>
              <a:spcPct val="0"/>
            </a:spcBef>
            <a:spcAft>
              <a:spcPct val="35000"/>
            </a:spcAft>
            <a:buNone/>
          </a:pPr>
          <a:r>
            <a:rPr lang="en-US" sz="1050" kern="1200">
              <a:latin typeface="+mj-lt"/>
              <a:cs typeface="Segoe UI Semilight" panose="020B0402040204020203" pitchFamily="34" charset="0"/>
              <a:sym typeface="Wingdings" panose="05000000000000000000" pitchFamily="2" charset="2"/>
            </a:rPr>
            <a:t>Comprehensive Strength</a:t>
          </a:r>
          <a:endParaRPr lang="en-US" sz="1050" kern="1200"/>
        </a:p>
      </dsp:txBody>
      <dsp:txXfrm>
        <a:off x="169582" y="8983"/>
        <a:ext cx="2374152" cy="327311"/>
      </dsp:txXfrm>
    </dsp:sp>
    <dsp:sp modelId="{0BD9AFA1-5351-4448-A96C-3664B5EF1520}">
      <dsp:nvSpPr>
        <dsp:cNvPr id="0" name=""/>
        <dsp:cNvSpPr/>
      </dsp:nvSpPr>
      <dsp:spPr>
        <a:xfrm>
          <a:off x="0" y="1314711"/>
          <a:ext cx="3391647" cy="1786050"/>
        </a:xfrm>
        <a:prstGeom prst="rect">
          <a:avLst/>
        </a:prstGeom>
        <a:solidFill>
          <a:schemeClr val="lt1">
            <a:alpha val="90000"/>
            <a:hueOff val="0"/>
            <a:satOff val="0"/>
            <a:lumOff val="0"/>
            <a:alphaOff val="0"/>
          </a:schemeClr>
        </a:solidFill>
        <a:ln w="10795" cap="flat" cmpd="sng" algn="ctr">
          <a:solidFill>
            <a:schemeClr val="accent1">
              <a:alpha val="90000"/>
              <a:hueOff val="0"/>
              <a:satOff val="0"/>
              <a:lumOff val="0"/>
              <a:alphaOff val="-13333"/>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3229" tIns="437388" rIns="263229"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latin typeface="Segoe UI Semilight" panose="020B0402040204020203" pitchFamily="34" charset="0"/>
              <a:ea typeface="+mn-ea"/>
              <a:cs typeface="Segoe UI Semilight" panose="020B0402040204020203" pitchFamily="34" charset="0"/>
            </a:rPr>
            <a:t>Simple and powerful </a:t>
          </a:r>
        </a:p>
        <a:p>
          <a:pPr marL="114300" lvl="1" indent="-114300" algn="l" defTabSz="533400">
            <a:lnSpc>
              <a:spcPct val="90000"/>
            </a:lnSpc>
            <a:spcBef>
              <a:spcPct val="0"/>
            </a:spcBef>
            <a:spcAft>
              <a:spcPct val="15000"/>
            </a:spcAft>
            <a:buChar char="•"/>
          </a:pPr>
          <a:r>
            <a:rPr lang="en-US" sz="1200" kern="1200">
              <a:latin typeface="Segoe UI Semilight" panose="020B0402040204020203" pitchFamily="34" charset="0"/>
              <a:ea typeface="+mn-ea"/>
              <a:cs typeface="Segoe UI Semilight" panose="020B0402040204020203" pitchFamily="34" charset="0"/>
            </a:rPr>
            <a:t>Publicly available</a:t>
          </a:r>
        </a:p>
        <a:p>
          <a:pPr marL="114300" lvl="1" indent="-114300" algn="l" defTabSz="533400">
            <a:lnSpc>
              <a:spcPct val="90000"/>
            </a:lnSpc>
            <a:spcBef>
              <a:spcPct val="0"/>
            </a:spcBef>
            <a:spcAft>
              <a:spcPct val="15000"/>
            </a:spcAft>
            <a:buChar char="•"/>
          </a:pPr>
          <a:r>
            <a:rPr lang="en-US" sz="1200" kern="1200">
              <a:latin typeface="Segoe UI Semilight" panose="020B0402040204020203" pitchFamily="34" charset="0"/>
              <a:ea typeface="+mn-ea"/>
              <a:cs typeface="Segoe UI Semilight" panose="020B0402040204020203" pitchFamily="34" charset="0"/>
            </a:rPr>
            <a:t>Data Exploration </a:t>
          </a:r>
        </a:p>
        <a:p>
          <a:pPr marL="114300" lvl="1" indent="-114300" algn="l" defTabSz="533400">
            <a:lnSpc>
              <a:spcPct val="90000"/>
            </a:lnSpc>
            <a:spcBef>
              <a:spcPct val="0"/>
            </a:spcBef>
            <a:spcAft>
              <a:spcPct val="15000"/>
            </a:spcAft>
            <a:buChar char="•"/>
          </a:pPr>
          <a:r>
            <a:rPr lang="en-US" sz="1200" kern="1200">
              <a:latin typeface="Segoe UI Semilight" panose="020B0402040204020203" pitchFamily="34" charset="0"/>
              <a:ea typeface="+mn-ea"/>
              <a:cs typeface="Segoe UI Semilight" panose="020B0402040204020203" pitchFamily="34" charset="0"/>
            </a:rPr>
            <a:t>Rich relational query language</a:t>
          </a:r>
          <a:endParaRPr lang="en-US" sz="1200" kern="1200" dirty="0">
            <a:latin typeface="Segoe UI Semilight" panose="020B0402040204020203" pitchFamily="34" charset="0"/>
            <a:ea typeface="+mn-ea"/>
            <a:cs typeface="Segoe UI Semilight" panose="020B0402040204020203" pitchFamily="34" charset="0"/>
          </a:endParaRPr>
        </a:p>
        <a:p>
          <a:pPr marL="114300" lvl="1" indent="-114300" algn="l" defTabSz="533400">
            <a:lnSpc>
              <a:spcPct val="90000"/>
            </a:lnSpc>
            <a:spcBef>
              <a:spcPct val="0"/>
            </a:spcBef>
            <a:spcAft>
              <a:spcPct val="15000"/>
            </a:spcAft>
            <a:buChar char="•"/>
          </a:pPr>
          <a:r>
            <a:rPr lang="en-US" sz="1200" kern="1200">
              <a:latin typeface="Segoe UI Semilight" panose="020B0402040204020203" pitchFamily="34" charset="0"/>
              <a:ea typeface="+mn-ea"/>
              <a:cs typeface="Segoe UI Semilight" panose="020B0402040204020203" pitchFamily="34" charset="0"/>
            </a:rPr>
            <a:t>Full text Search</a:t>
          </a:r>
        </a:p>
        <a:p>
          <a:pPr marL="114300" lvl="1" indent="-114300" algn="l" defTabSz="533400">
            <a:lnSpc>
              <a:spcPct val="90000"/>
            </a:lnSpc>
            <a:spcBef>
              <a:spcPct val="0"/>
            </a:spcBef>
            <a:spcAft>
              <a:spcPct val="15000"/>
            </a:spcAft>
            <a:buChar char="•"/>
          </a:pPr>
          <a:r>
            <a:rPr lang="en-US" sz="1200" kern="1200">
              <a:latin typeface="Segoe UI Semilight" panose="020B0402040204020203" pitchFamily="34" charset="0"/>
              <a:ea typeface="+mn-ea"/>
              <a:cs typeface="Segoe UI Semilight" panose="020B0402040204020203" pitchFamily="34" charset="0"/>
            </a:rPr>
            <a:t>ML Extensibility</a:t>
          </a:r>
        </a:p>
      </dsp:txBody>
      <dsp:txXfrm>
        <a:off x="0" y="1314711"/>
        <a:ext cx="3391647" cy="1786050"/>
      </dsp:txXfrm>
    </dsp:sp>
    <dsp:sp modelId="{41FBC649-F6E9-4A22-90EA-023A4930533F}">
      <dsp:nvSpPr>
        <dsp:cNvPr id="0" name=""/>
        <dsp:cNvSpPr/>
      </dsp:nvSpPr>
      <dsp:spPr>
        <a:xfrm>
          <a:off x="169582" y="1297359"/>
          <a:ext cx="2374152" cy="327311"/>
        </a:xfrm>
        <a:prstGeom prst="rect">
          <a:avLst/>
        </a:prstGeom>
        <a:solidFill>
          <a:schemeClr val="accent1">
            <a:alpha val="90000"/>
            <a:hueOff val="0"/>
            <a:satOff val="0"/>
            <a:lumOff val="0"/>
            <a:alphaOff val="-13333"/>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9737" tIns="0" rIns="89737" bIns="0" numCol="1" spcCol="1270" anchor="ctr" anchorCtr="0">
          <a:noAutofit/>
        </a:bodyPr>
        <a:lstStyle/>
        <a:p>
          <a:pPr marL="0" lvl="0" indent="0" algn="l" defTabSz="466725">
            <a:lnSpc>
              <a:spcPct val="90000"/>
            </a:lnSpc>
            <a:spcBef>
              <a:spcPct val="0"/>
            </a:spcBef>
            <a:spcAft>
              <a:spcPct val="35000"/>
            </a:spcAft>
            <a:buNone/>
          </a:pPr>
          <a:r>
            <a:rPr lang="en-US" sz="1050" kern="1200" dirty="0">
              <a:latin typeface="Segoe UI Light" charset="0"/>
              <a:ea typeface="Segoe UI Light" charset="0"/>
              <a:cs typeface="Segoe UI Light" charset="0"/>
            </a:rPr>
            <a:t>Analytics Query language</a:t>
          </a:r>
          <a:endParaRPr lang="en-US" sz="1050" kern="1200" dirty="0"/>
        </a:p>
      </dsp:txBody>
      <dsp:txXfrm>
        <a:off x="169582" y="1297359"/>
        <a:ext cx="2374152" cy="327311"/>
      </dsp:txXfrm>
    </dsp:sp>
    <dsp:sp modelId="{36661A75-781A-417A-85C0-62E14E757D89}">
      <dsp:nvSpPr>
        <dsp:cNvPr id="0" name=""/>
        <dsp:cNvSpPr/>
      </dsp:nvSpPr>
      <dsp:spPr>
        <a:xfrm>
          <a:off x="0" y="3231513"/>
          <a:ext cx="3391647" cy="1356074"/>
        </a:xfrm>
        <a:prstGeom prst="rect">
          <a:avLst/>
        </a:prstGeom>
        <a:solidFill>
          <a:schemeClr val="lt1">
            <a:alpha val="90000"/>
            <a:hueOff val="0"/>
            <a:satOff val="0"/>
            <a:lumOff val="0"/>
            <a:alphaOff val="0"/>
          </a:schemeClr>
        </a:solidFill>
        <a:ln w="10795" cap="flat" cmpd="sng" algn="ctr">
          <a:solidFill>
            <a:schemeClr val="accent1">
              <a:alpha val="90000"/>
              <a:hueOff val="0"/>
              <a:satOff val="0"/>
              <a:lumOff val="0"/>
              <a:alphaOff val="-26667"/>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3229" tIns="437388" rIns="263229"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latin typeface="Segoe UI Semilight" panose="020B0402040204020203" pitchFamily="34" charset="0"/>
              <a:ea typeface="+mn-ea"/>
              <a:cs typeface="Segoe UI Semilight" panose="020B0402040204020203" pitchFamily="34" charset="0"/>
            </a:rPr>
            <a:t>Scale out in hardware</a:t>
          </a:r>
        </a:p>
        <a:p>
          <a:pPr marL="114300" lvl="1" indent="-114300" algn="l" defTabSz="533400">
            <a:lnSpc>
              <a:spcPct val="90000"/>
            </a:lnSpc>
            <a:spcBef>
              <a:spcPct val="0"/>
            </a:spcBef>
            <a:spcAft>
              <a:spcPct val="15000"/>
            </a:spcAft>
            <a:buChar char="•"/>
          </a:pPr>
          <a:r>
            <a:rPr lang="en-US" sz="1200" kern="1200">
              <a:latin typeface="Segoe UI Semilight" panose="020B0402040204020203" pitchFamily="34" charset="0"/>
              <a:ea typeface="+mn-ea"/>
              <a:cs typeface="Segoe UI Semilight" panose="020B0402040204020203" pitchFamily="34" charset="0"/>
            </a:rPr>
            <a:t>Scale out across geos</a:t>
          </a:r>
        </a:p>
        <a:p>
          <a:pPr marL="114300" lvl="1" indent="-114300" algn="l" defTabSz="533400">
            <a:lnSpc>
              <a:spcPct val="90000"/>
            </a:lnSpc>
            <a:spcBef>
              <a:spcPct val="0"/>
            </a:spcBef>
            <a:spcAft>
              <a:spcPct val="15000"/>
            </a:spcAft>
            <a:buChar char="•"/>
          </a:pPr>
          <a:r>
            <a:rPr lang="en-US" sz="1200" kern="1200">
              <a:latin typeface="Segoe UI Semilight" panose="020B0402040204020203" pitchFamily="34" charset="0"/>
              <a:ea typeface="+mn-ea"/>
              <a:cs typeface="Segoe UI Semilight" panose="020B0402040204020203" pitchFamily="34" charset="0"/>
            </a:rPr>
            <a:t>Granular resource utilization Control</a:t>
          </a:r>
        </a:p>
        <a:p>
          <a:pPr marL="114300" lvl="1" indent="-114300" algn="l" defTabSz="533400">
            <a:lnSpc>
              <a:spcPct val="90000"/>
            </a:lnSpc>
            <a:spcBef>
              <a:spcPct val="0"/>
            </a:spcBef>
            <a:spcAft>
              <a:spcPct val="15000"/>
            </a:spcAft>
            <a:buChar char="•"/>
          </a:pPr>
          <a:r>
            <a:rPr lang="en-US" sz="1200" kern="1200">
              <a:latin typeface="Segoe UI Semilight" panose="020B0402040204020203" pitchFamily="34" charset="0"/>
              <a:ea typeface="+mn-ea"/>
              <a:cs typeface="Segoe UI Semilight" panose="020B0402040204020203" pitchFamily="34" charset="0"/>
            </a:rPr>
            <a:t>Cross geo queries </a:t>
          </a:r>
        </a:p>
      </dsp:txBody>
      <dsp:txXfrm>
        <a:off x="0" y="3231513"/>
        <a:ext cx="3391647" cy="1356074"/>
      </dsp:txXfrm>
    </dsp:sp>
    <dsp:sp modelId="{3984D3A6-3500-4DD2-804F-2F6540655973}">
      <dsp:nvSpPr>
        <dsp:cNvPr id="0" name=""/>
        <dsp:cNvSpPr/>
      </dsp:nvSpPr>
      <dsp:spPr>
        <a:xfrm>
          <a:off x="169582" y="3214161"/>
          <a:ext cx="2374152" cy="327311"/>
        </a:xfrm>
        <a:prstGeom prst="rect">
          <a:avLst/>
        </a:prstGeom>
        <a:solidFill>
          <a:schemeClr val="accent1">
            <a:alpha val="90000"/>
            <a:hueOff val="0"/>
            <a:satOff val="0"/>
            <a:lumOff val="0"/>
            <a:alphaOff val="-26667"/>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9737" tIns="0" rIns="89737" bIns="0" numCol="1" spcCol="1270" anchor="ctr" anchorCtr="0">
          <a:noAutofit/>
        </a:bodyPr>
        <a:lstStyle/>
        <a:p>
          <a:pPr marL="0" lvl="0" indent="0" algn="l" defTabSz="466725">
            <a:lnSpc>
              <a:spcPct val="90000"/>
            </a:lnSpc>
            <a:spcBef>
              <a:spcPct val="0"/>
            </a:spcBef>
            <a:spcAft>
              <a:spcPct val="35000"/>
            </a:spcAft>
            <a:buNone/>
          </a:pPr>
          <a:r>
            <a:rPr lang="en-US" sz="1050" kern="1200">
              <a:latin typeface="Segoe UI Light" charset="0"/>
              <a:ea typeface="Segoe UI Light" charset="0"/>
              <a:cs typeface="Segoe UI Light" charset="0"/>
            </a:rPr>
            <a:t>High performance over large data sets</a:t>
          </a:r>
          <a:endParaRPr lang="en-US" sz="1050" kern="1200"/>
        </a:p>
      </dsp:txBody>
      <dsp:txXfrm>
        <a:off x="169582" y="3214161"/>
        <a:ext cx="2374152" cy="327311"/>
      </dsp:txXfrm>
    </dsp:sp>
    <dsp:sp modelId="{0980A6AD-8ED8-4288-B826-4E803406AD1A}">
      <dsp:nvSpPr>
        <dsp:cNvPr id="0" name=""/>
        <dsp:cNvSpPr/>
      </dsp:nvSpPr>
      <dsp:spPr>
        <a:xfrm>
          <a:off x="0" y="4718339"/>
          <a:ext cx="3391647" cy="1587600"/>
        </a:xfrm>
        <a:prstGeom prst="rect">
          <a:avLst/>
        </a:prstGeom>
        <a:solidFill>
          <a:schemeClr val="lt1">
            <a:alpha val="90000"/>
            <a:hueOff val="0"/>
            <a:satOff val="0"/>
            <a:lumOff val="0"/>
            <a:alphaOff val="0"/>
          </a:schemeClr>
        </a:solidFill>
        <a:ln w="10795" cap="flat" cmpd="sng" algn="ctr">
          <a:solidFill>
            <a:schemeClr val="accent1">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3229" tIns="437388" rIns="263229"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latin typeface="Segoe UI Semilight" panose="020B0402040204020203" pitchFamily="34" charset="0"/>
              <a:ea typeface="+mn-ea"/>
              <a:cs typeface="Segoe UI Semilight" panose="020B0402040204020203" pitchFamily="34" charset="0"/>
            </a:rPr>
            <a:t>Low Latency ingestion </a:t>
          </a:r>
        </a:p>
        <a:p>
          <a:pPr marL="114300" lvl="1" indent="-114300" algn="l" defTabSz="533400">
            <a:lnSpc>
              <a:spcPct val="90000"/>
            </a:lnSpc>
            <a:spcBef>
              <a:spcPct val="0"/>
            </a:spcBef>
            <a:spcAft>
              <a:spcPct val="15000"/>
            </a:spcAft>
            <a:buChar char="•"/>
          </a:pPr>
          <a:r>
            <a:rPr lang="en-US" sz="1200" kern="1200">
              <a:latin typeface="Segoe UI Semilight" panose="020B0402040204020203" pitchFamily="34" charset="0"/>
              <a:cs typeface="Segoe UI Semilight" panose="020B0402040204020203" pitchFamily="34" charset="0"/>
            </a:rPr>
            <a:t>Schema management</a:t>
          </a:r>
        </a:p>
        <a:p>
          <a:pPr marL="114300" lvl="1" indent="-114300" algn="l" defTabSz="533400">
            <a:lnSpc>
              <a:spcPct val="90000"/>
            </a:lnSpc>
            <a:spcBef>
              <a:spcPct val="0"/>
            </a:spcBef>
            <a:spcAft>
              <a:spcPct val="15000"/>
            </a:spcAft>
            <a:buChar char="•"/>
          </a:pPr>
          <a:r>
            <a:rPr lang="en-US" sz="1200" kern="1200">
              <a:latin typeface="Segoe UI Semilight" panose="020B0402040204020203" pitchFamily="34" charset="0"/>
              <a:cs typeface="Segoe UI Semilight" panose="020B0402040204020203" pitchFamily="34" charset="0"/>
            </a:rPr>
            <a:t>Compression and indexing </a:t>
          </a:r>
        </a:p>
        <a:p>
          <a:pPr marL="114300" lvl="1" indent="-114300" algn="l" defTabSz="533400">
            <a:lnSpc>
              <a:spcPct val="90000"/>
            </a:lnSpc>
            <a:spcBef>
              <a:spcPct val="0"/>
            </a:spcBef>
            <a:spcAft>
              <a:spcPct val="15000"/>
            </a:spcAft>
            <a:buChar char="•"/>
          </a:pPr>
          <a:r>
            <a:rPr lang="en-US" sz="1200" kern="1200">
              <a:latin typeface="Segoe UI Semilight" panose="020B0402040204020203" pitchFamily="34" charset="0"/>
              <a:ea typeface="+mn-ea"/>
              <a:cs typeface="Segoe UI Semilight" panose="020B0402040204020203" pitchFamily="34" charset="0"/>
            </a:rPr>
            <a:t>Retention</a:t>
          </a:r>
          <a:endParaRPr lang="en-US" sz="1200" kern="1200">
            <a:latin typeface="Segoe UI Semilight" panose="020B0402040204020203" pitchFamily="34" charset="0"/>
            <a:cs typeface="Segoe UI Semilight" panose="020B0402040204020203" pitchFamily="34" charset="0"/>
          </a:endParaRPr>
        </a:p>
        <a:p>
          <a:pPr marL="114300" lvl="1" indent="-114300" algn="l" defTabSz="533400">
            <a:lnSpc>
              <a:spcPct val="90000"/>
            </a:lnSpc>
            <a:spcBef>
              <a:spcPct val="0"/>
            </a:spcBef>
            <a:spcAft>
              <a:spcPct val="15000"/>
            </a:spcAft>
            <a:buChar char="•"/>
          </a:pPr>
          <a:r>
            <a:rPr lang="en-US" sz="1200" kern="1200">
              <a:latin typeface="Segoe UI Semilight" panose="020B0402040204020203" pitchFamily="34" charset="0"/>
              <a:ea typeface="+mn-ea"/>
              <a:cs typeface="Segoe UI Semilight" panose="020B0402040204020203" pitchFamily="34" charset="0"/>
            </a:rPr>
            <a:t>Hot/cold resource allocation</a:t>
          </a:r>
        </a:p>
      </dsp:txBody>
      <dsp:txXfrm>
        <a:off x="0" y="4718339"/>
        <a:ext cx="3391647" cy="1587600"/>
      </dsp:txXfrm>
    </dsp:sp>
    <dsp:sp modelId="{098F6E14-F146-4551-8936-99D5BD46181D}">
      <dsp:nvSpPr>
        <dsp:cNvPr id="0" name=""/>
        <dsp:cNvSpPr/>
      </dsp:nvSpPr>
      <dsp:spPr>
        <a:xfrm>
          <a:off x="169582" y="4700988"/>
          <a:ext cx="2374152" cy="327311"/>
        </a:xfrm>
        <a:prstGeom prst="rect">
          <a:avLst/>
        </a:prstGeom>
        <a:solidFill>
          <a:schemeClr val="accent1">
            <a:alpha val="90000"/>
            <a:hueOff val="0"/>
            <a:satOff val="0"/>
            <a:lumOff val="0"/>
            <a:alpha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9737" tIns="0" rIns="89737" bIns="0" numCol="1" spcCol="1270" anchor="ctr" anchorCtr="0">
          <a:noAutofit/>
        </a:bodyPr>
        <a:lstStyle/>
        <a:p>
          <a:pPr marL="0" lvl="0" indent="0" algn="l" defTabSz="466725">
            <a:lnSpc>
              <a:spcPct val="90000"/>
            </a:lnSpc>
            <a:spcBef>
              <a:spcPct val="0"/>
            </a:spcBef>
            <a:spcAft>
              <a:spcPct val="35000"/>
            </a:spcAft>
            <a:buNone/>
          </a:pPr>
          <a:r>
            <a:rPr lang="en-US" sz="1050" kern="1200">
              <a:latin typeface="Segoe UI Light" charset="0"/>
              <a:ea typeface="Segoe UI Light" charset="0"/>
              <a:cs typeface="Segoe UI Light" charset="0"/>
            </a:rPr>
            <a:t>Data Ingestion and Management</a:t>
          </a:r>
          <a:endParaRPr lang="en-US" sz="1050" kern="1200">
            <a:latin typeface="Segoe UI Semilight" panose="020B0402040204020203" pitchFamily="34" charset="0"/>
            <a:cs typeface="Segoe UI Semilight" panose="020B0402040204020203" pitchFamily="34" charset="0"/>
          </a:endParaRPr>
        </a:p>
      </dsp:txBody>
      <dsp:txXfrm>
        <a:off x="169582" y="4700988"/>
        <a:ext cx="2374152" cy="327311"/>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F5DDD7-29E8-4F85-A117-E0D0E07135BD}" type="datetimeFigureOut">
              <a:rPr lang="en-US" smtClean="0"/>
              <a:t>6/9/2022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458E4C-A571-4498-B61D-3EBCC782E6C8}" type="slidenum">
              <a:rPr lang="en-US" smtClean="0"/>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34B426-DD78-45C6-AC2B-6AECC245F0A6}" type="datetimeFigureOut">
              <a:rPr lang="en-US" smtClean="0"/>
              <a:t>6/9/2022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493308-1CCD-4083-9427-1DD59259FBE4}"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ka.ms/adx.storie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customers.microsoft.com/en-us/story/840041-buhler-group-discrete-manufacturing-azure-en-switzerland"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azure/kusto/query/geo-point-to-geohash-function"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docs.microsoft.com/en-us/azure/kusto/query/geo-geohash-to-central-point-function"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1</a:t>
            </a:fld>
            <a:endParaRPr lang="en-US"/>
          </a:p>
        </p:txBody>
      </p:sp>
    </p:spTree>
    <p:extLst>
      <p:ext uri="{BB962C8B-B14F-4D97-AF65-F5344CB8AC3E}">
        <p14:creationId xmlns:p14="http://schemas.microsoft.com/office/powerpoint/2010/main" val="3747741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Arial" panose="020B0604020202020204" pitchFamily="34" charset="0"/>
              </a:rPr>
              <a:t>Let me tell you about our journey with Azure Data Explorer.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meet the growing demand of various Microsoft cloud services, Azure Data Explorer was home grown and launched back in 2015. Internally it’s called Kusto and used widely across Microsoft for telemetry analytics. It’s also the underline warm store for Azure Monitor, Application Insights, Azure Security Center, Time Series Insights, IoT Central, and more. All these services offers “</a:t>
            </a:r>
            <a:r>
              <a:rPr lang="en-US" sz="1200" dirty="0">
                <a:solidFill>
                  <a:schemeClr val="bg1"/>
                </a:solidFill>
                <a:latin typeface="+mn-lt"/>
                <a:cs typeface="Segoe UI Light" panose="020B0502040204020203" pitchFamily="34" charset="0"/>
              </a:rPr>
              <a:t>a fit for purpose end to end 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mn-lt"/>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mn-lt"/>
                <a:cs typeface="Segoe UI Light" panose="020B0502040204020203" pitchFamily="34" charset="0"/>
              </a:rPr>
              <a:t>This is the same underline technology that we are offering to you as an Azure PaaS service.</a:t>
            </a:r>
          </a:p>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124B60E-F591-4265-9BF6-DA90A8B87C7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Image Placeholder 6">
            <a:extLst>
              <a:ext uri="{FF2B5EF4-FFF2-40B4-BE49-F238E27FC236}">
                <a16:creationId xmlns:a16="http://schemas.microsoft.com/office/drawing/2014/main" id="{AD9A742E-3E7A-411D-9746-180C6062A1C9}"/>
              </a:ext>
            </a:extLst>
          </p:cNvPr>
          <p:cNvSpPr>
            <a:spLocks noGrp="1" noRot="1" noChangeAspect="1"/>
          </p:cNvSpPr>
          <p:nvPr>
            <p:ph type="sldImg"/>
          </p:nvPr>
        </p:nvSpPr>
        <p:spPr/>
      </p:sp>
      <p:sp>
        <p:nvSpPr>
          <p:cNvPr id="8" name="Footer Placeholder 4">
            <a:extLst>
              <a:ext uri="{FF2B5EF4-FFF2-40B4-BE49-F238E27FC236}">
                <a16:creationId xmlns:a16="http://schemas.microsoft.com/office/drawing/2014/main" id="{6415D22B-CA7F-4B30-A3C6-FDC590AF4B9F}"/>
              </a:ext>
            </a:extLst>
          </p:cNvPr>
          <p:cNvSpPr txBox="1">
            <a:spLocks/>
          </p:cNvSpPr>
          <p:nvPr/>
        </p:nvSpPr>
        <p:spPr>
          <a:xfrm>
            <a:off x="0" y="8686800"/>
            <a:ext cx="5920740" cy="355964"/>
          </a:xfrm>
          <a:prstGeom prst="rect">
            <a:avLst/>
          </a:prstGeom>
        </p:spPr>
        <p:txBody>
          <a:bodyPr vert="horz" lIns="91440" tIns="45720" rIns="91440" bIns="45720" rtlCol="0" anchor="b"/>
          <a:lstStyle>
            <a:defPPr>
              <a:defRPr lang="en-US"/>
            </a:defPPr>
            <a:lvl1pPr marL="571500" indent="0" algn="l" defTabSz="932742" rtl="0" eaLnBrk="1" latinLnBrk="0" hangingPunct="1">
              <a:defRPr sz="12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Tree>
    <p:extLst>
      <p:ext uri="{BB962C8B-B14F-4D97-AF65-F5344CB8AC3E}">
        <p14:creationId xmlns:p14="http://schemas.microsoft.com/office/powerpoint/2010/main" val="2803362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Azure Data Explorer is a cornerstone for our operational analytics and is strategic to Microsoft. It has played a key role in Microsoft’s digital transformation journey operating at a massive scale, ingesting 35+ petabytes of telemetry data every day, 20+ billion queries per month, and 2+ Exabyte of data stored.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E8289-46F8-4A39-9A43-33F700BC35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5146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various Log and Time Series across the industries to:</a:t>
            </a:r>
          </a:p>
          <a:p>
            <a:pPr marL="171450" indent="-171450">
              <a:buFont typeface="Arial" panose="020B0604020202020204" pitchFamily="34" charset="0"/>
              <a:buChar char="•"/>
            </a:pPr>
            <a:r>
              <a:rPr lang="en-US" dirty="0"/>
              <a:t>Consolidate and correlate logs and events data across on-prem, cloud, 3rd party</a:t>
            </a:r>
          </a:p>
          <a:p>
            <a:pPr marL="171450" indent="-171450">
              <a:buFont typeface="Arial" panose="020B0604020202020204" pitchFamily="34" charset="0"/>
              <a:buChar char="•"/>
            </a:pPr>
            <a:r>
              <a:rPr lang="en-US" dirty="0"/>
              <a:t>Replace legacy log search solutions </a:t>
            </a:r>
          </a:p>
          <a:p>
            <a:pPr marL="171450" indent="-171450">
              <a:buFont typeface="Arial" panose="020B0604020202020204" pitchFamily="34" charset="0"/>
              <a:buChar char="•"/>
            </a:pPr>
            <a:r>
              <a:rPr lang="en-US" dirty="0"/>
              <a:t>Accelerate your AI Ops journey (pattern recognition, anomaly detection, forecasting, etc.)</a:t>
            </a:r>
          </a:p>
          <a:p>
            <a:pPr marL="171450" indent="-171450">
              <a:buFont typeface="Arial" panose="020B0604020202020204" pitchFamily="34" charset="0"/>
              <a:buChar char="•"/>
            </a:pPr>
            <a:r>
              <a:rPr lang="en-US" dirty="0"/>
              <a:t>Building IoT Analytics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67391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“happy” customers they are using Azure Data Explorer today.</a:t>
            </a:r>
          </a:p>
          <a:p>
            <a:endParaRPr lang="en-US" dirty="0"/>
          </a:p>
          <a:p>
            <a:r>
              <a:rPr lang="en-US" dirty="0"/>
              <a:t>More customer stories at </a:t>
            </a:r>
            <a:r>
              <a:rPr lang="en-US" dirty="0">
                <a:hlinkClick r:id="rId3"/>
              </a:rPr>
              <a:t>https://aka.ms/adx.stories</a:t>
            </a:r>
            <a:r>
              <a:rPr lang="en-US" dirty="0"/>
              <a:t> </a:t>
            </a:r>
          </a:p>
        </p:txBody>
      </p:sp>
      <p:sp>
        <p:nvSpPr>
          <p:cNvPr id="4" name="Slide Number Placeholder 3"/>
          <p:cNvSpPr>
            <a:spLocks noGrp="1"/>
          </p:cNvSpPr>
          <p:nvPr>
            <p:ph type="sldNum" sz="quarter" idx="5"/>
          </p:nvPr>
        </p:nvSpPr>
        <p:spPr/>
        <p:txBody>
          <a:bodyPr/>
          <a:lstStyle/>
          <a:p>
            <a:fld id="{CD493308-1CCD-4083-9427-1DD59259FBE4}" type="slidenum">
              <a:rPr lang="en-US" smtClean="0"/>
              <a:t>14</a:t>
            </a:fld>
            <a:endParaRPr lang="en-US"/>
          </a:p>
        </p:txBody>
      </p:sp>
    </p:spTree>
    <p:extLst>
      <p:ext uri="{BB962C8B-B14F-4D97-AF65-F5344CB8AC3E}">
        <p14:creationId xmlns:p14="http://schemas.microsoft.com/office/powerpoint/2010/main" val="13251429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15</a:t>
            </a:fld>
            <a:endParaRPr lang="en-US"/>
          </a:p>
        </p:txBody>
      </p:sp>
    </p:spTree>
    <p:extLst>
      <p:ext uri="{BB962C8B-B14F-4D97-AF65-F5344CB8AC3E}">
        <p14:creationId xmlns:p14="http://schemas.microsoft.com/office/powerpoint/2010/main" val="2587497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Daimler Trucks North America is an automotive industry manufacturer of commercial vehicles, they are using Azure Data Explore to power their digital transformation journey by building solutions around Connected Trucks and Connected Factories. Ingesting 9 trillion rows and 900+ terabytes of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1F6E8A-79E4-41FB-AACF-F74E78F48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8967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BOSCH is leveraging Azure Data Explorer for powering their </a:t>
            </a:r>
            <a:r>
              <a:rPr lang="en-US" dirty="0"/>
              <a:t>Energy and Building Solutions that they are offering to their customers.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5218A5-DC57-466B-A3DF-87B12B89E6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25315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Microsoft Customer Story-</a:t>
            </a:r>
            <a:r>
              <a:rPr lang="en-US" dirty="0" err="1">
                <a:hlinkClick r:id="rId3"/>
              </a:rPr>
              <a:t>Bühler</a:t>
            </a:r>
            <a:r>
              <a:rPr lang="en-US" dirty="0">
                <a:hlinkClick r:id="rId3"/>
              </a:rPr>
              <a:t> Group enables intelligent manufacturing insights for a safer, greener tomorrow</a:t>
            </a:r>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18</a:t>
            </a:fld>
            <a:endParaRPr lang="en-US"/>
          </a:p>
        </p:txBody>
      </p:sp>
    </p:spTree>
    <p:extLst>
      <p:ext uri="{BB962C8B-B14F-4D97-AF65-F5344CB8AC3E}">
        <p14:creationId xmlns:p14="http://schemas.microsoft.com/office/powerpoint/2010/main" val="26402875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typical patterns: </a:t>
            </a:r>
          </a:p>
          <a:p>
            <a:endParaRPr lang="en-US" dirty="0"/>
          </a:p>
          <a:p>
            <a:r>
              <a:rPr lang="en-US" dirty="0"/>
              <a:t>Streaming ingestion for low latency insights where the data directly lands into ADX, where its cached and indexed for faster query performance and optionally exported out to Azure Data Lake in parquet format ready for batch processing and integration with other Big Data and ML services.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6/9/2022 9:48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77586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also ingest data in batches to cache and index the data in ADX. </a:t>
            </a:r>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6/9/2022 9:48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7758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Segoe UI" panose="020B0502040204020203" pitchFamily="34" charset="0"/>
                <a:ea typeface="Segoe UI" panose="020B0502040204020203" pitchFamily="34" charset="0"/>
                <a:cs typeface="Times New Roman" panose="02020603050405020304" pitchFamily="18" charset="0"/>
              </a:rPr>
              <a:t>We’ve all seen many organizations undergo digital transformation at breakneck speeds– many have been racing forward and achieved years of transformation in just a few months. </a:t>
            </a:r>
          </a:p>
          <a:p>
            <a:pPr marL="0" marR="0">
              <a:lnSpc>
                <a:spcPct val="107000"/>
              </a:lnSpc>
              <a:spcBef>
                <a:spcPts val="0"/>
              </a:spcBef>
              <a:spcAft>
                <a:spcPts val="800"/>
              </a:spcAft>
            </a:pPr>
            <a:r>
              <a:rPr lang="en-US" sz="1800" dirty="0">
                <a:effectLst/>
                <a:latin typeface="Segoe UI" panose="020B0502040204020203" pitchFamily="34" charset="0"/>
                <a:ea typeface="Segoe UI" panose="020B0502040204020203" pitchFamily="34" charset="0"/>
                <a:cs typeface="Times New Roman" panose="02020603050405020304" pitchFamily="18" charset="0"/>
              </a:rPr>
              <a:t> </a:t>
            </a:r>
          </a:p>
          <a:p>
            <a:pPr marL="0" marR="0">
              <a:lnSpc>
                <a:spcPct val="107000"/>
              </a:lnSpc>
              <a:spcBef>
                <a:spcPts val="0"/>
              </a:spcBef>
              <a:spcAft>
                <a:spcPts val="800"/>
              </a:spcAft>
            </a:pPr>
            <a:r>
              <a:rPr lang="en-US" sz="1800" dirty="0">
                <a:effectLst/>
                <a:latin typeface="Segoe UI" panose="020B0502040204020203" pitchFamily="34" charset="0"/>
                <a:ea typeface="Segoe UI" panose="020B0502040204020203" pitchFamily="34" charset="0"/>
                <a:cs typeface="Times New Roman" panose="02020603050405020304" pitchFamily="18" charset="0"/>
              </a:rPr>
              <a:t>Companies who are focused on digital transformation are the fastest to adapt. They’re creating innovative ways to stay connected and relevant in the changing world. They’re reshaping our idea of business norms.</a:t>
            </a: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a:effectLst/>
                <a:latin typeface="Segoe UI" panose="020B0502040204020203" pitchFamily="34" charset="0"/>
                <a:ea typeface="Segoe UI" panose="020B0502040204020203" pitchFamily="34" charset="0"/>
                <a:cs typeface="Times New Roman" panose="02020603050405020304" pitchFamily="18" charset="0"/>
              </a:rPr>
              <a:t>We often hear from customers, how do we become a data driven company? ​</a:t>
            </a: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a:effectLst/>
                <a:latin typeface="Segoe UI" panose="020B0502040204020203" pitchFamily="34" charset="0"/>
                <a:ea typeface="Segoe UI" panose="020B0502040204020203" pitchFamily="34" charset="0"/>
                <a:cs typeface="Times New Roman" panose="02020603050405020304" pitchFamily="18" charset="0"/>
              </a:rPr>
              <a:t>What products do we need to transform our business?​</a:t>
            </a: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a:effectLst/>
                <a:latin typeface="Segoe UI" panose="020B0502040204020203" pitchFamily="34" charset="0"/>
                <a:ea typeface="Segoe UI" panose="020B0502040204020203" pitchFamily="34" charset="0"/>
                <a:cs typeface="Times New Roman" panose="02020603050405020304" pitchFamily="18" charset="0"/>
              </a:rPr>
              <a:t>How do we create more value, prioritize to save cost? ​</a:t>
            </a: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a:effectLst/>
                <a:latin typeface="Segoe UI" panose="020B0502040204020203" pitchFamily="34" charset="0"/>
                <a:ea typeface="Segoe UI" panose="020B0502040204020203" pitchFamily="34" charset="0"/>
                <a:cs typeface="Times New Roman" panose="02020603050405020304" pitchFamily="18" charset="0"/>
              </a:rPr>
              <a:t>This is where our team comes in to serve our customer, and help them with digital transformation in these four areas: ​</a:t>
            </a: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a:effectLst/>
                <a:latin typeface="Segoe UI" panose="020B0502040204020203" pitchFamily="34" charset="0"/>
                <a:ea typeface="Segoe UI" panose="020B0502040204020203" pitchFamily="34" charset="0"/>
                <a:cs typeface="Times New Roman" panose="02020603050405020304" pitchFamily="18" charset="0"/>
              </a:rPr>
              <a:t>Empower people ​</a:t>
            </a: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a:effectLst/>
                <a:latin typeface="Segoe UI" panose="020B0502040204020203" pitchFamily="34" charset="0"/>
                <a:ea typeface="Segoe UI" panose="020B0502040204020203" pitchFamily="34" charset="0"/>
                <a:cs typeface="Times New Roman" panose="02020603050405020304" pitchFamily="18" charset="0"/>
              </a:rPr>
              <a:t>Transform products​</a:t>
            </a: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a:effectLst/>
                <a:latin typeface="Segoe UI" panose="020B0502040204020203" pitchFamily="34" charset="0"/>
                <a:ea typeface="Segoe UI" panose="020B0502040204020203" pitchFamily="34" charset="0"/>
                <a:cs typeface="Times New Roman" panose="02020603050405020304" pitchFamily="18" charset="0"/>
              </a:rPr>
              <a:t>Optimize operations​</a:t>
            </a: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a:effectLst/>
                <a:latin typeface="Segoe UI" panose="020B0502040204020203" pitchFamily="34" charset="0"/>
                <a:ea typeface="Segoe UI" panose="020B0502040204020203" pitchFamily="34" charset="0"/>
                <a:cs typeface="Times New Roman" panose="02020603050405020304" pitchFamily="18" charset="0"/>
              </a:rPr>
              <a:t>Engage customers​</a:t>
            </a: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a:effectLst/>
                <a:latin typeface="Segoe UI" panose="020B0502040204020203" pitchFamily="34" charset="0"/>
                <a:ea typeface="Segoe UI" panose="020B0502040204020203" pitchFamily="34" charset="0"/>
                <a:cs typeface="Times New Roman" panose="02020603050405020304" pitchFamily="18" charset="0"/>
              </a:rPr>
              <a:t>At the center of this we provide intelligent systems and experiences based on data and ai to power transformation.​</a:t>
            </a: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a:effectLst/>
                <a:latin typeface="Segoe UI" panose="020B0502040204020203" pitchFamily="34" charset="0"/>
                <a:ea typeface="Segoe UI" panose="020B0502040204020203" pitchFamily="34" charset="0"/>
                <a:cs typeface="Times New Roman" panose="02020603050405020304" pitchFamily="18" charset="0"/>
              </a:rPr>
              <a:t> </a:t>
            </a:r>
          </a:p>
          <a:p>
            <a:pPr marL="0" marR="0">
              <a:lnSpc>
                <a:spcPct val="107000"/>
              </a:lnSpc>
              <a:spcBef>
                <a:spcPts val="0"/>
              </a:spcBef>
              <a:spcAft>
                <a:spcPts val="800"/>
              </a:spcAft>
            </a:pPr>
            <a:r>
              <a:rPr lang="en-US" sz="1800" dirty="0">
                <a:effectLst/>
                <a:latin typeface="Segoe UI" panose="020B0502040204020203" pitchFamily="34" charset="0"/>
                <a:ea typeface="Segoe UI" panose="020B0502040204020203" pitchFamily="34" charset="0"/>
                <a:cs typeface="Times New Roman" panose="02020603050405020304" pitchFamily="18" charset="0"/>
              </a:rPr>
              <a:t> </a:t>
            </a:r>
          </a:p>
          <a:p>
            <a:pPr marL="0" marR="0">
              <a:lnSpc>
                <a:spcPct val="107000"/>
              </a:lnSpc>
              <a:spcBef>
                <a:spcPts val="0"/>
              </a:spcBef>
              <a:spcAft>
                <a:spcPts val="800"/>
              </a:spcAft>
            </a:pPr>
            <a:r>
              <a:rPr lang="en-US" sz="1800" dirty="0">
                <a:effectLst/>
                <a:latin typeface="Segoe UI" panose="020B0502040204020203" pitchFamily="34" charset="0"/>
                <a:ea typeface="Segoe UI" panose="020B0502040204020203" pitchFamily="34" charset="0"/>
                <a:cs typeface="Times New Roman" panose="02020603050405020304" pitchFamily="18" charset="0"/>
              </a:rPr>
              <a:t>In our day and age, the ultimate tool is data, and Telemetry data play a critical role.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9AD438-CEB9-4523-A009-80107FF7947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35914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Azure Data Explorer architecture.</a:t>
            </a:r>
          </a:p>
          <a:p>
            <a:endParaRPr lang="en-US" dirty="0"/>
          </a:p>
          <a:p>
            <a:r>
              <a:rPr lang="en-US" dirty="0"/>
              <a:t>It’s a PaaS service and you don’t have to maintain any infrastructure. The cluster includes two types of compute nodes: Data Management – responsible for ingestion and background jobs, it provides managed ingestion pipeline from Event Hub, IoT Hub, and Storage. Engine nodes are responsible for caching the data on local SSD’s and running distributed queries. The compute and storage are decoupled, and it can grow independently and is flexible. </a:t>
            </a:r>
          </a:p>
          <a:p>
            <a:endParaRPr lang="en-US" dirty="0"/>
          </a:p>
          <a:p>
            <a:r>
              <a:rPr lang="en-US" dirty="0"/>
              <a:t>On the left side, there is a list of supported data sources and on the right-hand side different integrations and tools you can use to access the data.</a:t>
            </a:r>
          </a:p>
          <a:p>
            <a:endParaRPr lang="en-US" dirty="0"/>
          </a:p>
          <a:p>
            <a:r>
              <a:rPr lang="en-US" dirty="0"/>
              <a:t>ADX also has external table support for exporting data to storage and querying that data.</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6/9/2022 9:48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18134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Azure Data Explorer pulls data from an external source and reads requests from a pending Azure queue. Data is batched or streamed to the Data Manager. Batch data flowing to the same database and table is optimized for ingestion throughput. Azure Data Explorer validates initial data and converts data formats where necessary. Further data manipulation includes matching schema, organizing, indexing, encoding, and compressing the data. Data is persisted in storage according to the set retention policy. The Data Manager then commits the data ingest to the engine, where it's available for query.</a:t>
            </a:r>
            <a:endParaRPr lang="en-US" baseline="0" dirty="0"/>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6/9/2022 9:48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36723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6/9/2022 9:48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29534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Geohash</a:t>
            </a:r>
          </a:p>
          <a:p>
            <a:pPr marL="384432" lvl="1" indent="-171450">
              <a:buFont typeface="Arial" panose="020B0604020202020204" pitchFamily="34" charset="0"/>
              <a:buChar char="•"/>
            </a:pPr>
            <a:r>
              <a:rPr lang="en-US">
                <a:solidFill>
                  <a:srgbClr val="003EDD"/>
                </a:solidFill>
                <a:hlinkClick r:id="rId3">
                  <a:extLst>
                    <a:ext uri="{A12FA001-AC4F-418D-AE19-62706E023703}">
                      <ahyp:hlinkClr xmlns:ahyp="http://schemas.microsoft.com/office/drawing/2018/hyperlinkcolor" val="tx"/>
                    </a:ext>
                  </a:extLst>
                </a:hlinkClick>
              </a:rPr>
              <a:t>https://docs.microsoft.com/en-us/azure/kusto/query/geo-point-to-geohash-function</a:t>
            </a:r>
            <a:endParaRPr lang="en-US">
              <a:solidFill>
                <a:srgbClr val="003EDD"/>
              </a:solidFill>
            </a:endParaRPr>
          </a:p>
          <a:p>
            <a:pPr marL="384432" lvl="1" indent="-171450">
              <a:buFont typeface="Arial" panose="020B0604020202020204" pitchFamily="34" charset="0"/>
              <a:buChar char="•"/>
            </a:pPr>
            <a:r>
              <a:rPr lang="de-DE">
                <a:solidFill>
                  <a:srgbClr val="003EDD"/>
                </a:solidFill>
                <a:hlinkClick r:id="rId4">
                  <a:extLst>
                    <a:ext uri="{A12FA001-AC4F-418D-AE19-62706E023703}">
                      <ahyp:hlinkClr xmlns:ahyp="http://schemas.microsoft.com/office/drawing/2018/hyperlinkcolor" val="tx"/>
                    </a:ext>
                  </a:extLst>
                </a:hlinkClick>
              </a:rPr>
              <a:t>https://docs.microsoft.com/en-us/azure/kusto/query/geo-geohash-to-central-point-function</a:t>
            </a:r>
            <a:endParaRPr lang="en-US">
              <a:solidFill>
                <a:srgbClr val="003EDD"/>
              </a:solidFill>
            </a:endParaRPr>
          </a:p>
          <a:p>
            <a:pPr marL="171450" indent="-171450">
              <a:buFont typeface="Arial" panose="020B0604020202020204" pitchFamily="34" charset="0"/>
              <a:buChar char="•"/>
            </a:pPr>
            <a:r>
              <a:rPr lang="en-US"/>
              <a:t>Points in circle</a:t>
            </a:r>
          </a:p>
          <a:p>
            <a:pPr marL="384432" lvl="1" indent="-171450">
              <a:buFont typeface="Arial" panose="020B0604020202020204" pitchFamily="34" charset="0"/>
              <a:buChar char="•"/>
            </a:pPr>
            <a:r>
              <a:rPr lang="en-US">
                <a:solidFill>
                  <a:schemeClr val="accent1"/>
                </a:solidFill>
              </a:rPr>
              <a:t>https://docs.microsoft.com/en-us/azure/kusto/query/geo-point-in-circle-function</a:t>
            </a:r>
          </a:p>
          <a:p>
            <a:pPr marL="171450" indent="-171450">
              <a:buFont typeface="Arial" panose="020B0604020202020204" pitchFamily="34" charset="0"/>
              <a:buChar char="•"/>
            </a:pPr>
            <a:r>
              <a:rPr lang="en-US"/>
              <a:t>Distance</a:t>
            </a:r>
          </a:p>
          <a:p>
            <a:pPr marL="384432" lvl="1" indent="-171450">
              <a:buFont typeface="Arial" panose="020B0604020202020204" pitchFamily="34" charset="0"/>
              <a:buChar char="•"/>
            </a:pPr>
            <a:r>
              <a:rPr lang="de-DE">
                <a:solidFill>
                  <a:srgbClr val="003EDD"/>
                </a:solidFill>
              </a:rPr>
              <a:t>https://docs.microsoft.com/en-us/azure/kusto/query/geo-distance-2points-function  </a:t>
            </a:r>
            <a:endParaRPr lang="en-US">
              <a:solidFill>
                <a:srgbClr val="003EDD"/>
              </a:solidFill>
            </a:endParaRPr>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6/9/2022 9:48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29534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CA4FB-9F4D-4EAE-BCC3-FCECE2B740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31911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6/9/2022 9:48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0803959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6/9/2022 9:48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6520555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6/9/2022 9:48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9334981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6/9/2022 9:48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2905925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6/9/2022 9:48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290592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800" i="1" dirty="0">
                <a:effectLst/>
                <a:highlight>
                  <a:srgbClr val="FFFF00"/>
                </a:highlight>
                <a:latin typeface="Segoe UI" panose="020B0502040204020203" pitchFamily="34" charset="0"/>
                <a:ea typeface="Segoe UI" panose="020B0502040204020203" pitchFamily="34" charset="0"/>
                <a:cs typeface="Times New Roman" panose="02020603050405020304" pitchFamily="18" charset="0"/>
              </a:rPr>
              <a:t>Talk about how we believe the programming model of intelligent devices and intelligent cloud/ intelligent engine </a:t>
            </a:r>
            <a:r>
              <a:rPr lang="en-US" sz="1800" i="1" dirty="0">
                <a:effectLst/>
                <a:latin typeface="Segoe UI" panose="020B0502040204020203" pitchFamily="34" charset="0"/>
                <a:ea typeface="Segoe UI" panose="020B0502040204020203" pitchFamily="34" charset="0"/>
                <a:cs typeface="Times New Roman" panose="02020603050405020304" pitchFamily="18" charset="0"/>
              </a:rPr>
              <a:t>is in data</a:t>
            </a:r>
            <a:endParaRPr lang="en-US" sz="1800" dirty="0">
              <a:effectLst/>
              <a:latin typeface="Segoe UI" panose="020B0502040204020203" pitchFamily="34" charset="0"/>
              <a:ea typeface="Segoe UI" panose="020B0502040204020203"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i="1" dirty="0">
                <a:effectLst/>
                <a:latin typeface="Segoe UI" panose="020B0502040204020203" pitchFamily="34" charset="0"/>
                <a:ea typeface="Segoe UI" panose="020B0502040204020203" pitchFamily="34" charset="0"/>
                <a:cs typeface="Times New Roman" panose="02020603050405020304" pitchFamily="18" charset="0"/>
              </a:rPr>
              <a:t>Connected devices by 2030 </a:t>
            </a:r>
            <a:endParaRPr lang="en-US" sz="1800" dirty="0">
              <a:effectLst/>
              <a:latin typeface="Segoe UI" panose="020B0502040204020203" pitchFamily="34" charset="0"/>
              <a:ea typeface="Segoe UI" panose="020B0502040204020203"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i="1" dirty="0">
                <a:effectLst/>
                <a:latin typeface="Segoe UI" panose="020B0502040204020203" pitchFamily="34" charset="0"/>
                <a:ea typeface="Segoe UI" panose="020B0502040204020203" pitchFamily="34" charset="0"/>
                <a:cs typeface="Times New Roman" panose="02020603050405020304" pitchFamily="18" charset="0"/>
              </a:rPr>
              <a:t>175 ZB total amount of data by 2025 </a:t>
            </a:r>
            <a:endParaRPr lang="en-US" sz="1800" dirty="0">
              <a:effectLst/>
              <a:latin typeface="Segoe UI" panose="020B0502040204020203" pitchFamily="34" charset="0"/>
              <a:ea typeface="Segoe UI" panose="020B0502040204020203" pitchFamily="34" charset="0"/>
              <a:cs typeface="Times New Roman" panose="02020603050405020304" pitchFamily="18" charset="0"/>
            </a:endParaRPr>
          </a:p>
          <a:p>
            <a:pPr marL="0" marR="0">
              <a:lnSpc>
                <a:spcPct val="107000"/>
              </a:lnSpc>
              <a:spcBef>
                <a:spcPts val="0"/>
              </a:spcBef>
              <a:spcAft>
                <a:spcPts val="0"/>
              </a:spcAft>
            </a:pPr>
            <a:r>
              <a:rPr lang="en-US" sz="1800" dirty="0">
                <a:effectLst/>
                <a:highlight>
                  <a:srgbClr val="FFFF00"/>
                </a:highlight>
                <a:latin typeface="Segoe UI" panose="020B0502040204020203" pitchFamily="34" charset="0"/>
                <a:ea typeface="Segoe UI" panose="020B0502040204020203" pitchFamily="34" charset="0"/>
                <a:cs typeface="Times New Roman" panose="02020603050405020304" pitchFamily="18" charset="0"/>
              </a:rPr>
              <a:t> </a:t>
            </a:r>
            <a:endParaRPr lang="en-US" sz="1800" dirty="0">
              <a:effectLst/>
              <a:latin typeface="Segoe UI" panose="020B0502040204020203" pitchFamily="34" charset="0"/>
              <a:ea typeface="Segoe UI" panose="020B0502040204020203"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Segoe UI" panose="020B0502040204020203" pitchFamily="34" charset="0"/>
                <a:ea typeface="Segoe UI" panose="020B0502040204020203" pitchFamily="34" charset="0"/>
                <a:cs typeface="Times New Roman" panose="02020603050405020304" pitchFamily="18" charset="0"/>
              </a:rPr>
              <a:t>Digital transformation a key aspect this new programming, which spans the cloud and the edge. One of the key types of data that's really coming out in this new application paradigm is telemetry   </a:t>
            </a:r>
          </a:p>
          <a:p>
            <a:pPr marL="0" marR="0">
              <a:lnSpc>
                <a:spcPct val="107000"/>
              </a:lnSpc>
              <a:spcBef>
                <a:spcPts val="0"/>
              </a:spcBef>
              <a:spcAft>
                <a:spcPts val="0"/>
              </a:spcAft>
            </a:pPr>
            <a:r>
              <a:rPr lang="en-US" sz="1800" dirty="0">
                <a:effectLst/>
                <a:latin typeface="Segoe UI" panose="020B0502040204020203" pitchFamily="34" charset="0"/>
                <a:ea typeface="Segoe UI" panose="020B0502040204020203" pitchFamily="34" charset="0"/>
                <a:cs typeface="Times New Roman" panose="02020603050405020304" pitchFamily="18" charset="0"/>
              </a:rPr>
              <a:t>Telemetry data is everywhere – we find it in IOT Sensors, logs, click streams – it drives advances in the connected devices we find in our homes, smart buildings, smart factories, and in devices that consumers and businesses rely upon.</a:t>
            </a:r>
          </a:p>
          <a:p>
            <a:pPr marL="0" marR="0">
              <a:lnSpc>
                <a:spcPct val="107000"/>
              </a:lnSpc>
              <a:spcBef>
                <a:spcPts val="0"/>
              </a:spcBef>
              <a:spcAft>
                <a:spcPts val="0"/>
              </a:spcAft>
            </a:pPr>
            <a:r>
              <a:rPr lang="en-US" sz="1800" dirty="0">
                <a:effectLst/>
                <a:latin typeface="Segoe UI" panose="020B0502040204020203" pitchFamily="34" charset="0"/>
                <a:ea typeface="Segoe UI" panose="020B0502040204020203" pitchFamily="34" charset="0"/>
                <a:cs typeface="Times New Roman" panose="02020603050405020304" pitchFamily="18" charset="0"/>
              </a:rPr>
              <a:t> </a:t>
            </a:r>
          </a:p>
          <a:p>
            <a:pPr marL="0" marR="0">
              <a:lnSpc>
                <a:spcPct val="107000"/>
              </a:lnSpc>
              <a:spcBef>
                <a:spcPts val="0"/>
              </a:spcBef>
              <a:spcAft>
                <a:spcPts val="0"/>
              </a:spcAft>
            </a:pPr>
            <a:r>
              <a:rPr lang="en-US" sz="1800" dirty="0">
                <a:effectLst/>
                <a:latin typeface="Segoe UI" panose="020B0502040204020203" pitchFamily="34" charset="0"/>
                <a:ea typeface="Segoe UI" panose="020B0502040204020203" pitchFamily="34" charset="0"/>
                <a:cs typeface="Times New Roman" panose="02020603050405020304" pitchFamily="18" charset="0"/>
              </a:rPr>
              <a:t>Telemetry data is fueling digital transformation.</a:t>
            </a:r>
          </a:p>
          <a:p>
            <a:pPr marL="0" marR="0">
              <a:lnSpc>
                <a:spcPct val="107000"/>
              </a:lnSpc>
              <a:spcBef>
                <a:spcPts val="0"/>
              </a:spcBef>
              <a:spcAft>
                <a:spcPts val="0"/>
              </a:spcAft>
            </a:pPr>
            <a:r>
              <a:rPr lang="en-US" sz="1800" dirty="0">
                <a:effectLst/>
                <a:latin typeface="Segoe UI" panose="020B0502040204020203" pitchFamily="34" charset="0"/>
                <a:ea typeface="Segoe UI" panose="020B0502040204020203" pitchFamily="34" charset="0"/>
                <a:cs typeface="Times New Roman" panose="02020603050405020304" pitchFamily="18" charset="0"/>
              </a:rPr>
              <a:t> </a:t>
            </a:r>
          </a:p>
          <a:p>
            <a:pPr marL="0" marR="0">
              <a:lnSpc>
                <a:spcPct val="107000"/>
              </a:lnSpc>
              <a:spcBef>
                <a:spcPts val="0"/>
              </a:spcBef>
              <a:spcAft>
                <a:spcPts val="0"/>
              </a:spcAft>
            </a:pPr>
            <a:r>
              <a:rPr lang="en-US" sz="1800" dirty="0">
                <a:effectLst/>
                <a:latin typeface="Segoe UI" panose="020B0502040204020203" pitchFamily="34" charset="0"/>
                <a:ea typeface="Segoe UI" panose="020B0502040204020203" pitchFamily="34" charset="0"/>
                <a:cs typeface="Times New Roman" panose="02020603050405020304" pitchFamily="18" charset="0"/>
              </a:rPr>
              <a:t>It’s generating terabytes and petabytes of data - every day. </a:t>
            </a:r>
          </a:p>
          <a:p>
            <a:pPr marL="0" marR="0">
              <a:lnSpc>
                <a:spcPct val="107000"/>
              </a:lnSpc>
              <a:spcBef>
                <a:spcPts val="0"/>
              </a:spcBef>
              <a:spcAft>
                <a:spcPts val="0"/>
              </a:spcAft>
            </a:pPr>
            <a:r>
              <a:rPr lang="en-US" sz="1800" dirty="0">
                <a:effectLst/>
                <a:latin typeface="Segoe UI" panose="020B0502040204020203" pitchFamily="34" charset="0"/>
                <a:ea typeface="Segoe UI" panose="020B0502040204020203" pitchFamily="34" charset="0"/>
                <a:cs typeface="Times New Roman" panose="02020603050405020304" pitchFamily="18" charset="0"/>
              </a:rPr>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1F6E8A-79E4-41FB-AACF-F74E78F48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75342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6/9/2022 9:48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1494402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6/9/2022 9:48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23803344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6/9/2022 9:48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25252048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dirty="0">
                <a:solidFill>
                  <a:schemeClr val="tx1"/>
                </a:solidFill>
                <a:effectLst/>
                <a:latin typeface="+mn-lt"/>
                <a:ea typeface="+mn-ea"/>
                <a:cs typeface="+mn-cs"/>
              </a:rPr>
              <a:t>Data Share integration enables sharing data:</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Within the company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Across companies – tenants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Optimize my business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Typical Use Cases</a:t>
            </a:r>
          </a:p>
          <a:p>
            <a:pPr marL="228600" lvl="0" indent="-228600">
              <a:buFont typeface="+mj-lt"/>
              <a:buAutoNum type="arabicPeriod"/>
            </a:pPr>
            <a:r>
              <a:rPr lang="en-US" sz="1200" kern="1200" dirty="0">
                <a:solidFill>
                  <a:schemeClr val="tx1"/>
                </a:solidFill>
                <a:effectLst/>
                <a:latin typeface="+mn-lt"/>
                <a:ea typeface="+mn-ea"/>
                <a:cs typeface="+mn-cs"/>
              </a:rPr>
              <a:t>Data providers can use this integration to share their data with their customers in a simple and secure way. Example, a weather forecast provider can share their data in near-real-time with their customer without having them to maintain the data pipeline. As the data is updated on the leader cluster, the change will appear on the follower cluster in few seconds or minutes depending the data volume and metadata. </a:t>
            </a:r>
          </a:p>
          <a:p>
            <a:pPr marL="228600" lvl="0" indent="-228600">
              <a:buFont typeface="+mj-lt"/>
              <a:buAutoNum type="arabicPeriod"/>
            </a:pPr>
            <a:r>
              <a:rPr lang="en-US" sz="1200" kern="1200" dirty="0">
                <a:solidFill>
                  <a:schemeClr val="tx1"/>
                </a:solidFill>
                <a:effectLst/>
                <a:latin typeface="+mn-lt"/>
                <a:ea typeface="+mn-ea"/>
                <a:cs typeface="+mn-cs"/>
              </a:rPr>
              <a:t>Organizations can share their data with partners for collaboration and data exchange. For example, a retail company sharing the data with their suppliers. </a:t>
            </a:r>
          </a:p>
          <a:p>
            <a:pPr marL="228600" lvl="0" indent="-228600">
              <a:buFont typeface="+mj-lt"/>
              <a:buAutoNum type="arabicPeriod"/>
            </a:pPr>
            <a:r>
              <a:rPr lang="en-US" sz="1200" kern="1200" dirty="0">
                <a:solidFill>
                  <a:schemeClr val="tx1"/>
                </a:solidFill>
                <a:effectLst/>
                <a:latin typeface="+mn-lt"/>
                <a:ea typeface="+mn-ea"/>
                <a:cs typeface="+mn-cs"/>
              </a:rPr>
              <a:t>Share data within the company or provide data-as-a-service. Many organizations would like to share the data within the company and have individual teams accountable for their usage and cost. With Azure Data Explorer, every team could have their cluster with their choice of configuration and sharing the same data from one leader cluster.</a:t>
            </a:r>
          </a:p>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CA4FB-9F4D-4EAE-BCC3-FCECE2B740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38741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CA4FB-9F4D-4EAE-BCC3-FCECE2B740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29987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Azure Data Explorer is enterprise ready will all the key capabilities you need get to production.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CA4FB-9F4D-4EAE-BCC3-FCECE2B740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96194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41</a:t>
            </a:fld>
            <a:endParaRPr lang="en-US"/>
          </a:p>
        </p:txBody>
      </p:sp>
    </p:spTree>
    <p:extLst>
      <p:ext uri="{BB962C8B-B14F-4D97-AF65-F5344CB8AC3E}">
        <p14:creationId xmlns:p14="http://schemas.microsoft.com/office/powerpoint/2010/main" val="22190639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6/9/2022 9:48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5564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Telemetry data is everywhere – we find it in IOT Sensors, logs, click streams – it drives advances in the connected devices we find in our homes, smart buildings, smart factories, and in devices that consumers and businesses rely upon.</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Telemetry data is fueling digital transformation.</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It’s generating terabytes and petabytes of data - every day.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E8289-46F8-4A39-9A43-33F700BC35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5146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Customer are looking at democratizing their data and explore it in near real time unconditionally. Enabling various scenarios like health monitoring of systems, apps, and devices, identifying trend and anomalies, and perform root cause analysis.</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All this with a solution that can scale, is highly performant, and is economical.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E8289-46F8-4A39-9A43-33F700BC35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3644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6/9/2022 9:48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8292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6139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D2B2F6-10A8-44AC-A296-7AC07D961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1468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93850" y="835025"/>
            <a:ext cx="3978275" cy="22383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a:solidFill>
                  <a:srgbClr val="000000"/>
                </a:solidFill>
                <a:effectLst/>
                <a:latin typeface="Calibri" panose="020F0502020204030204" pitchFamily="34" charset="0"/>
              </a:rPr>
              <a:t>Instant Big Data Insights</a:t>
            </a:r>
            <a:r>
              <a:rPr lang="en-US" sz="1200" b="0" i="0" dirty="0">
                <a:solidFill>
                  <a:srgbClr val="000000"/>
                </a:solidFill>
                <a:effectLst/>
                <a:latin typeface="Calibri" panose="020F0502020204030204" pitchFamily="34" charset="0"/>
              </a:rPr>
              <a:t> ---Azure Data Explorer is a big data platform supporting near real time insights over data in petabyte scale    </a:t>
            </a:r>
          </a:p>
          <a:p>
            <a:endParaRPr lang="en-US" dirty="0"/>
          </a:p>
          <a:p>
            <a:r>
              <a:rPr lang="en-US" sz="1800" b="1" i="0" dirty="0">
                <a:solidFill>
                  <a:srgbClr val="000000"/>
                </a:solidFill>
                <a:effectLst/>
                <a:latin typeface="Calibri" panose="020F0502020204030204" pitchFamily="34" charset="0"/>
              </a:rPr>
              <a:t>Fully Managed Platform</a:t>
            </a:r>
            <a:r>
              <a:rPr lang="en-US" sz="1800" b="0" i="0" dirty="0">
                <a:solidFill>
                  <a:srgbClr val="000000"/>
                </a:solidFill>
                <a:effectLst/>
                <a:latin typeface="Calibri" panose="020F0502020204030204" pitchFamily="34" charset="0"/>
              </a:rPr>
              <a:t> - ADX is a fully managed platform for big data analytics. Embed Azure Data Explorer in SaaS applications to build multi-tenant or single tenant SaaS analytics solution for Time Series, Logs, Events, Transactions, and security data. No infrastructure management, no maintenance. </a:t>
            </a:r>
            <a:endParaRPr lang="en-US" dirty="0"/>
          </a:p>
          <a:p>
            <a:endParaRPr lang="en-US" dirty="0"/>
          </a:p>
          <a:p>
            <a:r>
              <a:rPr lang="en-US" sz="1800" b="1" i="0" dirty="0">
                <a:solidFill>
                  <a:srgbClr val="000000"/>
                </a:solidFill>
                <a:effectLst/>
                <a:latin typeface="Calibri" panose="020F0502020204030204" pitchFamily="34" charset="0"/>
              </a:rPr>
              <a:t>Democratizing Data Analytics</a:t>
            </a:r>
            <a:r>
              <a:rPr lang="en-US" sz="1800" b="0" i="0" dirty="0">
                <a:solidFill>
                  <a:srgbClr val="000000"/>
                </a:solidFill>
                <a:effectLst/>
                <a:latin typeface="Calibri" panose="020F0502020204030204" pitchFamily="34" charset="0"/>
              </a:rPr>
              <a:t>  - Azure Data Explorer democratizes self-service, big data analytics, with the intuitive Kusto Query Language (KQL) that provides the expressiveness and power of SQL with the simplicity of Excel </a:t>
            </a:r>
          </a:p>
          <a:p>
            <a:endParaRPr lang="en-US" sz="1800" b="0" i="0" dirty="0">
              <a:solidFill>
                <a:srgbClr val="000000"/>
              </a:solidFill>
              <a:effectLst/>
              <a:latin typeface="Calibri" panose="020F0502020204030204" pitchFamily="34" charset="0"/>
            </a:endParaRPr>
          </a:p>
          <a:p>
            <a:r>
              <a:rPr lang="en-US" sz="1800" b="1" i="0" dirty="0">
                <a:solidFill>
                  <a:srgbClr val="000000"/>
                </a:solidFill>
                <a:effectLst/>
                <a:latin typeface="Calibri" panose="020F0502020204030204" pitchFamily="34" charset="0"/>
              </a:rPr>
              <a:t>Proven Technology at Scale Petabyte</a:t>
            </a:r>
            <a:r>
              <a:rPr lang="en-US" sz="1800" b="0" i="0" dirty="0">
                <a:solidFill>
                  <a:srgbClr val="000000"/>
                </a:solidFill>
                <a:effectLst/>
                <a:latin typeface="Calibri" panose="020F0502020204030204" pitchFamily="34" charset="0"/>
              </a:rPr>
              <a:t>  - Azure Data Explorer is a distributed system with compute and storage that can scale independently, enabling analytics on gigabytes to petabytes of data. </a:t>
            </a:r>
            <a:endParaRPr lang="en-US" dirty="0"/>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CC8879B6-07CF-41BF-AA25-1C316A3F64F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91431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5.jpg"/><Relationship Id="rId1" Type="http://schemas.openxmlformats.org/officeDocument/2006/relationships/slideMaster" Target="../slideMasters/slideMaster3.xml"/><Relationship Id="rId4" Type="http://schemas.openxmlformats.org/officeDocument/2006/relationships/image" Target="../media/image21.jp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5.jpg"/><Relationship Id="rId1" Type="http://schemas.openxmlformats.org/officeDocument/2006/relationships/slideMaster" Target="../slideMasters/slideMaster3.xml"/><Relationship Id="rId5" Type="http://schemas.openxmlformats.org/officeDocument/2006/relationships/image" Target="../media/image22.jpg"/><Relationship Id="rId4" Type="http://schemas.openxmlformats.org/officeDocument/2006/relationships/image" Target="../media/image21.jp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3.xml"/><Relationship Id="rId4" Type="http://schemas.openxmlformats.org/officeDocument/2006/relationships/image" Target="../media/image27.jp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Master" Target="../slideMasters/slideMaster3.xml"/><Relationship Id="rId5" Type="http://schemas.openxmlformats.org/officeDocument/2006/relationships/image" Target="../media/image31.jpg"/><Relationship Id="rId4" Type="http://schemas.openxmlformats.org/officeDocument/2006/relationships/image" Target="../media/image30.jp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5.jpg"/><Relationship Id="rId1" Type="http://schemas.openxmlformats.org/officeDocument/2006/relationships/slideMaster" Target="../slideMasters/slideMaster3.xml"/><Relationship Id="rId6" Type="http://schemas.openxmlformats.org/officeDocument/2006/relationships/image" Target="../media/image32.jpg"/><Relationship Id="rId5" Type="http://schemas.openxmlformats.org/officeDocument/2006/relationships/image" Target="../media/image22.jpg"/><Relationship Id="rId4" Type="http://schemas.openxmlformats.org/officeDocument/2006/relationships/image" Target="../media/image21.jp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5.jpg"/><Relationship Id="rId1" Type="http://schemas.openxmlformats.org/officeDocument/2006/relationships/slideMaster" Target="../slideMasters/slideMaster3.xml"/><Relationship Id="rId4" Type="http://schemas.openxmlformats.org/officeDocument/2006/relationships/image" Target="../media/image21.jp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5.jpg"/><Relationship Id="rId1" Type="http://schemas.openxmlformats.org/officeDocument/2006/relationships/slideMaster" Target="../slideMasters/slideMaster3.xml"/><Relationship Id="rId5" Type="http://schemas.openxmlformats.org/officeDocument/2006/relationships/image" Target="../media/image22.jpg"/><Relationship Id="rId4" Type="http://schemas.openxmlformats.org/officeDocument/2006/relationships/image" Target="../media/image21.jp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5.jpg"/><Relationship Id="rId1" Type="http://schemas.openxmlformats.org/officeDocument/2006/relationships/slideMaster" Target="../slideMasters/slideMaster3.xml"/><Relationship Id="rId6" Type="http://schemas.openxmlformats.org/officeDocument/2006/relationships/image" Target="../media/image32.jpg"/><Relationship Id="rId5" Type="http://schemas.openxmlformats.org/officeDocument/2006/relationships/image" Target="../media/image22.jpg"/><Relationship Id="rId4" Type="http://schemas.openxmlformats.org/officeDocument/2006/relationships/image" Target="../media/image21.jp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4.emf"/></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zure Data Titl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84350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31415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51108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356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07542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89263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505538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538730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78085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86532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35280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5655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69325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42799893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414886234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730531959"/>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4806298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1707595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184579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31770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4916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5131066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06365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54132803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7197994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9655913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264227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0136429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7618320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616764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0760745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887733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084208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656192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195586"/>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94290961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2105272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180466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52831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285819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431442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378561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523825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40065497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67388741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752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990089"/>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263" y="523144"/>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216297171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578363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597090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30285150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90240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23984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14745743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24383623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927954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757033397"/>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38049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393546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3474778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400623967"/>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20913363"/>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214267245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29228012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22263714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2675916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972313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209366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254031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625060"/>
          </a:xfrm>
        </p:spPr>
        <p:txBody>
          <a:bodyPr/>
          <a:lstStyle>
            <a:lvl1pPr marL="0" indent="0">
              <a:spcAft>
                <a:spcPts val="1800"/>
              </a:spcAft>
              <a:buNone/>
              <a:defRPr sz="1800">
                <a:latin typeface="+mj-lt"/>
              </a:defRPr>
            </a:lvl1pPr>
            <a:lvl2pPr marL="0" indent="0">
              <a:spcAft>
                <a:spcPts val="600"/>
              </a:spcAft>
              <a:buNone/>
              <a:defRPr sz="1400"/>
            </a:lvl2pPr>
            <a:lvl3pPr marL="0" indent="0">
              <a:spcAft>
                <a:spcPts val="600"/>
              </a:spcAft>
              <a:buNone/>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79206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3074692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704260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6653685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3387781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270208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5473462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1364930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1889216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40749128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2554569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217051841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7101870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24810086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889751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40389678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0947638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42754188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22880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2182001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0137682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149371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6024888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19745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00886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7192376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13227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7964528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cSld name="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333682" y="3524"/>
            <a:ext cx="6858000" cy="6858000"/>
          </a:xfrm>
          <a:no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2394213731"/>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cSld name="1_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55637" y="630238"/>
            <a:ext cx="3116263" cy="5597525"/>
          </a:xfrm>
        </p:spPr>
        <p:txBody>
          <a:bodyPr anchor="ctr">
            <a:noAutofit/>
          </a:bodyPr>
          <a:lstStyle>
            <a:lvl1pPr>
              <a:defRPr>
                <a:solidFill>
                  <a:schemeClr val="bg1"/>
                </a:solidFill>
              </a:defRPr>
            </a:lvl1pPr>
          </a:lstStyle>
          <a:p>
            <a:r>
              <a:rPr lang="en-US"/>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241177488"/>
      </p:ext>
    </p:extLst>
  </p:cSld>
  <p:clrMapOvr>
    <a:masterClrMapping/>
  </p:clrMapOvr>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473761536"/>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420269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305059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76095549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438803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442271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231604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Blank without logos">
    <p:bg>
      <p:bgPr>
        <a:solidFill>
          <a:srgbClr val="121D2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876CB3E-4ABF-4764-9E82-1E2F1224B702}"/>
              </a:ext>
            </a:extLst>
          </p:cNvPr>
          <p:cNvSpPr/>
          <p:nvPr userDrawn="1"/>
        </p:nvSpPr>
        <p:spPr bwMode="auto">
          <a:xfrm>
            <a:off x="377372" y="5486400"/>
            <a:ext cx="2598058" cy="1371600"/>
          </a:xfrm>
          <a:prstGeom prst="rect">
            <a:avLst/>
          </a:prstGeom>
          <a:solidFill>
            <a:srgbClr val="121D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8144C449-207C-439C-A447-078D0C81B55B}"/>
              </a:ext>
            </a:extLst>
          </p:cNvPr>
          <p:cNvSpPr/>
          <p:nvPr userDrawn="1"/>
        </p:nvSpPr>
        <p:spPr bwMode="auto">
          <a:xfrm>
            <a:off x="9398001" y="5384800"/>
            <a:ext cx="2598058" cy="1371600"/>
          </a:xfrm>
          <a:prstGeom prst="rect">
            <a:avLst/>
          </a:prstGeom>
          <a:solidFill>
            <a:srgbClr val="121D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19312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91652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3968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1213761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37340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29745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1335122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4257685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10186844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62702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167329283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22589727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694303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10594103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409633126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8808261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800433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283216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4141615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279922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517903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260570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6425" y="1632912"/>
            <a:ext cx="4849473" cy="744014"/>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7038" y="2520564"/>
            <a:ext cx="4848969" cy="276999"/>
          </a:xfrm>
        </p:spPr>
        <p:txBody>
          <a:bodyP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368147623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980582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33441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06781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14280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038489" cy="674246"/>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53" y="670832"/>
            <a:ext cx="12196753" cy="61871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226648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Section Title - Database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52FD6B-3360-894F-BCA8-6D7D7D7D22C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036292" y="1242652"/>
            <a:ext cx="8155708" cy="4583507"/>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48808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59534236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48761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Custom Layout">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FBF04-58AC-2946-B8C6-1DD5E203A35A}"/>
              </a:ext>
            </a:extLst>
          </p:cNvPr>
          <p:cNvSpPr>
            <a:spLocks noGrp="1"/>
          </p:cNvSpPr>
          <p:nvPr>
            <p:ph type="title"/>
          </p:nvPr>
        </p:nvSpPr>
        <p:spPr>
          <a:xfrm>
            <a:off x="418476" y="410096"/>
            <a:ext cx="10515600" cy="676692"/>
          </a:xfrm>
        </p:spPr>
        <p:txBody>
          <a:bodyPr>
            <a:norm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Footer Placeholder 1">
            <a:extLst>
              <a:ext uri="{FF2B5EF4-FFF2-40B4-BE49-F238E27FC236}">
                <a16:creationId xmlns:a16="http://schemas.microsoft.com/office/drawing/2014/main" id="{EEEECC30-7F6C-9D46-9408-345627B3FA79}"/>
              </a:ext>
            </a:extLst>
          </p:cNvPr>
          <p:cNvSpPr>
            <a:spLocks noGrp="1"/>
          </p:cNvSpPr>
          <p:nvPr>
            <p:ph type="ftr" sz="quarter" idx="10"/>
          </p:nvPr>
        </p:nvSpPr>
        <p:spPr>
          <a:xfrm>
            <a:off x="3456432" y="6400800"/>
            <a:ext cx="5279136" cy="365125"/>
          </a:xfrm>
          <a:prstGeom prst="rect">
            <a:avLst/>
          </a:prstGeom>
        </p:spPr>
        <p:txBody>
          <a:bodyPr anchor="ctr"/>
          <a:lstStyle>
            <a:lvl1pPr algn="ctr">
              <a:defRPr sz="1000">
                <a:solidFill>
                  <a:schemeClr val="bg1"/>
                </a:solidFill>
              </a:defRPr>
            </a:lvl1pPr>
          </a:lstStyle>
          <a:p>
            <a:endParaRPr lang="en-US"/>
          </a:p>
        </p:txBody>
      </p:sp>
    </p:spTree>
    <p:extLst>
      <p:ext uri="{BB962C8B-B14F-4D97-AF65-F5344CB8AC3E}">
        <p14:creationId xmlns:p14="http://schemas.microsoft.com/office/powerpoint/2010/main" val="17729150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56432" y="6400800"/>
            <a:ext cx="5279136" cy="365125"/>
          </a:xfrm>
          <a:prstGeom prst="rect">
            <a:avLst/>
          </a:prstGeom>
        </p:spPr>
        <p:txBody>
          <a:bodyPr anchor="ctr"/>
          <a:lstStyle>
            <a:lvl1pPr algn="ctr">
              <a:defRPr sz="1000">
                <a:solidFill>
                  <a:schemeClr val="bg1">
                    <a:lumMod val="75000"/>
                  </a:schemeClr>
                </a:solidFill>
              </a:defRPr>
            </a:lvl1pPr>
          </a:lstStyle>
          <a:p>
            <a:endParaRPr lang="en-US"/>
          </a:p>
        </p:txBody>
      </p:sp>
    </p:spTree>
    <p:extLst>
      <p:ext uri="{BB962C8B-B14F-4D97-AF65-F5344CB8AC3E}">
        <p14:creationId xmlns:p14="http://schemas.microsoft.com/office/powerpoint/2010/main" val="21375001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34016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909737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Section Title - Analytic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068301FC-83CF-8E46-9CDC-09BD082317D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036293" y="1240613"/>
            <a:ext cx="8155706" cy="4587585"/>
          </a:xfrm>
          <a:prstGeom prst="rect">
            <a:avLst/>
          </a:prstGeom>
        </p:spPr>
      </p:pic>
    </p:spTree>
    <p:extLst>
      <p:ext uri="{BB962C8B-B14F-4D97-AF65-F5344CB8AC3E}">
        <p14:creationId xmlns:p14="http://schemas.microsoft.com/office/powerpoint/2010/main" val="1830802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Section Title - Governanc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52FD6B-3360-894F-BCA8-6D7D7D7D22C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036293" y="1242652"/>
            <a:ext cx="8155706" cy="4583507"/>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6255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16514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297227510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square photo 2">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C79569F-D3C1-4AED-AC7E-8F24C1CD4203}"/>
              </a:ext>
            </a:extLst>
          </p:cNvPr>
          <p:cNvPicPr>
            <a:picLocks noChangeAspect="1"/>
          </p:cNvPicPr>
          <p:nvPr userDrawn="1"/>
        </p:nvPicPr>
        <p:blipFill>
          <a:blip r:embed="rId2">
            <a:alphaModFix amt="78000"/>
            <a:extLst>
              <a:ext uri="{BEBA8EAE-BF5A-486C-A8C5-ECC9F3942E4B}">
                <a14:imgProps xmlns:a14="http://schemas.microsoft.com/office/drawing/2010/main">
                  <a14:imgLayer r:embed="rId3">
                    <a14:imgEffect>
                      <a14:sharpenSoften amount="-20000"/>
                    </a14:imgEffect>
                    <a14:imgEffect>
                      <a14:saturation sat="85000"/>
                    </a14:imgEffect>
                    <a14:imgEffect>
                      <a14:brightnessContrast bright="5000" contrast="-10000"/>
                    </a14:imgEffect>
                  </a14:imgLayer>
                </a14:imgProps>
              </a:ext>
            </a:extLst>
          </a:blip>
          <a:stretch>
            <a:fillRect/>
          </a:stretch>
        </p:blipFill>
        <p:spPr bwMode="ltGray">
          <a:xfrm>
            <a:off x="5095" y="1825"/>
            <a:ext cx="12181810" cy="6854348"/>
          </a:xfrm>
          <a:prstGeom prst="rect">
            <a:avLst/>
          </a:prstGeom>
        </p:spPr>
      </p:pic>
      <p:sp>
        <p:nvSpPr>
          <p:cNvPr id="6" name="Rectangle 5">
            <a:extLst>
              <a:ext uri="{FF2B5EF4-FFF2-40B4-BE49-F238E27FC236}">
                <a16:creationId xmlns:a16="http://schemas.microsoft.com/office/drawing/2014/main" id="{43DF2D82-BC63-4876-A41E-EA4A643D35AD}"/>
              </a:ext>
            </a:extLst>
          </p:cNvPr>
          <p:cNvSpPr/>
          <p:nvPr userDrawn="1"/>
        </p:nvSpPr>
        <p:spPr bwMode="auto">
          <a:xfrm>
            <a:off x="1" y="0"/>
            <a:ext cx="12186904" cy="6858000"/>
          </a:xfrm>
          <a:prstGeom prst="rect">
            <a:avLst/>
          </a:prstGeom>
          <a:gradFill flip="none" rotWithShape="1">
            <a:gsLst>
              <a:gs pos="8000">
                <a:schemeClr val="bg1"/>
              </a:gs>
              <a:gs pos="50000">
                <a:schemeClr val="bg1">
                  <a:alpha val="0"/>
                </a:schemeClr>
              </a:gs>
            </a:gsLst>
            <a:lin ang="27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Picture Placeholder">
            <a:extLst>
              <a:ext uri="{FF2B5EF4-FFF2-40B4-BE49-F238E27FC236}">
                <a16:creationId xmlns:a16="http://schemas.microsoft.com/office/drawing/2014/main" id="{3F6DDB65-3443-4048-91DE-D68C16A83807}"/>
              </a:ext>
            </a:extLst>
          </p:cNvPr>
          <p:cNvSpPr>
            <a:spLocks noGrp="1"/>
          </p:cNvSpPr>
          <p:nvPr>
            <p:ph type="pic" sz="quarter" idx="11" hasCustomPrompt="1"/>
          </p:nvPr>
        </p:nvSpPr>
        <p:spPr bwMode="gray">
          <a:xfrm>
            <a:off x="5334000" y="0"/>
            <a:ext cx="6858000" cy="6858000"/>
          </a:xfrm>
          <a:pattFill prst="dotGrid">
            <a:fgClr>
              <a:schemeClr val="tx1">
                <a:lumMod val="10000"/>
                <a:lumOff val="90000"/>
              </a:schemeClr>
            </a:fgClr>
            <a:bgClr>
              <a:schemeClr val="bg1"/>
            </a:bgClr>
          </a:pattFill>
        </p:spPr>
        <p:txBody>
          <a:bodyPr lIns="0" tIns="2011680" rIns="0" anchor="t" anchorCtr="0">
            <a:noAutofit/>
          </a:bodyPr>
          <a:lstStyle>
            <a:lvl1pPr marL="0" indent="0" algn="ctr">
              <a:lnSpc>
                <a:spcPct val="100000"/>
              </a:lnSpc>
              <a:buNone/>
              <a:defRPr sz="1600" b="1">
                <a:solidFill>
                  <a:schemeClr val="tx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470623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04896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33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528419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46844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44336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97385719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84295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35818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91873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89542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07193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40061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25465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5514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192684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4" y="457200"/>
            <a:ext cx="11018520" cy="553998"/>
          </a:xfrm>
        </p:spPr>
        <p:txBody>
          <a:bodyPr/>
          <a:lstStyle/>
          <a:p>
            <a:r>
              <a:rPr lang="en-US"/>
              <a:t>Click to edit Master title style</a:t>
            </a:r>
          </a:p>
        </p:txBody>
      </p:sp>
    </p:spTree>
    <p:extLst>
      <p:ext uri="{BB962C8B-B14F-4D97-AF65-F5344CB8AC3E}">
        <p14:creationId xmlns:p14="http://schemas.microsoft.com/office/powerpoint/2010/main" val="25021502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3060978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_HEADLINE ONLY">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95C438-517B-4132-8E1E-259A169A43C2}"/>
              </a:ext>
            </a:extLst>
          </p:cNvPr>
          <p:cNvSpPr>
            <a:spLocks noGrp="1"/>
          </p:cNvSpPr>
          <p:nvPr>
            <p:ph type="sldNum" sz="quarter" idx="15"/>
          </p:nvPr>
        </p:nvSpPr>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E99C4CE4-CC9A-4190-A887-65B3E41DD214}"/>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7947992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2193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1116213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75412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84881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144674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470538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376330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24100081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30352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802203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27182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383015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68111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8867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98043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65678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48533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793293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116763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401523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02320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373737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3110056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243628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83306290"/>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502127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43051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80464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2798046"/>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787922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4079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emf"/><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theme" Target="../theme/theme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19" Type="http://schemas.openxmlformats.org/officeDocument/2006/relationships/image" Target="../media/image1.emf"/><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97.xml"/><Relationship Id="rId117" Type="http://schemas.openxmlformats.org/officeDocument/2006/relationships/slideLayout" Target="../slideLayouts/slideLayout188.xml"/><Relationship Id="rId21" Type="http://schemas.openxmlformats.org/officeDocument/2006/relationships/slideLayout" Target="../slideLayouts/slideLayout92.xml"/><Relationship Id="rId42" Type="http://schemas.openxmlformats.org/officeDocument/2006/relationships/slideLayout" Target="../slideLayouts/slideLayout113.xml"/><Relationship Id="rId47" Type="http://schemas.openxmlformats.org/officeDocument/2006/relationships/slideLayout" Target="../slideLayouts/slideLayout118.xml"/><Relationship Id="rId63" Type="http://schemas.openxmlformats.org/officeDocument/2006/relationships/slideLayout" Target="../slideLayouts/slideLayout134.xml"/><Relationship Id="rId68" Type="http://schemas.openxmlformats.org/officeDocument/2006/relationships/slideLayout" Target="../slideLayouts/slideLayout139.xml"/><Relationship Id="rId84" Type="http://schemas.openxmlformats.org/officeDocument/2006/relationships/slideLayout" Target="../slideLayouts/slideLayout155.xml"/><Relationship Id="rId89" Type="http://schemas.openxmlformats.org/officeDocument/2006/relationships/slideLayout" Target="../slideLayouts/slideLayout160.xml"/><Relationship Id="rId112" Type="http://schemas.openxmlformats.org/officeDocument/2006/relationships/slideLayout" Target="../slideLayouts/slideLayout183.xml"/><Relationship Id="rId16" Type="http://schemas.openxmlformats.org/officeDocument/2006/relationships/slideLayout" Target="../slideLayouts/slideLayout87.xml"/><Relationship Id="rId107" Type="http://schemas.openxmlformats.org/officeDocument/2006/relationships/slideLayout" Target="../slideLayouts/slideLayout178.xml"/><Relationship Id="rId11" Type="http://schemas.openxmlformats.org/officeDocument/2006/relationships/slideLayout" Target="../slideLayouts/slideLayout82.xml"/><Relationship Id="rId32" Type="http://schemas.openxmlformats.org/officeDocument/2006/relationships/slideLayout" Target="../slideLayouts/slideLayout103.xml"/><Relationship Id="rId37" Type="http://schemas.openxmlformats.org/officeDocument/2006/relationships/slideLayout" Target="../slideLayouts/slideLayout108.xml"/><Relationship Id="rId53" Type="http://schemas.openxmlformats.org/officeDocument/2006/relationships/slideLayout" Target="../slideLayouts/slideLayout124.xml"/><Relationship Id="rId58" Type="http://schemas.openxmlformats.org/officeDocument/2006/relationships/slideLayout" Target="../slideLayouts/slideLayout129.xml"/><Relationship Id="rId74" Type="http://schemas.openxmlformats.org/officeDocument/2006/relationships/slideLayout" Target="../slideLayouts/slideLayout145.xml"/><Relationship Id="rId79" Type="http://schemas.openxmlformats.org/officeDocument/2006/relationships/slideLayout" Target="../slideLayouts/slideLayout150.xml"/><Relationship Id="rId102" Type="http://schemas.openxmlformats.org/officeDocument/2006/relationships/slideLayout" Target="../slideLayouts/slideLayout173.xml"/><Relationship Id="rId123" Type="http://schemas.openxmlformats.org/officeDocument/2006/relationships/theme" Target="../theme/theme3.xml"/><Relationship Id="rId5" Type="http://schemas.openxmlformats.org/officeDocument/2006/relationships/slideLayout" Target="../slideLayouts/slideLayout76.xml"/><Relationship Id="rId90" Type="http://schemas.openxmlformats.org/officeDocument/2006/relationships/slideLayout" Target="../slideLayouts/slideLayout161.xml"/><Relationship Id="rId95" Type="http://schemas.openxmlformats.org/officeDocument/2006/relationships/slideLayout" Target="../slideLayouts/slideLayout166.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43" Type="http://schemas.openxmlformats.org/officeDocument/2006/relationships/slideLayout" Target="../slideLayouts/slideLayout114.xml"/><Relationship Id="rId48" Type="http://schemas.openxmlformats.org/officeDocument/2006/relationships/slideLayout" Target="../slideLayouts/slideLayout119.xml"/><Relationship Id="rId64" Type="http://schemas.openxmlformats.org/officeDocument/2006/relationships/slideLayout" Target="../slideLayouts/slideLayout135.xml"/><Relationship Id="rId69" Type="http://schemas.openxmlformats.org/officeDocument/2006/relationships/slideLayout" Target="../slideLayouts/slideLayout140.xml"/><Relationship Id="rId113" Type="http://schemas.openxmlformats.org/officeDocument/2006/relationships/slideLayout" Target="../slideLayouts/slideLayout184.xml"/><Relationship Id="rId118" Type="http://schemas.openxmlformats.org/officeDocument/2006/relationships/slideLayout" Target="../slideLayouts/slideLayout189.xml"/><Relationship Id="rId80" Type="http://schemas.openxmlformats.org/officeDocument/2006/relationships/slideLayout" Target="../slideLayouts/slideLayout151.xml"/><Relationship Id="rId85" Type="http://schemas.openxmlformats.org/officeDocument/2006/relationships/slideLayout" Target="../slideLayouts/slideLayout156.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33" Type="http://schemas.openxmlformats.org/officeDocument/2006/relationships/slideLayout" Target="../slideLayouts/slideLayout104.xml"/><Relationship Id="rId38" Type="http://schemas.openxmlformats.org/officeDocument/2006/relationships/slideLayout" Target="../slideLayouts/slideLayout109.xml"/><Relationship Id="rId59" Type="http://schemas.openxmlformats.org/officeDocument/2006/relationships/slideLayout" Target="../slideLayouts/slideLayout130.xml"/><Relationship Id="rId103" Type="http://schemas.openxmlformats.org/officeDocument/2006/relationships/slideLayout" Target="../slideLayouts/slideLayout174.xml"/><Relationship Id="rId108" Type="http://schemas.openxmlformats.org/officeDocument/2006/relationships/slideLayout" Target="../slideLayouts/slideLayout179.xml"/><Relationship Id="rId124" Type="http://schemas.openxmlformats.org/officeDocument/2006/relationships/image" Target="../media/image1.emf"/><Relationship Id="rId54" Type="http://schemas.openxmlformats.org/officeDocument/2006/relationships/slideLayout" Target="../slideLayouts/slideLayout125.xml"/><Relationship Id="rId70" Type="http://schemas.openxmlformats.org/officeDocument/2006/relationships/slideLayout" Target="../slideLayouts/slideLayout141.xml"/><Relationship Id="rId75" Type="http://schemas.openxmlformats.org/officeDocument/2006/relationships/slideLayout" Target="../slideLayouts/slideLayout146.xml"/><Relationship Id="rId91" Type="http://schemas.openxmlformats.org/officeDocument/2006/relationships/slideLayout" Target="../slideLayouts/slideLayout162.xml"/><Relationship Id="rId96" Type="http://schemas.openxmlformats.org/officeDocument/2006/relationships/slideLayout" Target="../slideLayouts/slideLayout167.xml"/><Relationship Id="rId1" Type="http://schemas.openxmlformats.org/officeDocument/2006/relationships/slideLayout" Target="../slideLayouts/slideLayout72.xml"/><Relationship Id="rId6" Type="http://schemas.openxmlformats.org/officeDocument/2006/relationships/slideLayout" Target="../slideLayouts/slideLayout77.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49" Type="http://schemas.openxmlformats.org/officeDocument/2006/relationships/slideLayout" Target="../slideLayouts/slideLayout120.xml"/><Relationship Id="rId114" Type="http://schemas.openxmlformats.org/officeDocument/2006/relationships/slideLayout" Target="../slideLayouts/slideLayout185.xml"/><Relationship Id="rId119" Type="http://schemas.openxmlformats.org/officeDocument/2006/relationships/slideLayout" Target="../slideLayouts/slideLayout190.xml"/><Relationship Id="rId44" Type="http://schemas.openxmlformats.org/officeDocument/2006/relationships/slideLayout" Target="../slideLayouts/slideLayout115.xml"/><Relationship Id="rId60" Type="http://schemas.openxmlformats.org/officeDocument/2006/relationships/slideLayout" Target="../slideLayouts/slideLayout131.xml"/><Relationship Id="rId65" Type="http://schemas.openxmlformats.org/officeDocument/2006/relationships/slideLayout" Target="../slideLayouts/slideLayout136.xml"/><Relationship Id="rId81" Type="http://schemas.openxmlformats.org/officeDocument/2006/relationships/slideLayout" Target="../slideLayouts/slideLayout152.xml"/><Relationship Id="rId86" Type="http://schemas.openxmlformats.org/officeDocument/2006/relationships/slideLayout" Target="../slideLayouts/slideLayout157.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39" Type="http://schemas.openxmlformats.org/officeDocument/2006/relationships/slideLayout" Target="../slideLayouts/slideLayout110.xml"/><Relationship Id="rId109" Type="http://schemas.openxmlformats.org/officeDocument/2006/relationships/slideLayout" Target="../slideLayouts/slideLayout180.xml"/><Relationship Id="rId34" Type="http://schemas.openxmlformats.org/officeDocument/2006/relationships/slideLayout" Target="../slideLayouts/slideLayout105.xml"/><Relationship Id="rId50" Type="http://schemas.openxmlformats.org/officeDocument/2006/relationships/slideLayout" Target="../slideLayouts/slideLayout121.xml"/><Relationship Id="rId55" Type="http://schemas.openxmlformats.org/officeDocument/2006/relationships/slideLayout" Target="../slideLayouts/slideLayout126.xml"/><Relationship Id="rId76" Type="http://schemas.openxmlformats.org/officeDocument/2006/relationships/slideLayout" Target="../slideLayouts/slideLayout147.xml"/><Relationship Id="rId97" Type="http://schemas.openxmlformats.org/officeDocument/2006/relationships/slideLayout" Target="../slideLayouts/slideLayout168.xml"/><Relationship Id="rId104" Type="http://schemas.openxmlformats.org/officeDocument/2006/relationships/slideLayout" Target="../slideLayouts/slideLayout175.xml"/><Relationship Id="rId120" Type="http://schemas.openxmlformats.org/officeDocument/2006/relationships/slideLayout" Target="../slideLayouts/slideLayout191.xml"/><Relationship Id="rId7" Type="http://schemas.openxmlformats.org/officeDocument/2006/relationships/slideLayout" Target="../slideLayouts/slideLayout78.xml"/><Relationship Id="rId71" Type="http://schemas.openxmlformats.org/officeDocument/2006/relationships/slideLayout" Target="../slideLayouts/slideLayout142.xml"/><Relationship Id="rId92" Type="http://schemas.openxmlformats.org/officeDocument/2006/relationships/slideLayout" Target="../slideLayouts/slideLayout163.xml"/><Relationship Id="rId2" Type="http://schemas.openxmlformats.org/officeDocument/2006/relationships/slideLayout" Target="../slideLayouts/slideLayout73.xml"/><Relationship Id="rId29" Type="http://schemas.openxmlformats.org/officeDocument/2006/relationships/slideLayout" Target="../slideLayouts/slideLayout100.xml"/><Relationship Id="rId24" Type="http://schemas.openxmlformats.org/officeDocument/2006/relationships/slideLayout" Target="../slideLayouts/slideLayout95.xml"/><Relationship Id="rId40" Type="http://schemas.openxmlformats.org/officeDocument/2006/relationships/slideLayout" Target="../slideLayouts/slideLayout111.xml"/><Relationship Id="rId45" Type="http://schemas.openxmlformats.org/officeDocument/2006/relationships/slideLayout" Target="../slideLayouts/slideLayout116.xml"/><Relationship Id="rId66" Type="http://schemas.openxmlformats.org/officeDocument/2006/relationships/slideLayout" Target="../slideLayouts/slideLayout137.xml"/><Relationship Id="rId87" Type="http://schemas.openxmlformats.org/officeDocument/2006/relationships/slideLayout" Target="../slideLayouts/slideLayout158.xml"/><Relationship Id="rId110" Type="http://schemas.openxmlformats.org/officeDocument/2006/relationships/slideLayout" Target="../slideLayouts/slideLayout181.xml"/><Relationship Id="rId115" Type="http://schemas.openxmlformats.org/officeDocument/2006/relationships/slideLayout" Target="../slideLayouts/slideLayout186.xml"/><Relationship Id="rId61" Type="http://schemas.openxmlformats.org/officeDocument/2006/relationships/slideLayout" Target="../slideLayouts/slideLayout132.xml"/><Relationship Id="rId82" Type="http://schemas.openxmlformats.org/officeDocument/2006/relationships/slideLayout" Target="../slideLayouts/slideLayout153.xml"/><Relationship Id="rId19" Type="http://schemas.openxmlformats.org/officeDocument/2006/relationships/slideLayout" Target="../slideLayouts/slideLayout90.xml"/><Relationship Id="rId14" Type="http://schemas.openxmlformats.org/officeDocument/2006/relationships/slideLayout" Target="../slideLayouts/slideLayout85.xml"/><Relationship Id="rId30" Type="http://schemas.openxmlformats.org/officeDocument/2006/relationships/slideLayout" Target="../slideLayouts/slideLayout101.xml"/><Relationship Id="rId35" Type="http://schemas.openxmlformats.org/officeDocument/2006/relationships/slideLayout" Target="../slideLayouts/slideLayout106.xml"/><Relationship Id="rId56" Type="http://schemas.openxmlformats.org/officeDocument/2006/relationships/slideLayout" Target="../slideLayouts/slideLayout127.xml"/><Relationship Id="rId77" Type="http://schemas.openxmlformats.org/officeDocument/2006/relationships/slideLayout" Target="../slideLayouts/slideLayout148.xml"/><Relationship Id="rId100" Type="http://schemas.openxmlformats.org/officeDocument/2006/relationships/slideLayout" Target="../slideLayouts/slideLayout171.xml"/><Relationship Id="rId105" Type="http://schemas.openxmlformats.org/officeDocument/2006/relationships/slideLayout" Target="../slideLayouts/slideLayout176.xml"/><Relationship Id="rId8" Type="http://schemas.openxmlformats.org/officeDocument/2006/relationships/slideLayout" Target="../slideLayouts/slideLayout79.xml"/><Relationship Id="rId51" Type="http://schemas.openxmlformats.org/officeDocument/2006/relationships/slideLayout" Target="../slideLayouts/slideLayout122.xml"/><Relationship Id="rId72" Type="http://schemas.openxmlformats.org/officeDocument/2006/relationships/slideLayout" Target="../slideLayouts/slideLayout143.xml"/><Relationship Id="rId93" Type="http://schemas.openxmlformats.org/officeDocument/2006/relationships/slideLayout" Target="../slideLayouts/slideLayout164.xml"/><Relationship Id="rId98" Type="http://schemas.openxmlformats.org/officeDocument/2006/relationships/slideLayout" Target="../slideLayouts/slideLayout169.xml"/><Relationship Id="rId121" Type="http://schemas.openxmlformats.org/officeDocument/2006/relationships/slideLayout" Target="../slideLayouts/slideLayout192.xml"/><Relationship Id="rId3" Type="http://schemas.openxmlformats.org/officeDocument/2006/relationships/slideLayout" Target="../slideLayouts/slideLayout74.xml"/><Relationship Id="rId25" Type="http://schemas.openxmlformats.org/officeDocument/2006/relationships/slideLayout" Target="../slideLayouts/slideLayout96.xml"/><Relationship Id="rId46" Type="http://schemas.openxmlformats.org/officeDocument/2006/relationships/slideLayout" Target="../slideLayouts/slideLayout117.xml"/><Relationship Id="rId67" Type="http://schemas.openxmlformats.org/officeDocument/2006/relationships/slideLayout" Target="../slideLayouts/slideLayout138.xml"/><Relationship Id="rId116" Type="http://schemas.openxmlformats.org/officeDocument/2006/relationships/slideLayout" Target="../slideLayouts/slideLayout187.xml"/><Relationship Id="rId20" Type="http://schemas.openxmlformats.org/officeDocument/2006/relationships/slideLayout" Target="../slideLayouts/slideLayout91.xml"/><Relationship Id="rId41" Type="http://schemas.openxmlformats.org/officeDocument/2006/relationships/slideLayout" Target="../slideLayouts/slideLayout112.xml"/><Relationship Id="rId62" Type="http://schemas.openxmlformats.org/officeDocument/2006/relationships/slideLayout" Target="../slideLayouts/slideLayout133.xml"/><Relationship Id="rId83" Type="http://schemas.openxmlformats.org/officeDocument/2006/relationships/slideLayout" Target="../slideLayouts/slideLayout154.xml"/><Relationship Id="rId88" Type="http://schemas.openxmlformats.org/officeDocument/2006/relationships/slideLayout" Target="../slideLayouts/slideLayout159.xml"/><Relationship Id="rId111" Type="http://schemas.openxmlformats.org/officeDocument/2006/relationships/slideLayout" Target="../slideLayouts/slideLayout182.xml"/><Relationship Id="rId15" Type="http://schemas.openxmlformats.org/officeDocument/2006/relationships/slideLayout" Target="../slideLayouts/slideLayout86.xml"/><Relationship Id="rId36" Type="http://schemas.openxmlformats.org/officeDocument/2006/relationships/slideLayout" Target="../slideLayouts/slideLayout107.xml"/><Relationship Id="rId57" Type="http://schemas.openxmlformats.org/officeDocument/2006/relationships/slideLayout" Target="../slideLayouts/slideLayout128.xml"/><Relationship Id="rId106" Type="http://schemas.openxmlformats.org/officeDocument/2006/relationships/slideLayout" Target="../slideLayouts/slideLayout177.xml"/><Relationship Id="rId10" Type="http://schemas.openxmlformats.org/officeDocument/2006/relationships/slideLayout" Target="../slideLayouts/slideLayout81.xml"/><Relationship Id="rId31" Type="http://schemas.openxmlformats.org/officeDocument/2006/relationships/slideLayout" Target="../slideLayouts/slideLayout102.xml"/><Relationship Id="rId52" Type="http://schemas.openxmlformats.org/officeDocument/2006/relationships/slideLayout" Target="../slideLayouts/slideLayout123.xml"/><Relationship Id="rId73" Type="http://schemas.openxmlformats.org/officeDocument/2006/relationships/slideLayout" Target="../slideLayouts/slideLayout144.xml"/><Relationship Id="rId78" Type="http://schemas.openxmlformats.org/officeDocument/2006/relationships/slideLayout" Target="../slideLayouts/slideLayout149.xml"/><Relationship Id="rId94" Type="http://schemas.openxmlformats.org/officeDocument/2006/relationships/slideLayout" Target="../slideLayouts/slideLayout165.xml"/><Relationship Id="rId99" Type="http://schemas.openxmlformats.org/officeDocument/2006/relationships/slideLayout" Target="../slideLayouts/slideLayout170.xml"/><Relationship Id="rId101" Type="http://schemas.openxmlformats.org/officeDocument/2006/relationships/slideLayout" Target="../slideLayouts/slideLayout172.xml"/><Relationship Id="rId122" Type="http://schemas.openxmlformats.org/officeDocument/2006/relationships/slideLayout" Target="../slideLayouts/slideLayout19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56"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551759457"/>
      </p:ext>
    </p:extLst>
  </p:cSld>
  <p:clrMap bg1="dk1" tx1="lt1" bg2="dk2" tx2="lt2" accent1="accent1" accent2="accent2" accent3="accent3" accent4="accent4" accent5="accent5" accent6="accent6" hlink="hlink" folHlink="folHlink"/>
  <p:sldLayoutIdLst>
    <p:sldLayoutId id="2147484635" r:id="rId1"/>
    <p:sldLayoutId id="2147484699" r:id="rId2"/>
    <p:sldLayoutId id="2147484636" r:id="rId3"/>
    <p:sldLayoutId id="2147484637" r:id="rId4"/>
    <p:sldLayoutId id="2147484638" r:id="rId5"/>
    <p:sldLayoutId id="2147484639" r:id="rId6"/>
    <p:sldLayoutId id="2147484641" r:id="rId7"/>
    <p:sldLayoutId id="2147484642" r:id="rId8"/>
    <p:sldLayoutId id="2147484643" r:id="rId9"/>
    <p:sldLayoutId id="2147484644" r:id="rId10"/>
    <p:sldLayoutId id="2147484645" r:id="rId11"/>
    <p:sldLayoutId id="2147484646" r:id="rId12"/>
    <p:sldLayoutId id="2147484647" r:id="rId13"/>
    <p:sldLayoutId id="2147484648" r:id="rId14"/>
    <p:sldLayoutId id="2147484649" r:id="rId15"/>
    <p:sldLayoutId id="2147484652" r:id="rId16"/>
    <p:sldLayoutId id="2147484653" r:id="rId17"/>
    <p:sldLayoutId id="2147484663" r:id="rId18"/>
    <p:sldLayoutId id="2147484664" r:id="rId19"/>
    <p:sldLayoutId id="2147484665" r:id="rId20"/>
    <p:sldLayoutId id="2147484666" r:id="rId21"/>
    <p:sldLayoutId id="2147484667" r:id="rId22"/>
    <p:sldLayoutId id="2147484668" r:id="rId23"/>
    <p:sldLayoutId id="2147484669" r:id="rId24"/>
    <p:sldLayoutId id="2147484670" r:id="rId25"/>
    <p:sldLayoutId id="2147484671" r:id="rId26"/>
    <p:sldLayoutId id="2147484672" r:id="rId27"/>
    <p:sldLayoutId id="2147484673" r:id="rId28"/>
    <p:sldLayoutId id="2147484674" r:id="rId29"/>
    <p:sldLayoutId id="2147484675" r:id="rId30"/>
    <p:sldLayoutId id="2147484676" r:id="rId31"/>
    <p:sldLayoutId id="2147484677" r:id="rId32"/>
    <p:sldLayoutId id="2147484678" r:id="rId33"/>
    <p:sldLayoutId id="2147484679" r:id="rId34"/>
    <p:sldLayoutId id="2147484680" r:id="rId35"/>
    <p:sldLayoutId id="2147484681" r:id="rId36"/>
    <p:sldLayoutId id="2147484682" r:id="rId37"/>
    <p:sldLayoutId id="2147484683" r:id="rId38"/>
    <p:sldLayoutId id="2147484684" r:id="rId39"/>
    <p:sldLayoutId id="2147484685" r:id="rId40"/>
    <p:sldLayoutId id="2147484686" r:id="rId41"/>
    <p:sldLayoutId id="2147484687" r:id="rId42"/>
    <p:sldLayoutId id="2147484688" r:id="rId43"/>
    <p:sldLayoutId id="2147484689" r:id="rId44"/>
    <p:sldLayoutId id="2147484690" r:id="rId45"/>
    <p:sldLayoutId id="2147484691" r:id="rId46"/>
    <p:sldLayoutId id="2147484692" r:id="rId47"/>
    <p:sldLayoutId id="2147484693" r:id="rId48"/>
    <p:sldLayoutId id="2147484694" r:id="rId49"/>
    <p:sldLayoutId id="2147484695" r:id="rId50"/>
    <p:sldLayoutId id="2147484696" r:id="rId51"/>
    <p:sldLayoutId id="2147484697" r:id="rId52"/>
    <p:sldLayoutId id="2147484698" r:id="rId53"/>
    <p:sldLayoutId id="2147484841" r:id="rId5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44146523"/>
      </p:ext>
    </p:extLst>
  </p:cSld>
  <p:clrMap bg1="dk1" tx1="lt1" bg2="dk2" tx2="lt2" accent1="accent1" accent2="accent2" accent3="accent3" accent4="accent4" accent5="accent5" accent6="accent6" hlink="hlink" folHlink="folHlink"/>
  <p:sldLayoutIdLst>
    <p:sldLayoutId id="2147484701" r:id="rId1"/>
    <p:sldLayoutId id="2147484702" r:id="rId2"/>
    <p:sldLayoutId id="2147484703" r:id="rId3"/>
    <p:sldLayoutId id="2147484704" r:id="rId4"/>
    <p:sldLayoutId id="2147484705" r:id="rId5"/>
    <p:sldLayoutId id="2147484706" r:id="rId6"/>
    <p:sldLayoutId id="2147484707" r:id="rId7"/>
    <p:sldLayoutId id="2147484708" r:id="rId8"/>
    <p:sldLayoutId id="2147484709" r:id="rId9"/>
    <p:sldLayoutId id="2147484710" r:id="rId10"/>
    <p:sldLayoutId id="2147484711" r:id="rId11"/>
    <p:sldLayoutId id="2147484712" r:id="rId12"/>
    <p:sldLayoutId id="2147484713" r:id="rId13"/>
    <p:sldLayoutId id="2147484714" r:id="rId14"/>
    <p:sldLayoutId id="2147484715" r:id="rId15"/>
    <p:sldLayoutId id="2147484716" r:id="rId16"/>
    <p:sldLayoutId id="2147484717" r:id="rId17"/>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4"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049684367"/>
      </p:ext>
    </p:extLst>
  </p:cSld>
  <p:clrMap bg1="lt1" tx1="dk1" bg2="lt2" tx2="dk2" accent1="accent1" accent2="accent2" accent3="accent3" accent4="accent4" accent5="accent5" accent6="accent6" hlink="hlink" folHlink="folHlink"/>
  <p:sldLayoutIdLst>
    <p:sldLayoutId id="2147484719" r:id="rId1"/>
    <p:sldLayoutId id="2147484720" r:id="rId2"/>
    <p:sldLayoutId id="2147484721" r:id="rId3"/>
    <p:sldLayoutId id="2147484722" r:id="rId4"/>
    <p:sldLayoutId id="2147484723" r:id="rId5"/>
    <p:sldLayoutId id="2147484724" r:id="rId6"/>
    <p:sldLayoutId id="2147484725" r:id="rId7"/>
    <p:sldLayoutId id="2147484726" r:id="rId8"/>
    <p:sldLayoutId id="2147484727" r:id="rId9"/>
    <p:sldLayoutId id="2147484728" r:id="rId10"/>
    <p:sldLayoutId id="2147484729" r:id="rId11"/>
    <p:sldLayoutId id="2147484730" r:id="rId12"/>
    <p:sldLayoutId id="2147484731" r:id="rId13"/>
    <p:sldLayoutId id="2147484732" r:id="rId14"/>
    <p:sldLayoutId id="2147484733" r:id="rId15"/>
    <p:sldLayoutId id="2147484734" r:id="rId16"/>
    <p:sldLayoutId id="2147484735" r:id="rId17"/>
    <p:sldLayoutId id="2147484736" r:id="rId18"/>
    <p:sldLayoutId id="2147484737" r:id="rId19"/>
    <p:sldLayoutId id="2147484738" r:id="rId20"/>
    <p:sldLayoutId id="2147484739" r:id="rId21"/>
    <p:sldLayoutId id="2147484740" r:id="rId22"/>
    <p:sldLayoutId id="2147484741" r:id="rId23"/>
    <p:sldLayoutId id="2147484742" r:id="rId24"/>
    <p:sldLayoutId id="2147484743" r:id="rId25"/>
    <p:sldLayoutId id="2147484744" r:id="rId26"/>
    <p:sldLayoutId id="2147484745" r:id="rId27"/>
    <p:sldLayoutId id="2147484746" r:id="rId28"/>
    <p:sldLayoutId id="2147484747" r:id="rId29"/>
    <p:sldLayoutId id="2147484748" r:id="rId30"/>
    <p:sldLayoutId id="2147484749" r:id="rId31"/>
    <p:sldLayoutId id="2147484750" r:id="rId32"/>
    <p:sldLayoutId id="2147484751" r:id="rId33"/>
    <p:sldLayoutId id="2147484752" r:id="rId34"/>
    <p:sldLayoutId id="2147484753" r:id="rId35"/>
    <p:sldLayoutId id="2147484754" r:id="rId36"/>
    <p:sldLayoutId id="2147484755" r:id="rId37"/>
    <p:sldLayoutId id="2147484756" r:id="rId38"/>
    <p:sldLayoutId id="2147484757" r:id="rId39"/>
    <p:sldLayoutId id="2147484758" r:id="rId40"/>
    <p:sldLayoutId id="2147484759" r:id="rId41"/>
    <p:sldLayoutId id="2147484760" r:id="rId42"/>
    <p:sldLayoutId id="2147484761" r:id="rId43"/>
    <p:sldLayoutId id="2147484762" r:id="rId44"/>
    <p:sldLayoutId id="2147484763" r:id="rId45"/>
    <p:sldLayoutId id="2147484764" r:id="rId46"/>
    <p:sldLayoutId id="2147484765" r:id="rId47"/>
    <p:sldLayoutId id="2147484766" r:id="rId48"/>
    <p:sldLayoutId id="2147484767" r:id="rId49"/>
    <p:sldLayoutId id="2147484768" r:id="rId50"/>
    <p:sldLayoutId id="2147484769" r:id="rId51"/>
    <p:sldLayoutId id="2147484770" r:id="rId52"/>
    <p:sldLayoutId id="2147484771" r:id="rId53"/>
    <p:sldLayoutId id="2147484772" r:id="rId54"/>
    <p:sldLayoutId id="2147484773" r:id="rId55"/>
    <p:sldLayoutId id="2147484774" r:id="rId56"/>
    <p:sldLayoutId id="2147484775" r:id="rId57"/>
    <p:sldLayoutId id="2147484776" r:id="rId58"/>
    <p:sldLayoutId id="2147484777" r:id="rId59"/>
    <p:sldLayoutId id="2147484778" r:id="rId60"/>
    <p:sldLayoutId id="2147484779" r:id="rId61"/>
    <p:sldLayoutId id="2147484780" r:id="rId62"/>
    <p:sldLayoutId id="2147484781" r:id="rId63"/>
    <p:sldLayoutId id="2147484782" r:id="rId64"/>
    <p:sldLayoutId id="2147484783" r:id="rId65"/>
    <p:sldLayoutId id="2147484784" r:id="rId66"/>
    <p:sldLayoutId id="2147484785" r:id="rId67"/>
    <p:sldLayoutId id="2147484786" r:id="rId68"/>
    <p:sldLayoutId id="2147484787" r:id="rId69"/>
    <p:sldLayoutId id="2147484788" r:id="rId70"/>
    <p:sldLayoutId id="2147484789" r:id="rId71"/>
    <p:sldLayoutId id="2147484790" r:id="rId72"/>
    <p:sldLayoutId id="2147484791" r:id="rId73"/>
    <p:sldLayoutId id="2147484792" r:id="rId74"/>
    <p:sldLayoutId id="2147484793" r:id="rId75"/>
    <p:sldLayoutId id="2147484794" r:id="rId76"/>
    <p:sldLayoutId id="2147484795" r:id="rId77"/>
    <p:sldLayoutId id="2147484796" r:id="rId78"/>
    <p:sldLayoutId id="2147484797" r:id="rId79"/>
    <p:sldLayoutId id="2147484798" r:id="rId80"/>
    <p:sldLayoutId id="2147484799" r:id="rId81"/>
    <p:sldLayoutId id="2147484800" r:id="rId82"/>
    <p:sldLayoutId id="2147484801" r:id="rId83"/>
    <p:sldLayoutId id="2147484802" r:id="rId84"/>
    <p:sldLayoutId id="2147484803" r:id="rId85"/>
    <p:sldLayoutId id="2147484804" r:id="rId86"/>
    <p:sldLayoutId id="2147484805" r:id="rId87"/>
    <p:sldLayoutId id="2147484806" r:id="rId88"/>
    <p:sldLayoutId id="2147484807" r:id="rId89"/>
    <p:sldLayoutId id="2147484808" r:id="rId90"/>
    <p:sldLayoutId id="2147484809" r:id="rId91"/>
    <p:sldLayoutId id="2147484810" r:id="rId92"/>
    <p:sldLayoutId id="2147484811" r:id="rId93"/>
    <p:sldLayoutId id="2147484812" r:id="rId94"/>
    <p:sldLayoutId id="2147484813" r:id="rId95"/>
    <p:sldLayoutId id="2147484814" r:id="rId96"/>
    <p:sldLayoutId id="2147484815" r:id="rId97"/>
    <p:sldLayoutId id="2147484816" r:id="rId98"/>
    <p:sldLayoutId id="2147484817" r:id="rId99"/>
    <p:sldLayoutId id="2147484818" r:id="rId100"/>
    <p:sldLayoutId id="2147484819" r:id="rId101"/>
    <p:sldLayoutId id="2147484820" r:id="rId102"/>
    <p:sldLayoutId id="2147484821" r:id="rId103"/>
    <p:sldLayoutId id="2147484822" r:id="rId104"/>
    <p:sldLayoutId id="2147484823" r:id="rId105"/>
    <p:sldLayoutId id="2147484824" r:id="rId106"/>
    <p:sldLayoutId id="2147484825" r:id="rId107"/>
    <p:sldLayoutId id="2147484826" r:id="rId108"/>
    <p:sldLayoutId id="2147484827" r:id="rId109"/>
    <p:sldLayoutId id="2147484828" r:id="rId110"/>
    <p:sldLayoutId id="2147484829" r:id="rId111"/>
    <p:sldLayoutId id="2147484830" r:id="rId112"/>
    <p:sldLayoutId id="2147484831" r:id="rId113"/>
    <p:sldLayoutId id="2147484832" r:id="rId114"/>
    <p:sldLayoutId id="2147484833" r:id="rId115"/>
    <p:sldLayoutId id="2147484834" r:id="rId116"/>
    <p:sldLayoutId id="2147484835" r:id="rId117"/>
    <p:sldLayoutId id="2147484836" r:id="rId118"/>
    <p:sldLayoutId id="2147484837" r:id="rId119"/>
    <p:sldLayoutId id="2147484838" r:id="rId120"/>
    <p:sldLayoutId id="2147484839" r:id="rId121"/>
    <p:sldLayoutId id="2147484840" r:id="rId12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6.svg"/><Relationship Id="rId4" Type="http://schemas.openxmlformats.org/officeDocument/2006/relationships/image" Target="../media/image35.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46.xml"/><Relationship Id="rId5" Type="http://schemas.openxmlformats.org/officeDocument/2006/relationships/image" Target="../media/image36.sv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13" Type="http://schemas.openxmlformats.org/officeDocument/2006/relationships/image" Target="../media/image60.png"/><Relationship Id="rId18" Type="http://schemas.openxmlformats.org/officeDocument/2006/relationships/image" Target="../media/image65.png"/><Relationship Id="rId26" Type="http://schemas.openxmlformats.org/officeDocument/2006/relationships/image" Target="../media/image72.png"/><Relationship Id="rId3" Type="http://schemas.openxmlformats.org/officeDocument/2006/relationships/image" Target="../media/image34.png"/><Relationship Id="rId21" Type="http://schemas.openxmlformats.org/officeDocument/2006/relationships/image" Target="../media/image68.png"/><Relationship Id="rId34" Type="http://schemas.openxmlformats.org/officeDocument/2006/relationships/image" Target="../media/image80.pn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4.jpeg"/><Relationship Id="rId25" Type="http://schemas.openxmlformats.org/officeDocument/2006/relationships/hyperlink" Target="https://twitter.com/search?q=PoweredByADX" TargetMode="External"/><Relationship Id="rId33" Type="http://schemas.openxmlformats.org/officeDocument/2006/relationships/image" Target="../media/image79.png"/><Relationship Id="rId2" Type="http://schemas.openxmlformats.org/officeDocument/2006/relationships/notesSlide" Target="../notesSlides/notesSlide10.xml"/><Relationship Id="rId16" Type="http://schemas.openxmlformats.org/officeDocument/2006/relationships/image" Target="../media/image63.png"/><Relationship Id="rId20" Type="http://schemas.openxmlformats.org/officeDocument/2006/relationships/image" Target="../media/image67.png"/><Relationship Id="rId29" Type="http://schemas.openxmlformats.org/officeDocument/2006/relationships/image" Target="../media/image75.emf"/><Relationship Id="rId1" Type="http://schemas.openxmlformats.org/officeDocument/2006/relationships/slideLayout" Target="../slideLayouts/slideLayout52.xml"/><Relationship Id="rId6" Type="http://schemas.openxmlformats.org/officeDocument/2006/relationships/image" Target="../media/image53.png"/><Relationship Id="rId11" Type="http://schemas.openxmlformats.org/officeDocument/2006/relationships/image" Target="../media/image58.png"/><Relationship Id="rId24" Type="http://schemas.openxmlformats.org/officeDocument/2006/relationships/image" Target="../media/image71.jpeg"/><Relationship Id="rId32" Type="http://schemas.openxmlformats.org/officeDocument/2006/relationships/image" Target="../media/image78.png"/><Relationship Id="rId5" Type="http://schemas.openxmlformats.org/officeDocument/2006/relationships/image" Target="../media/image52.png"/><Relationship Id="rId15" Type="http://schemas.openxmlformats.org/officeDocument/2006/relationships/image" Target="../media/image62.png"/><Relationship Id="rId23" Type="http://schemas.openxmlformats.org/officeDocument/2006/relationships/image" Target="../media/image70.png"/><Relationship Id="rId28" Type="http://schemas.openxmlformats.org/officeDocument/2006/relationships/image" Target="../media/image74.png"/><Relationship Id="rId10" Type="http://schemas.openxmlformats.org/officeDocument/2006/relationships/image" Target="../media/image57.jpeg"/><Relationship Id="rId19" Type="http://schemas.openxmlformats.org/officeDocument/2006/relationships/image" Target="../media/image66.jpeg"/><Relationship Id="rId31" Type="http://schemas.openxmlformats.org/officeDocument/2006/relationships/image" Target="../media/image77.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 Id="rId22" Type="http://schemas.openxmlformats.org/officeDocument/2006/relationships/image" Target="../media/image69.svg"/><Relationship Id="rId27" Type="http://schemas.openxmlformats.org/officeDocument/2006/relationships/image" Target="../media/image73.png"/><Relationship Id="rId30" Type="http://schemas.openxmlformats.org/officeDocument/2006/relationships/image" Target="../media/image76.png"/><Relationship Id="rId35" Type="http://schemas.openxmlformats.org/officeDocument/2006/relationships/image" Target="../media/image81.png"/><Relationship Id="rId8" Type="http://schemas.openxmlformats.org/officeDocument/2006/relationships/image" Target="../media/image55.png"/></Relationships>
</file>

<file path=ppt/slides/_rels/slide12.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11.xml"/><Relationship Id="rId1" Type="http://schemas.openxmlformats.org/officeDocument/2006/relationships/slideLayout" Target="../slideLayouts/slideLayout52.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18" Type="http://schemas.openxmlformats.org/officeDocument/2006/relationships/image" Target="../media/image79.png"/><Relationship Id="rId3" Type="http://schemas.openxmlformats.org/officeDocument/2006/relationships/image" Target="../media/image34.png"/><Relationship Id="rId21" Type="http://schemas.openxmlformats.org/officeDocument/2006/relationships/image" Target="../media/image80.png"/><Relationship Id="rId7" Type="http://schemas.openxmlformats.org/officeDocument/2006/relationships/image" Target="../media/image73.png"/><Relationship Id="rId12" Type="http://schemas.openxmlformats.org/officeDocument/2006/relationships/image" Target="../media/image89.png"/><Relationship Id="rId17" Type="http://schemas.openxmlformats.org/officeDocument/2006/relationships/image" Target="../media/image94.png"/><Relationship Id="rId2" Type="http://schemas.openxmlformats.org/officeDocument/2006/relationships/notesSlide" Target="../notesSlides/notesSlide13.xml"/><Relationship Id="rId16" Type="http://schemas.openxmlformats.org/officeDocument/2006/relationships/image" Target="../media/image93.png"/><Relationship Id="rId20" Type="http://schemas.openxmlformats.org/officeDocument/2006/relationships/image" Target="../media/image96.png"/><Relationship Id="rId1" Type="http://schemas.openxmlformats.org/officeDocument/2006/relationships/slideLayout" Target="../slideLayouts/slideLayout12.xml"/><Relationship Id="rId6" Type="http://schemas.openxmlformats.org/officeDocument/2006/relationships/image" Target="../media/image84.png"/><Relationship Id="rId11" Type="http://schemas.openxmlformats.org/officeDocument/2006/relationships/image" Target="../media/image88.png"/><Relationship Id="rId5" Type="http://schemas.openxmlformats.org/officeDocument/2006/relationships/image" Target="../media/image83.png"/><Relationship Id="rId15" Type="http://schemas.openxmlformats.org/officeDocument/2006/relationships/image" Target="../media/image92.png"/><Relationship Id="rId23" Type="http://schemas.openxmlformats.org/officeDocument/2006/relationships/image" Target="../media/image81.png"/><Relationship Id="rId10" Type="http://schemas.openxmlformats.org/officeDocument/2006/relationships/image" Target="../media/image87.png"/><Relationship Id="rId19" Type="http://schemas.openxmlformats.org/officeDocument/2006/relationships/image" Target="../media/image95.png"/><Relationship Id="rId4" Type="http://schemas.openxmlformats.org/officeDocument/2006/relationships/image" Target="../media/image78.png"/><Relationship Id="rId9" Type="http://schemas.openxmlformats.org/officeDocument/2006/relationships/image" Target="../media/image86.png"/><Relationship Id="rId14" Type="http://schemas.openxmlformats.org/officeDocument/2006/relationships/image" Target="../media/image91.png"/><Relationship Id="rId22" Type="http://schemas.openxmlformats.org/officeDocument/2006/relationships/image" Target="../media/image97.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52.xml"/><Relationship Id="rId5" Type="http://schemas.openxmlformats.org/officeDocument/2006/relationships/image" Target="../media/image74.png"/><Relationship Id="rId4" Type="http://schemas.openxmlformats.org/officeDocument/2006/relationships/image" Target="../media/image92.png"/></Relationships>
</file>

<file path=ppt/slides/_rels/slide16.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99.png"/></Relationships>
</file>

<file path=ppt/slides/_rels/slide1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6.xml"/><Relationship Id="rId1" Type="http://schemas.openxmlformats.org/officeDocument/2006/relationships/slideLayout" Target="../slideLayouts/slideLayout53.xml"/><Relationship Id="rId4" Type="http://schemas.openxmlformats.org/officeDocument/2006/relationships/image" Target="../media/image101.png"/></Relationships>
</file>

<file path=ppt/slides/_rels/slide18.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17.xml"/><Relationship Id="rId1" Type="http://schemas.openxmlformats.org/officeDocument/2006/relationships/slideLayout" Target="../slideLayouts/slideLayout45.xml"/><Relationship Id="rId4" Type="http://schemas.openxmlformats.org/officeDocument/2006/relationships/image" Target="../media/image10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18.xml"/><Relationship Id="rId1" Type="http://schemas.openxmlformats.org/officeDocument/2006/relationships/slideLayout" Target="../slideLayouts/slideLayout52.xml"/><Relationship Id="rId6" Type="http://schemas.openxmlformats.org/officeDocument/2006/relationships/image" Target="../media/image107.svg"/><Relationship Id="rId11" Type="http://schemas.openxmlformats.org/officeDocument/2006/relationships/image" Target="../media/image112.png"/><Relationship Id="rId5" Type="http://schemas.openxmlformats.org/officeDocument/2006/relationships/image" Target="../media/image106.png"/><Relationship Id="rId10" Type="http://schemas.openxmlformats.org/officeDocument/2006/relationships/image" Target="../media/image111.svg"/><Relationship Id="rId4" Type="http://schemas.openxmlformats.org/officeDocument/2006/relationships/image" Target="../media/image105.svg"/><Relationship Id="rId9" Type="http://schemas.openxmlformats.org/officeDocument/2006/relationships/image" Target="../media/image110.png"/></Relationships>
</file>

<file path=ppt/slides/_rels/slide21.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19.xml"/><Relationship Id="rId1" Type="http://schemas.openxmlformats.org/officeDocument/2006/relationships/slideLayout" Target="../slideLayouts/slideLayout52.xml"/><Relationship Id="rId6" Type="http://schemas.openxmlformats.org/officeDocument/2006/relationships/image" Target="../media/image107.svg"/><Relationship Id="rId11" Type="http://schemas.openxmlformats.org/officeDocument/2006/relationships/image" Target="../media/image112.png"/><Relationship Id="rId5" Type="http://schemas.openxmlformats.org/officeDocument/2006/relationships/image" Target="../media/image106.png"/><Relationship Id="rId10" Type="http://schemas.openxmlformats.org/officeDocument/2006/relationships/image" Target="../media/image111.svg"/><Relationship Id="rId4" Type="http://schemas.openxmlformats.org/officeDocument/2006/relationships/image" Target="../media/image105.svg"/><Relationship Id="rId9" Type="http://schemas.openxmlformats.org/officeDocument/2006/relationships/image" Target="../media/image1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5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1.xml"/><Relationship Id="rId1" Type="http://schemas.openxmlformats.org/officeDocument/2006/relationships/slideLayout" Target="../slideLayouts/slideLayout52.xml"/><Relationship Id="rId5" Type="http://schemas.openxmlformats.org/officeDocument/2006/relationships/image" Target="../media/image111.svg"/><Relationship Id="rId4" Type="http://schemas.openxmlformats.org/officeDocument/2006/relationships/image" Target="../media/image110.png"/></Relationships>
</file>

<file path=ppt/slides/_rels/slide2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117.svg"/><Relationship Id="rId5" Type="http://schemas.openxmlformats.org/officeDocument/2006/relationships/image" Target="../media/image110.png"/><Relationship Id="rId4" Type="http://schemas.openxmlformats.org/officeDocument/2006/relationships/image" Target="../media/image116.svg"/></Relationships>
</file>

<file path=ppt/slides/_rels/slide2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121.png"/><Relationship Id="rId2" Type="http://schemas.openxmlformats.org/officeDocument/2006/relationships/notesSlide" Target="../notesSlides/notesSlide23.xml"/><Relationship Id="rId1" Type="http://schemas.openxmlformats.org/officeDocument/2006/relationships/slideLayout" Target="../slideLayouts/slideLayout5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hyperlink" Target="https://en.wikipedia.org/wiki/Geohash"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4.png"/><Relationship Id="rId7" Type="http://schemas.openxmlformats.org/officeDocument/2006/relationships/image" Target="../media/image40.sv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sv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hyperlink" Target="https://docs.microsoft.com/en-us/azure/kusto/query/make-seriesoperator" TargetMode="External"/><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hyperlink" Target="https://docs.microsoft.com/en-us/azure/kusto/query/machine-learning-and-tsa"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docs.microsoft.com/en-us/azure/kusto/query/autoclusterplugin" TargetMode="External"/><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hyperlink" Target="https://docs.microsoft.com/en-us/azure/kusto/query/diffpatterns-textplugin" TargetMode="External"/><Relationship Id="rId5" Type="http://schemas.openxmlformats.org/officeDocument/2006/relationships/hyperlink" Target="https://docs.microsoft.com/en-us/azure/kusto/query/diffpatternsplugin" TargetMode="External"/><Relationship Id="rId4" Type="http://schemas.openxmlformats.org/officeDocument/2006/relationships/hyperlink" Target="https://docs.microsoft.com/en-us/azure/kusto/query/basketplugin"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soft.com/en-us/azure/data-explorer/kusto/query/scan-operator" TargetMode="External"/><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hyperlink" Target="https://docs.microsoft.com/en-us/azure/kusto/query/pythonplugin" TargetMode="External"/><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hyperlink" Target="https://docs.microsoft.com/en-us/azure/data-explorer/kqlmagic" TargetMode="External"/><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hyperlink" Target="https://docs.microsoft.com/en-us/azure/kusto/api/python/kusto-python-client-library" TargetMode="External"/><Relationship Id="rId7" Type="http://schemas.openxmlformats.org/officeDocument/2006/relationships/hyperlink" Target="https://docs.microsoft.com/en-us/azure/kusto/query/schema-entities/externaltables" TargetMode="External"/><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hyperlink" Target="https://docs.microsoft.com/en-us/azure/kusto/management/data-ingestion/" TargetMode="External"/><Relationship Id="rId5" Type="http://schemas.openxmlformats.org/officeDocument/2006/relationships/hyperlink" Target="https://docs.microsoft.com/en-us/azure/data-explorer/spark-connector" TargetMode="External"/><Relationship Id="rId4" Type="http://schemas.openxmlformats.org/officeDocument/2006/relationships/hyperlink" Target="https://docs.microsoft.com/en-us/azure/kusto/api/r/kusto-r-client-library"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3.xml"/><Relationship Id="rId1" Type="http://schemas.openxmlformats.org/officeDocument/2006/relationships/slideLayout" Target="../slideLayouts/slideLayout52.xml"/><Relationship Id="rId5" Type="http://schemas.openxmlformats.org/officeDocument/2006/relationships/image" Target="../media/image126.png"/><Relationship Id="rId4" Type="http://schemas.openxmlformats.org/officeDocument/2006/relationships/image" Target="../media/image125.svg"/></Relationships>
</file>

<file path=ppt/slides/_rels/slide39.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34.png"/><Relationship Id="rId7" Type="http://schemas.openxmlformats.org/officeDocument/2006/relationships/image" Target="../media/image130.png"/><Relationship Id="rId2" Type="http://schemas.openxmlformats.org/officeDocument/2006/relationships/notesSlide" Target="../notesSlides/notesSlide34.xml"/><Relationship Id="rId1" Type="http://schemas.openxmlformats.org/officeDocument/2006/relationships/slideLayout" Target="../slideLayouts/slideLayout52.xml"/><Relationship Id="rId6" Type="http://schemas.openxmlformats.org/officeDocument/2006/relationships/image" Target="../media/image129.png"/><Relationship Id="rId5" Type="http://schemas.openxmlformats.org/officeDocument/2006/relationships/image" Target="../media/image128.png"/><Relationship Id="rId10" Type="http://schemas.openxmlformats.org/officeDocument/2006/relationships/image" Target="../media/image132.png"/><Relationship Id="rId4" Type="http://schemas.openxmlformats.org/officeDocument/2006/relationships/image" Target="../media/image127.png"/><Relationship Id="rId9" Type="http://schemas.openxmlformats.org/officeDocument/2006/relationships/hyperlink" Target="http://aka.ms/adx.cost"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5.xml"/></Relationships>
</file>

<file path=ppt/slides/_rels/slide40.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35.xml"/><Relationship Id="rId1" Type="http://schemas.openxmlformats.org/officeDocument/2006/relationships/slideLayout" Target="../slideLayouts/slideLayout52.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8" Type="http://schemas.openxmlformats.org/officeDocument/2006/relationships/hyperlink" Target="https://aka.ms/adx.pluralsight.how-to-start-with-adx" TargetMode="External"/><Relationship Id="rId13" Type="http://schemas.openxmlformats.org/officeDocument/2006/relationships/hyperlink" Target="https://azure.microsoft.com/en-us/resources/azure-data-explorer/en-us/" TargetMode="External"/><Relationship Id="rId18" Type="http://schemas.openxmlformats.org/officeDocument/2006/relationships/hyperlink" Target="https://aka.ms/adx.blog" TargetMode="External"/><Relationship Id="rId3" Type="http://schemas.openxmlformats.org/officeDocument/2006/relationships/hyperlink" Target="http://aka.ms/AzureDataExplorer" TargetMode="External"/><Relationship Id="rId21" Type="http://schemas.openxmlformats.org/officeDocument/2006/relationships/hyperlink" Target="http://aka.ms/adx.youtube" TargetMode="External"/><Relationship Id="rId7" Type="http://schemas.openxmlformats.org/officeDocument/2006/relationships/hyperlink" Target="https://aka.ms/adx.pluralsight.azure-data-exploring" TargetMode="External"/><Relationship Id="rId12" Type="http://schemas.openxmlformats.org/officeDocument/2006/relationships/hyperlink" Target="https://aka.ms/adx.lab" TargetMode="External"/><Relationship Id="rId17" Type="http://schemas.openxmlformats.org/officeDocument/2006/relationships/hyperlink" Target="https://twitter.com/azdataexplorer" TargetMode="External"/><Relationship Id="rId2" Type="http://schemas.openxmlformats.org/officeDocument/2006/relationships/notesSlide" Target="../notesSlides/notesSlide36.xml"/><Relationship Id="rId16" Type="http://schemas.openxmlformats.org/officeDocument/2006/relationships/hyperlink" Target="https://aka.ms/adx.architectures" TargetMode="External"/><Relationship Id="rId20" Type="http://schemas.openxmlformats.org/officeDocument/2006/relationships/hyperlink" Target="https://aka.ms/adx.sof" TargetMode="External"/><Relationship Id="rId1" Type="http://schemas.openxmlformats.org/officeDocument/2006/relationships/slideLayout" Target="../slideLayouts/slideLayout12.xml"/><Relationship Id="rId6" Type="http://schemas.openxmlformats.org/officeDocument/2006/relationships/hyperlink" Target="https://app.pluralsight.com/library/courses/kusto-query-language-kql-from-scratch" TargetMode="External"/><Relationship Id="rId11" Type="http://schemas.openxmlformats.org/officeDocument/2006/relationships/hyperlink" Target="https://aka.ms/adx.pluralsight.advanced-kql.blog" TargetMode="External"/><Relationship Id="rId5" Type="http://schemas.openxmlformats.org/officeDocument/2006/relationships/hyperlink" Target="http://aka.ms/adx.cost" TargetMode="External"/><Relationship Id="rId15" Type="http://schemas.openxmlformats.org/officeDocument/2006/relationships/hyperlink" Target="http://aka.ms/ADX.Try" TargetMode="External"/><Relationship Id="rId10" Type="http://schemas.openxmlformats.org/officeDocument/2006/relationships/hyperlink" Target="https://aka.ms/adx.pluralsight.advanced-kql" TargetMode="External"/><Relationship Id="rId19" Type="http://schemas.openxmlformats.org/officeDocument/2006/relationships/hyperlink" Target="https://aka.ms/ADX.techcommunity" TargetMode="External"/><Relationship Id="rId4" Type="http://schemas.openxmlformats.org/officeDocument/2006/relationships/hyperlink" Target="https://aka.ms/adx.docs" TargetMode="External"/><Relationship Id="rId9" Type="http://schemas.openxmlformats.org/officeDocument/2006/relationships/hyperlink" Target="https://aka.ms/adx.pluralsight.how-to-start-with-adx.blog" TargetMode="External"/><Relationship Id="rId14" Type="http://schemas.openxmlformats.org/officeDocument/2006/relationships/hyperlink" Target="https://azure.microsoft.com/en-us/blog/azure-data-explorer-technology-101/" TargetMode="External"/><Relationship Id="rId22"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notesSlide" Target="../notesSlides/notesSlide37.xml"/><Relationship Id="rId1" Type="http://schemas.openxmlformats.org/officeDocument/2006/relationships/slideLayout" Target="../slideLayouts/slideLayout80.xml"/><Relationship Id="rId4" Type="http://schemas.openxmlformats.org/officeDocument/2006/relationships/image" Target="../media/image2.emf"/></Relationships>
</file>

<file path=ppt/slides/_rels/slide4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34.png"/><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xml"/><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45.xml"/><Relationship Id="rId5" Type="http://schemas.openxmlformats.org/officeDocument/2006/relationships/image" Target="../media/image47.png"/><Relationship Id="rId4" Type="http://schemas.openxmlformats.org/officeDocument/2006/relationships/hyperlink" Target="https://www.linkedin.com/pulse/digital-transformation-satya-nadella/"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52.xml"/><Relationship Id="rId6" Type="http://schemas.openxmlformats.org/officeDocument/2006/relationships/image" Target="../media/image34.png"/><Relationship Id="rId5" Type="http://schemas.openxmlformats.org/officeDocument/2006/relationships/image" Target="../media/image50.png"/><Relationship Id="rId4" Type="http://schemas.openxmlformats.org/officeDocument/2006/relationships/image" Target="../media/image49.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B4709D1-963E-41A6-B9B0-091F260743D8}"/>
              </a:ext>
            </a:extLst>
          </p:cNvPr>
          <p:cNvSpPr>
            <a:spLocks noGrp="1"/>
          </p:cNvSpPr>
          <p:nvPr>
            <p:ph type="title"/>
          </p:nvPr>
        </p:nvSpPr>
        <p:spPr/>
        <p:txBody>
          <a:bodyPr/>
          <a:lstStyle/>
          <a:p>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Azure Data Explorer</a:t>
            </a:r>
            <a:endParaRPr lang="en-US" dirty="0"/>
          </a:p>
        </p:txBody>
      </p:sp>
      <p:pic>
        <p:nvPicPr>
          <p:cNvPr id="33" name="Picture 32" descr="ADX logo">
            <a:extLst>
              <a:ext uri="{FF2B5EF4-FFF2-40B4-BE49-F238E27FC236}">
                <a16:creationId xmlns:a16="http://schemas.microsoft.com/office/drawing/2014/main" id="{A7DA4A4E-A089-4412-8957-1EBA30DDAF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3828" y="2929474"/>
            <a:ext cx="2525423" cy="1325848"/>
          </a:xfrm>
          <a:prstGeom prst="rect">
            <a:avLst/>
          </a:prstGeom>
        </p:spPr>
      </p:pic>
      <p:sp>
        <p:nvSpPr>
          <p:cNvPr id="4" name="Text Placeholder 3">
            <a:extLst>
              <a:ext uri="{FF2B5EF4-FFF2-40B4-BE49-F238E27FC236}">
                <a16:creationId xmlns:a16="http://schemas.microsoft.com/office/drawing/2014/main" id="{0E64A2A6-4026-4D9B-A3C4-1E0C55DF0DBC}"/>
              </a:ext>
              <a:ext uri="{C183D7F6-B498-43B3-948B-1728B52AA6E4}">
                <adec:decorative xmlns:adec="http://schemas.microsoft.com/office/drawing/2017/decorative" val="1"/>
              </a:ext>
            </a:extLst>
          </p:cNvPr>
          <p:cNvSpPr>
            <a:spLocks noGrp="1"/>
          </p:cNvSpPr>
          <p:nvPr>
            <p:ph type="body" sz="quarter" idx="12"/>
          </p:nvPr>
        </p:nvSpPr>
        <p:spPr>
          <a:xfrm>
            <a:off x="582042" y="3962400"/>
            <a:ext cx="4804831" cy="677108"/>
          </a:xfrm>
        </p:spPr>
        <p:txBody>
          <a:bodyPr/>
          <a:lstStyle/>
          <a:p>
            <a:r>
              <a:rPr lang="de-DE" dirty="0"/>
              <a:t>Ralph Kemperdick, Microsoft </a:t>
            </a:r>
          </a:p>
          <a:p>
            <a:r>
              <a:rPr lang="de-DE" dirty="0"/>
              <a:t>Christoph Seck, KI-Group</a:t>
            </a:r>
            <a:endParaRPr lang="en-US" dirty="0"/>
          </a:p>
        </p:txBody>
      </p:sp>
      <p:sp>
        <p:nvSpPr>
          <p:cNvPr id="10" name="Text Placeholder 9">
            <a:extLst>
              <a:ext uri="{FF2B5EF4-FFF2-40B4-BE49-F238E27FC236}">
                <a16:creationId xmlns:a16="http://schemas.microsoft.com/office/drawing/2014/main" id="{36E2AF6A-C41E-4030-802C-827DFDF79616}"/>
              </a:ext>
              <a:ext uri="{C183D7F6-B498-43B3-948B-1728B52AA6E4}">
                <adec:decorative xmlns:adec="http://schemas.microsoft.com/office/drawing/2017/decorative" val="1"/>
              </a:ext>
            </a:extLst>
          </p:cNvPr>
          <p:cNvSpPr>
            <a:spLocks noGrp="1"/>
          </p:cNvSpPr>
          <p:nvPr>
            <p:ph type="body" sz="quarter" idx="14"/>
          </p:nvPr>
        </p:nvSpPr>
        <p:spPr>
          <a:xfrm>
            <a:off x="591567" y="4767326"/>
            <a:ext cx="4164583" cy="215444"/>
          </a:xfrm>
        </p:spPr>
        <p:txBody>
          <a:bodyPr/>
          <a:lstStyle/>
          <a:p>
            <a:r>
              <a:rPr lang="de-DE" dirty="0"/>
              <a:t>Cloud Solution Architect</a:t>
            </a:r>
            <a:endParaRPr lang="en-US" dirty="0"/>
          </a:p>
        </p:txBody>
      </p:sp>
      <p:sp>
        <p:nvSpPr>
          <p:cNvPr id="5" name="Text Placeholder 4">
            <a:extLst>
              <a:ext uri="{FF2B5EF4-FFF2-40B4-BE49-F238E27FC236}">
                <a16:creationId xmlns:a16="http://schemas.microsoft.com/office/drawing/2014/main" id="{D68EAF1D-0187-42F2-AF31-D52769485D66}"/>
              </a:ext>
              <a:ext uri="{C183D7F6-B498-43B3-948B-1728B52AA6E4}">
                <adec:decorative xmlns:adec="http://schemas.microsoft.com/office/drawing/2017/decorative" val="1"/>
              </a:ext>
            </a:extLst>
          </p:cNvPr>
          <p:cNvSpPr>
            <a:spLocks noGrp="1"/>
          </p:cNvSpPr>
          <p:nvPr>
            <p:ph type="body" sz="quarter" idx="13"/>
          </p:nvPr>
        </p:nvSpPr>
        <p:spPr/>
        <p:txBody>
          <a:bodyPr/>
          <a:lstStyle/>
          <a:p>
            <a:r>
              <a:rPr lang="de-DE" dirty="0"/>
              <a:t>28-06-2022</a:t>
            </a:r>
            <a:endParaRPr lang="en-US" dirty="0"/>
          </a:p>
        </p:txBody>
      </p:sp>
      <p:sp>
        <p:nvSpPr>
          <p:cNvPr id="75" name="Oval 74">
            <a:extLst>
              <a:ext uri="{FF2B5EF4-FFF2-40B4-BE49-F238E27FC236}">
                <a16:creationId xmlns:a16="http://schemas.microsoft.com/office/drawing/2014/main" id="{FAA0CE71-109A-4F24-9C72-46856EF1F57A}"/>
              </a:ext>
              <a:ext uri="{C183D7F6-B498-43B3-948B-1728B52AA6E4}">
                <adec:decorative xmlns:adec="http://schemas.microsoft.com/office/drawing/2017/decorative" val="1"/>
              </a:ext>
            </a:extLst>
          </p:cNvPr>
          <p:cNvSpPr/>
          <p:nvPr/>
        </p:nvSpPr>
        <p:spPr bwMode="auto">
          <a:xfrm>
            <a:off x="6536730" y="1549919"/>
            <a:ext cx="4041302" cy="4041301"/>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2" name="Group 71">
            <a:extLst>
              <a:ext uri="{FF2B5EF4-FFF2-40B4-BE49-F238E27FC236}">
                <a16:creationId xmlns:a16="http://schemas.microsoft.com/office/drawing/2014/main" id="{0CD41F9B-590D-48D8-A7EB-8D65CE310EF8}"/>
              </a:ext>
              <a:ext uri="{C183D7F6-B498-43B3-948B-1728B52AA6E4}">
                <adec:decorative xmlns:adec="http://schemas.microsoft.com/office/drawing/2017/decorative" val="1"/>
              </a:ext>
            </a:extLst>
          </p:cNvPr>
          <p:cNvGrpSpPr/>
          <p:nvPr/>
        </p:nvGrpSpPr>
        <p:grpSpPr>
          <a:xfrm flipH="1">
            <a:off x="6096000" y="3073230"/>
            <a:ext cx="994680" cy="994680"/>
            <a:chOff x="3499224" y="2029745"/>
            <a:chExt cx="2286000" cy="2286000"/>
          </a:xfrm>
        </p:grpSpPr>
        <p:sp>
          <p:nvSpPr>
            <p:cNvPr id="12" name="Oval 11">
              <a:extLst>
                <a:ext uri="{FF2B5EF4-FFF2-40B4-BE49-F238E27FC236}">
                  <a16:creationId xmlns:a16="http://schemas.microsoft.com/office/drawing/2014/main" id="{5721C6AE-CFC1-4B04-B692-B592D83A7D16}"/>
                </a:ext>
              </a:extLst>
            </p:cNvPr>
            <p:cNvSpPr/>
            <p:nvPr/>
          </p:nvSpPr>
          <p:spPr bwMode="auto">
            <a:xfrm>
              <a:off x="3499224" y="2029745"/>
              <a:ext cx="2286000" cy="2286000"/>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13" name="Group 15">
              <a:extLst>
                <a:ext uri="{FF2B5EF4-FFF2-40B4-BE49-F238E27FC236}">
                  <a16:creationId xmlns:a16="http://schemas.microsoft.com/office/drawing/2014/main" id="{8DC34E55-44E1-4514-A531-92EA83E8D4D4}"/>
                </a:ext>
              </a:extLst>
            </p:cNvPr>
            <p:cNvGrpSpPr>
              <a:grpSpLocks noChangeAspect="1"/>
            </p:cNvGrpSpPr>
            <p:nvPr/>
          </p:nvGrpSpPr>
          <p:grpSpPr bwMode="auto">
            <a:xfrm>
              <a:off x="4269162" y="2761583"/>
              <a:ext cx="746125" cy="822325"/>
              <a:chOff x="4318" y="5451"/>
              <a:chExt cx="470" cy="518"/>
            </a:xfrm>
          </p:grpSpPr>
          <p:sp>
            <p:nvSpPr>
              <p:cNvPr id="14" name="AutoShape 14">
                <a:extLst>
                  <a:ext uri="{FF2B5EF4-FFF2-40B4-BE49-F238E27FC236}">
                    <a16:creationId xmlns:a16="http://schemas.microsoft.com/office/drawing/2014/main" id="{6E03C09A-16D9-4933-9BAA-FCA874D7DC7B}"/>
                  </a:ext>
                </a:extLst>
              </p:cNvPr>
              <p:cNvSpPr>
                <a:spLocks noChangeAspect="1" noChangeArrowheads="1" noTextEdit="1"/>
              </p:cNvSpPr>
              <p:nvPr/>
            </p:nvSpPr>
            <p:spPr bwMode="auto">
              <a:xfrm>
                <a:off x="4318" y="5451"/>
                <a:ext cx="47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14">
                <a:extLst>
                  <a:ext uri="{FF2B5EF4-FFF2-40B4-BE49-F238E27FC236}">
                    <a16:creationId xmlns:a16="http://schemas.microsoft.com/office/drawing/2014/main" id="{C6E8DD9C-3BF6-427D-8B40-591076D55B68}"/>
                  </a:ext>
                </a:extLst>
              </p:cNvPr>
              <p:cNvSpPr>
                <a:spLocks noChangeArrowheads="1"/>
              </p:cNvSpPr>
              <p:nvPr/>
            </p:nvSpPr>
            <p:spPr bwMode="auto">
              <a:xfrm>
                <a:off x="4363" y="5451"/>
                <a:ext cx="8" cy="5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85F9C48E-A94B-4FCA-A25B-70879CAB36AA}"/>
                  </a:ext>
                </a:extLst>
              </p:cNvPr>
              <p:cNvSpPr>
                <a:spLocks noChangeArrowheads="1"/>
              </p:cNvSpPr>
              <p:nvPr/>
            </p:nvSpPr>
            <p:spPr bwMode="auto">
              <a:xfrm>
                <a:off x="4549" y="5451"/>
                <a:ext cx="8" cy="5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1B0E16A9-EC9A-47EE-A936-1E6382E2AE34}"/>
                  </a:ext>
                </a:extLst>
              </p:cNvPr>
              <p:cNvSpPr>
                <a:spLocks noChangeArrowheads="1"/>
              </p:cNvSpPr>
              <p:nvPr/>
            </p:nvSpPr>
            <p:spPr bwMode="auto">
              <a:xfrm>
                <a:off x="4736" y="5451"/>
                <a:ext cx="8" cy="5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Oval 17">
                <a:extLst>
                  <a:ext uri="{FF2B5EF4-FFF2-40B4-BE49-F238E27FC236}">
                    <a16:creationId xmlns:a16="http://schemas.microsoft.com/office/drawing/2014/main" id="{CBDE5EB1-A267-4769-9C45-3D384420628C}"/>
                  </a:ext>
                </a:extLst>
              </p:cNvPr>
              <p:cNvSpPr>
                <a:spLocks noChangeArrowheads="1"/>
              </p:cNvSpPr>
              <p:nvPr/>
            </p:nvSpPr>
            <p:spPr bwMode="auto">
              <a:xfrm>
                <a:off x="4318" y="5556"/>
                <a:ext cx="97" cy="9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Oval 18">
                <a:extLst>
                  <a:ext uri="{FF2B5EF4-FFF2-40B4-BE49-F238E27FC236}">
                    <a16:creationId xmlns:a16="http://schemas.microsoft.com/office/drawing/2014/main" id="{30F91084-EB6D-4139-80EC-769BFDEEB2F1}"/>
                  </a:ext>
                </a:extLst>
              </p:cNvPr>
              <p:cNvSpPr>
                <a:spLocks noChangeArrowheads="1"/>
              </p:cNvSpPr>
              <p:nvPr/>
            </p:nvSpPr>
            <p:spPr bwMode="auto">
              <a:xfrm>
                <a:off x="4505" y="5780"/>
                <a:ext cx="97" cy="9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Oval 19">
                <a:extLst>
                  <a:ext uri="{FF2B5EF4-FFF2-40B4-BE49-F238E27FC236}">
                    <a16:creationId xmlns:a16="http://schemas.microsoft.com/office/drawing/2014/main" id="{A2F789B5-0C53-43A7-9729-76942215E9B8}"/>
                  </a:ext>
                </a:extLst>
              </p:cNvPr>
              <p:cNvSpPr>
                <a:spLocks noChangeArrowheads="1"/>
              </p:cNvSpPr>
              <p:nvPr/>
            </p:nvSpPr>
            <p:spPr bwMode="auto">
              <a:xfrm>
                <a:off x="4691" y="5532"/>
                <a:ext cx="97" cy="9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73" name="Group 72">
            <a:extLst>
              <a:ext uri="{FF2B5EF4-FFF2-40B4-BE49-F238E27FC236}">
                <a16:creationId xmlns:a16="http://schemas.microsoft.com/office/drawing/2014/main" id="{4D9643E7-71F6-41AA-9487-B26651B41F39}"/>
              </a:ext>
              <a:ext uri="{C183D7F6-B498-43B3-948B-1728B52AA6E4}">
                <adec:decorative xmlns:adec="http://schemas.microsoft.com/office/drawing/2017/decorative" val="1"/>
              </a:ext>
            </a:extLst>
          </p:cNvPr>
          <p:cNvGrpSpPr/>
          <p:nvPr/>
        </p:nvGrpSpPr>
        <p:grpSpPr>
          <a:xfrm flipH="1">
            <a:off x="9973574" y="3073230"/>
            <a:ext cx="994680" cy="994680"/>
            <a:chOff x="6409760" y="2029745"/>
            <a:chExt cx="2286000" cy="2286000"/>
          </a:xfrm>
        </p:grpSpPr>
        <p:sp>
          <p:nvSpPr>
            <p:cNvPr id="21" name="Oval 20">
              <a:extLst>
                <a:ext uri="{FF2B5EF4-FFF2-40B4-BE49-F238E27FC236}">
                  <a16:creationId xmlns:a16="http://schemas.microsoft.com/office/drawing/2014/main" id="{A39D7770-CC80-4C75-9211-FE34EF403F54}"/>
                </a:ext>
              </a:extLst>
            </p:cNvPr>
            <p:cNvSpPr/>
            <p:nvPr/>
          </p:nvSpPr>
          <p:spPr bwMode="auto">
            <a:xfrm>
              <a:off x="6409760" y="2029745"/>
              <a:ext cx="2286000" cy="2286000"/>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22" name="Group 24">
              <a:extLst>
                <a:ext uri="{FF2B5EF4-FFF2-40B4-BE49-F238E27FC236}">
                  <a16:creationId xmlns:a16="http://schemas.microsoft.com/office/drawing/2014/main" id="{4FB1261D-02FF-4C33-9F0D-43A1865AA259}"/>
                </a:ext>
              </a:extLst>
            </p:cNvPr>
            <p:cNvGrpSpPr>
              <a:grpSpLocks noChangeAspect="1"/>
            </p:cNvGrpSpPr>
            <p:nvPr/>
          </p:nvGrpSpPr>
          <p:grpSpPr bwMode="auto">
            <a:xfrm>
              <a:off x="7140804" y="2990977"/>
              <a:ext cx="823913" cy="363537"/>
              <a:chOff x="4918" y="5515"/>
              <a:chExt cx="519" cy="229"/>
            </a:xfrm>
          </p:grpSpPr>
          <p:sp>
            <p:nvSpPr>
              <p:cNvPr id="23" name="AutoShape 23">
                <a:extLst>
                  <a:ext uri="{FF2B5EF4-FFF2-40B4-BE49-F238E27FC236}">
                    <a16:creationId xmlns:a16="http://schemas.microsoft.com/office/drawing/2014/main" id="{7FEF7C3E-1EFE-41E3-BBEE-17833222BE70}"/>
                  </a:ext>
                </a:extLst>
              </p:cNvPr>
              <p:cNvSpPr>
                <a:spLocks noChangeAspect="1" noChangeArrowheads="1" noTextEdit="1"/>
              </p:cNvSpPr>
              <p:nvPr/>
            </p:nvSpPr>
            <p:spPr bwMode="auto">
              <a:xfrm>
                <a:off x="4918" y="5515"/>
                <a:ext cx="519"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25">
                <a:extLst>
                  <a:ext uri="{FF2B5EF4-FFF2-40B4-BE49-F238E27FC236}">
                    <a16:creationId xmlns:a16="http://schemas.microsoft.com/office/drawing/2014/main" id="{5951C59D-13C2-4646-A79F-A810A6D25956}"/>
                  </a:ext>
                </a:extLst>
              </p:cNvPr>
              <p:cNvSpPr>
                <a:spLocks/>
              </p:cNvSpPr>
              <p:nvPr/>
            </p:nvSpPr>
            <p:spPr bwMode="auto">
              <a:xfrm>
                <a:off x="5288" y="5595"/>
                <a:ext cx="149" cy="149"/>
              </a:xfrm>
              <a:custGeom>
                <a:avLst/>
                <a:gdLst>
                  <a:gd name="T0" fmla="*/ 114 w 149"/>
                  <a:gd name="T1" fmla="*/ 0 h 149"/>
                  <a:gd name="T2" fmla="*/ 149 w 149"/>
                  <a:gd name="T3" fmla="*/ 34 h 149"/>
                  <a:gd name="T4" fmla="*/ 34 w 149"/>
                  <a:gd name="T5" fmla="*/ 149 h 149"/>
                  <a:gd name="T6" fmla="*/ 0 w 149"/>
                  <a:gd name="T7" fmla="*/ 115 h 149"/>
                  <a:gd name="T8" fmla="*/ 114 w 149"/>
                  <a:gd name="T9" fmla="*/ 0 h 149"/>
                </a:gdLst>
                <a:ahLst/>
                <a:cxnLst>
                  <a:cxn ang="0">
                    <a:pos x="T0" y="T1"/>
                  </a:cxn>
                  <a:cxn ang="0">
                    <a:pos x="T2" y="T3"/>
                  </a:cxn>
                  <a:cxn ang="0">
                    <a:pos x="T4" y="T5"/>
                  </a:cxn>
                  <a:cxn ang="0">
                    <a:pos x="T6" y="T7"/>
                  </a:cxn>
                  <a:cxn ang="0">
                    <a:pos x="T8" y="T9"/>
                  </a:cxn>
                </a:cxnLst>
                <a:rect l="0" t="0" r="r" b="b"/>
                <a:pathLst>
                  <a:path w="149" h="149">
                    <a:moveTo>
                      <a:pt x="114" y="0"/>
                    </a:moveTo>
                    <a:lnTo>
                      <a:pt x="149" y="34"/>
                    </a:lnTo>
                    <a:lnTo>
                      <a:pt x="34" y="149"/>
                    </a:lnTo>
                    <a:lnTo>
                      <a:pt x="0" y="115"/>
                    </a:lnTo>
                    <a:lnTo>
                      <a:pt x="11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26">
                <a:extLst>
                  <a:ext uri="{FF2B5EF4-FFF2-40B4-BE49-F238E27FC236}">
                    <a16:creationId xmlns:a16="http://schemas.microsoft.com/office/drawing/2014/main" id="{D9F7C4EA-D9EA-4755-B585-AEF321A53100}"/>
                  </a:ext>
                </a:extLst>
              </p:cNvPr>
              <p:cNvSpPr>
                <a:spLocks/>
              </p:cNvSpPr>
              <p:nvPr/>
            </p:nvSpPr>
            <p:spPr bwMode="auto">
              <a:xfrm>
                <a:off x="5288" y="5515"/>
                <a:ext cx="149" cy="149"/>
              </a:xfrm>
              <a:custGeom>
                <a:avLst/>
                <a:gdLst>
                  <a:gd name="T0" fmla="*/ 149 w 149"/>
                  <a:gd name="T1" fmla="*/ 114 h 149"/>
                  <a:gd name="T2" fmla="*/ 114 w 149"/>
                  <a:gd name="T3" fmla="*/ 149 h 149"/>
                  <a:gd name="T4" fmla="*/ 0 w 149"/>
                  <a:gd name="T5" fmla="*/ 34 h 149"/>
                  <a:gd name="T6" fmla="*/ 34 w 149"/>
                  <a:gd name="T7" fmla="*/ 0 h 149"/>
                  <a:gd name="T8" fmla="*/ 149 w 149"/>
                  <a:gd name="T9" fmla="*/ 114 h 149"/>
                </a:gdLst>
                <a:ahLst/>
                <a:cxnLst>
                  <a:cxn ang="0">
                    <a:pos x="T0" y="T1"/>
                  </a:cxn>
                  <a:cxn ang="0">
                    <a:pos x="T2" y="T3"/>
                  </a:cxn>
                  <a:cxn ang="0">
                    <a:pos x="T4" y="T5"/>
                  </a:cxn>
                  <a:cxn ang="0">
                    <a:pos x="T6" y="T7"/>
                  </a:cxn>
                  <a:cxn ang="0">
                    <a:pos x="T8" y="T9"/>
                  </a:cxn>
                </a:cxnLst>
                <a:rect l="0" t="0" r="r" b="b"/>
                <a:pathLst>
                  <a:path w="149" h="149">
                    <a:moveTo>
                      <a:pt x="149" y="114"/>
                    </a:moveTo>
                    <a:lnTo>
                      <a:pt x="114" y="149"/>
                    </a:lnTo>
                    <a:lnTo>
                      <a:pt x="0" y="34"/>
                    </a:lnTo>
                    <a:lnTo>
                      <a:pt x="34" y="0"/>
                    </a:lnTo>
                    <a:lnTo>
                      <a:pt x="149" y="11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27">
                <a:extLst>
                  <a:ext uri="{FF2B5EF4-FFF2-40B4-BE49-F238E27FC236}">
                    <a16:creationId xmlns:a16="http://schemas.microsoft.com/office/drawing/2014/main" id="{AAA8BFB5-9BD5-4098-9357-2C70E738B9C0}"/>
                  </a:ext>
                </a:extLst>
              </p:cNvPr>
              <p:cNvSpPr>
                <a:spLocks/>
              </p:cNvSpPr>
              <p:nvPr/>
            </p:nvSpPr>
            <p:spPr bwMode="auto">
              <a:xfrm>
                <a:off x="4918" y="5595"/>
                <a:ext cx="149" cy="149"/>
              </a:xfrm>
              <a:custGeom>
                <a:avLst/>
                <a:gdLst>
                  <a:gd name="T0" fmla="*/ 35 w 149"/>
                  <a:gd name="T1" fmla="*/ 0 h 149"/>
                  <a:gd name="T2" fmla="*/ 0 w 149"/>
                  <a:gd name="T3" fmla="*/ 34 h 149"/>
                  <a:gd name="T4" fmla="*/ 115 w 149"/>
                  <a:gd name="T5" fmla="*/ 149 h 149"/>
                  <a:gd name="T6" fmla="*/ 149 w 149"/>
                  <a:gd name="T7" fmla="*/ 115 h 149"/>
                  <a:gd name="T8" fmla="*/ 35 w 149"/>
                  <a:gd name="T9" fmla="*/ 0 h 149"/>
                </a:gdLst>
                <a:ahLst/>
                <a:cxnLst>
                  <a:cxn ang="0">
                    <a:pos x="T0" y="T1"/>
                  </a:cxn>
                  <a:cxn ang="0">
                    <a:pos x="T2" y="T3"/>
                  </a:cxn>
                  <a:cxn ang="0">
                    <a:pos x="T4" y="T5"/>
                  </a:cxn>
                  <a:cxn ang="0">
                    <a:pos x="T6" y="T7"/>
                  </a:cxn>
                  <a:cxn ang="0">
                    <a:pos x="T8" y="T9"/>
                  </a:cxn>
                </a:cxnLst>
                <a:rect l="0" t="0" r="r" b="b"/>
                <a:pathLst>
                  <a:path w="149" h="149">
                    <a:moveTo>
                      <a:pt x="35" y="0"/>
                    </a:moveTo>
                    <a:lnTo>
                      <a:pt x="0" y="34"/>
                    </a:lnTo>
                    <a:lnTo>
                      <a:pt x="115" y="149"/>
                    </a:lnTo>
                    <a:lnTo>
                      <a:pt x="149" y="115"/>
                    </a:lnTo>
                    <a:lnTo>
                      <a:pt x="3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28">
                <a:extLst>
                  <a:ext uri="{FF2B5EF4-FFF2-40B4-BE49-F238E27FC236}">
                    <a16:creationId xmlns:a16="http://schemas.microsoft.com/office/drawing/2014/main" id="{656B0340-88BD-47E5-8B9C-D9FDE5FC1E73}"/>
                  </a:ext>
                </a:extLst>
              </p:cNvPr>
              <p:cNvSpPr>
                <a:spLocks/>
              </p:cNvSpPr>
              <p:nvPr/>
            </p:nvSpPr>
            <p:spPr bwMode="auto">
              <a:xfrm>
                <a:off x="4918" y="5515"/>
                <a:ext cx="149" cy="149"/>
              </a:xfrm>
              <a:custGeom>
                <a:avLst/>
                <a:gdLst>
                  <a:gd name="T0" fmla="*/ 0 w 149"/>
                  <a:gd name="T1" fmla="*/ 114 h 149"/>
                  <a:gd name="T2" fmla="*/ 35 w 149"/>
                  <a:gd name="T3" fmla="*/ 149 h 149"/>
                  <a:gd name="T4" fmla="*/ 149 w 149"/>
                  <a:gd name="T5" fmla="*/ 34 h 149"/>
                  <a:gd name="T6" fmla="*/ 115 w 149"/>
                  <a:gd name="T7" fmla="*/ 0 h 149"/>
                  <a:gd name="T8" fmla="*/ 0 w 149"/>
                  <a:gd name="T9" fmla="*/ 114 h 149"/>
                </a:gdLst>
                <a:ahLst/>
                <a:cxnLst>
                  <a:cxn ang="0">
                    <a:pos x="T0" y="T1"/>
                  </a:cxn>
                  <a:cxn ang="0">
                    <a:pos x="T2" y="T3"/>
                  </a:cxn>
                  <a:cxn ang="0">
                    <a:pos x="T4" y="T5"/>
                  </a:cxn>
                  <a:cxn ang="0">
                    <a:pos x="T6" y="T7"/>
                  </a:cxn>
                  <a:cxn ang="0">
                    <a:pos x="T8" y="T9"/>
                  </a:cxn>
                </a:cxnLst>
                <a:rect l="0" t="0" r="r" b="b"/>
                <a:pathLst>
                  <a:path w="149" h="149">
                    <a:moveTo>
                      <a:pt x="0" y="114"/>
                    </a:moveTo>
                    <a:lnTo>
                      <a:pt x="35" y="149"/>
                    </a:lnTo>
                    <a:lnTo>
                      <a:pt x="149" y="34"/>
                    </a:lnTo>
                    <a:lnTo>
                      <a:pt x="115" y="0"/>
                    </a:lnTo>
                    <a:lnTo>
                      <a:pt x="0" y="11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 name="Oval 29">
                <a:extLst>
                  <a:ext uri="{FF2B5EF4-FFF2-40B4-BE49-F238E27FC236}">
                    <a16:creationId xmlns:a16="http://schemas.microsoft.com/office/drawing/2014/main" id="{B7E85312-6BA0-4D57-82DC-4478FFDA9A52}"/>
                  </a:ext>
                </a:extLst>
              </p:cNvPr>
              <p:cNvSpPr>
                <a:spLocks noChangeArrowheads="1"/>
              </p:cNvSpPr>
              <p:nvPr/>
            </p:nvSpPr>
            <p:spPr bwMode="auto">
              <a:xfrm>
                <a:off x="5153" y="5605"/>
                <a:ext cx="49" cy="4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Oval 30">
                <a:extLst>
                  <a:ext uri="{FF2B5EF4-FFF2-40B4-BE49-F238E27FC236}">
                    <a16:creationId xmlns:a16="http://schemas.microsoft.com/office/drawing/2014/main" id="{473CF1D9-3502-4709-85AC-F0A246EC4913}"/>
                  </a:ext>
                </a:extLst>
              </p:cNvPr>
              <p:cNvSpPr>
                <a:spLocks noChangeArrowheads="1"/>
              </p:cNvSpPr>
              <p:nvPr/>
            </p:nvSpPr>
            <p:spPr bwMode="auto">
              <a:xfrm>
                <a:off x="5226" y="5605"/>
                <a:ext cx="49"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Oval 31">
                <a:extLst>
                  <a:ext uri="{FF2B5EF4-FFF2-40B4-BE49-F238E27FC236}">
                    <a16:creationId xmlns:a16="http://schemas.microsoft.com/office/drawing/2014/main" id="{A7EC327D-D007-4F57-BB5D-44CABB0CAFEE}"/>
                  </a:ext>
                </a:extLst>
              </p:cNvPr>
              <p:cNvSpPr>
                <a:spLocks noChangeArrowheads="1"/>
              </p:cNvSpPr>
              <p:nvPr/>
            </p:nvSpPr>
            <p:spPr bwMode="auto">
              <a:xfrm>
                <a:off x="5080" y="5605"/>
                <a:ext cx="49" cy="4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74" name="Group 73">
            <a:extLst>
              <a:ext uri="{FF2B5EF4-FFF2-40B4-BE49-F238E27FC236}">
                <a16:creationId xmlns:a16="http://schemas.microsoft.com/office/drawing/2014/main" id="{2A8D96A4-D05B-4BAF-9696-B5053FB690BB}"/>
              </a:ext>
              <a:ext uri="{C183D7F6-B498-43B3-948B-1728B52AA6E4}">
                <adec:decorative xmlns:adec="http://schemas.microsoft.com/office/drawing/2017/decorative" val="1"/>
              </a:ext>
            </a:extLst>
          </p:cNvPr>
          <p:cNvGrpSpPr/>
          <p:nvPr/>
        </p:nvGrpSpPr>
        <p:grpSpPr>
          <a:xfrm flipH="1">
            <a:off x="8060041" y="4993969"/>
            <a:ext cx="994680" cy="994680"/>
            <a:chOff x="9334046" y="2029745"/>
            <a:chExt cx="2286000" cy="2286000"/>
          </a:xfrm>
        </p:grpSpPr>
        <p:sp>
          <p:nvSpPr>
            <p:cNvPr id="31" name="Oval 30">
              <a:extLst>
                <a:ext uri="{FF2B5EF4-FFF2-40B4-BE49-F238E27FC236}">
                  <a16:creationId xmlns:a16="http://schemas.microsoft.com/office/drawing/2014/main" id="{A2F447B9-2203-46F1-A14B-42D416B123D9}"/>
                </a:ext>
              </a:extLst>
            </p:cNvPr>
            <p:cNvSpPr/>
            <p:nvPr/>
          </p:nvSpPr>
          <p:spPr bwMode="auto">
            <a:xfrm>
              <a:off x="9334046" y="2029745"/>
              <a:ext cx="2286000" cy="2286000"/>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pic>
          <p:nvPicPr>
            <p:cNvPr id="32" name="Graphic 31">
              <a:extLst>
                <a:ext uri="{FF2B5EF4-FFF2-40B4-BE49-F238E27FC236}">
                  <a16:creationId xmlns:a16="http://schemas.microsoft.com/office/drawing/2014/main" id="{0E6AF132-68A4-4024-B7CB-5580BC9CD3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03495" y="2712945"/>
              <a:ext cx="919600" cy="919600"/>
            </a:xfrm>
            <a:prstGeom prst="rect">
              <a:avLst/>
            </a:prstGeom>
          </p:spPr>
        </p:pic>
      </p:grpSp>
      <p:grpSp>
        <p:nvGrpSpPr>
          <p:cNvPr id="71" name="Group 70">
            <a:extLst>
              <a:ext uri="{FF2B5EF4-FFF2-40B4-BE49-F238E27FC236}">
                <a16:creationId xmlns:a16="http://schemas.microsoft.com/office/drawing/2014/main" id="{0E82D0F2-CD1F-48E0-8950-C0D197830D69}"/>
              </a:ext>
              <a:ext uri="{C183D7F6-B498-43B3-948B-1728B52AA6E4}">
                <adec:decorative xmlns:adec="http://schemas.microsoft.com/office/drawing/2017/decorative" val="1"/>
              </a:ext>
            </a:extLst>
          </p:cNvPr>
          <p:cNvGrpSpPr/>
          <p:nvPr/>
        </p:nvGrpSpPr>
        <p:grpSpPr>
          <a:xfrm flipH="1">
            <a:off x="8060041" y="1109190"/>
            <a:ext cx="994680" cy="994680"/>
            <a:chOff x="588688" y="2029745"/>
            <a:chExt cx="2286000" cy="2286000"/>
          </a:xfrm>
        </p:grpSpPr>
        <p:sp>
          <p:nvSpPr>
            <p:cNvPr id="11" name="Oval 10">
              <a:extLst>
                <a:ext uri="{FF2B5EF4-FFF2-40B4-BE49-F238E27FC236}">
                  <a16:creationId xmlns:a16="http://schemas.microsoft.com/office/drawing/2014/main" id="{27E6BFB6-B52E-48B5-B433-6BAC9DCAEA89}"/>
                </a:ext>
              </a:extLst>
            </p:cNvPr>
            <p:cNvSpPr/>
            <p:nvPr/>
          </p:nvSpPr>
          <p:spPr bwMode="auto">
            <a:xfrm>
              <a:off x="588688" y="2029745"/>
              <a:ext cx="2286000" cy="2286000"/>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34" name="Group 252">
              <a:extLst>
                <a:ext uri="{FF2B5EF4-FFF2-40B4-BE49-F238E27FC236}">
                  <a16:creationId xmlns:a16="http://schemas.microsoft.com/office/drawing/2014/main" id="{B5FE9245-0CDB-46D9-A92E-19F6B11F9498}"/>
                </a:ext>
              </a:extLst>
            </p:cNvPr>
            <p:cNvGrpSpPr>
              <a:grpSpLocks noChangeAspect="1"/>
            </p:cNvGrpSpPr>
            <p:nvPr/>
          </p:nvGrpSpPr>
          <p:grpSpPr bwMode="auto">
            <a:xfrm>
              <a:off x="1297622" y="2738679"/>
              <a:ext cx="868132" cy="868132"/>
              <a:chOff x="410" y="2777"/>
              <a:chExt cx="312" cy="312"/>
            </a:xfrm>
          </p:grpSpPr>
          <p:sp>
            <p:nvSpPr>
              <p:cNvPr id="35" name="Oval 253">
                <a:extLst>
                  <a:ext uri="{FF2B5EF4-FFF2-40B4-BE49-F238E27FC236}">
                    <a16:creationId xmlns:a16="http://schemas.microsoft.com/office/drawing/2014/main" id="{749C77D6-29EC-4F19-B16E-942C89745FB5}"/>
                  </a:ext>
                </a:extLst>
              </p:cNvPr>
              <p:cNvSpPr>
                <a:spLocks noChangeArrowheads="1"/>
              </p:cNvSpPr>
              <p:nvPr/>
            </p:nvSpPr>
            <p:spPr bwMode="auto">
              <a:xfrm>
                <a:off x="410"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36" name="Oval 254">
                <a:extLst>
                  <a:ext uri="{FF2B5EF4-FFF2-40B4-BE49-F238E27FC236}">
                    <a16:creationId xmlns:a16="http://schemas.microsoft.com/office/drawing/2014/main" id="{8921441C-3FF6-4619-BAB9-B2AAF8922F9B}"/>
                  </a:ext>
                </a:extLst>
              </p:cNvPr>
              <p:cNvSpPr>
                <a:spLocks noChangeArrowheads="1"/>
              </p:cNvSpPr>
              <p:nvPr/>
            </p:nvSpPr>
            <p:spPr bwMode="auto">
              <a:xfrm>
                <a:off x="467"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37" name="Oval 255">
                <a:extLst>
                  <a:ext uri="{FF2B5EF4-FFF2-40B4-BE49-F238E27FC236}">
                    <a16:creationId xmlns:a16="http://schemas.microsoft.com/office/drawing/2014/main" id="{EAEDE0F4-446D-4976-B506-BFA30A1984AE}"/>
                  </a:ext>
                </a:extLst>
              </p:cNvPr>
              <p:cNvSpPr>
                <a:spLocks noChangeArrowheads="1"/>
              </p:cNvSpPr>
              <p:nvPr/>
            </p:nvSpPr>
            <p:spPr bwMode="auto">
              <a:xfrm>
                <a:off x="525"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38" name="Oval 256">
                <a:extLst>
                  <a:ext uri="{FF2B5EF4-FFF2-40B4-BE49-F238E27FC236}">
                    <a16:creationId xmlns:a16="http://schemas.microsoft.com/office/drawing/2014/main" id="{06C3E7B5-0443-4244-975D-53C02AEEAE95}"/>
                  </a:ext>
                </a:extLst>
              </p:cNvPr>
              <p:cNvSpPr>
                <a:spLocks noChangeArrowheads="1"/>
              </p:cNvSpPr>
              <p:nvPr/>
            </p:nvSpPr>
            <p:spPr bwMode="auto">
              <a:xfrm>
                <a:off x="583" y="2777"/>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39" name="Oval 257">
                <a:extLst>
                  <a:ext uri="{FF2B5EF4-FFF2-40B4-BE49-F238E27FC236}">
                    <a16:creationId xmlns:a16="http://schemas.microsoft.com/office/drawing/2014/main" id="{57396A1F-B7D0-46E9-BE5D-1780A5B39135}"/>
                  </a:ext>
                </a:extLst>
              </p:cNvPr>
              <p:cNvSpPr>
                <a:spLocks noChangeArrowheads="1"/>
              </p:cNvSpPr>
              <p:nvPr/>
            </p:nvSpPr>
            <p:spPr bwMode="auto">
              <a:xfrm>
                <a:off x="643"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0" name="Oval 258">
                <a:extLst>
                  <a:ext uri="{FF2B5EF4-FFF2-40B4-BE49-F238E27FC236}">
                    <a16:creationId xmlns:a16="http://schemas.microsoft.com/office/drawing/2014/main" id="{317DC5E5-638A-411F-A1E3-45A646A0F4C8}"/>
                  </a:ext>
                </a:extLst>
              </p:cNvPr>
              <p:cNvSpPr>
                <a:spLocks noChangeArrowheads="1"/>
              </p:cNvSpPr>
              <p:nvPr/>
            </p:nvSpPr>
            <p:spPr bwMode="auto">
              <a:xfrm>
                <a:off x="697"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1" name="Oval 259">
                <a:extLst>
                  <a:ext uri="{FF2B5EF4-FFF2-40B4-BE49-F238E27FC236}">
                    <a16:creationId xmlns:a16="http://schemas.microsoft.com/office/drawing/2014/main" id="{B2CBA55C-D71A-4D56-A31E-6CB372F49D3C}"/>
                  </a:ext>
                </a:extLst>
              </p:cNvPr>
              <p:cNvSpPr>
                <a:spLocks noChangeArrowheads="1"/>
              </p:cNvSpPr>
              <p:nvPr/>
            </p:nvSpPr>
            <p:spPr bwMode="auto">
              <a:xfrm>
                <a:off x="410" y="283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2" name="Oval 260">
                <a:extLst>
                  <a:ext uri="{FF2B5EF4-FFF2-40B4-BE49-F238E27FC236}">
                    <a16:creationId xmlns:a16="http://schemas.microsoft.com/office/drawing/2014/main" id="{E169D730-EBAF-4EE5-A969-2F1B95B1EBCC}"/>
                  </a:ext>
                </a:extLst>
              </p:cNvPr>
              <p:cNvSpPr>
                <a:spLocks noChangeArrowheads="1"/>
              </p:cNvSpPr>
              <p:nvPr/>
            </p:nvSpPr>
            <p:spPr bwMode="auto">
              <a:xfrm>
                <a:off x="467" y="283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3" name="Oval 261">
                <a:extLst>
                  <a:ext uri="{FF2B5EF4-FFF2-40B4-BE49-F238E27FC236}">
                    <a16:creationId xmlns:a16="http://schemas.microsoft.com/office/drawing/2014/main" id="{1B3C6B40-968F-434F-B91B-0D400FC8F0E9}"/>
                  </a:ext>
                </a:extLst>
              </p:cNvPr>
              <p:cNvSpPr>
                <a:spLocks noChangeArrowheads="1"/>
              </p:cNvSpPr>
              <p:nvPr/>
            </p:nvSpPr>
            <p:spPr bwMode="auto">
              <a:xfrm>
                <a:off x="520" y="282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4" name="Oval 262">
                <a:extLst>
                  <a:ext uri="{FF2B5EF4-FFF2-40B4-BE49-F238E27FC236}">
                    <a16:creationId xmlns:a16="http://schemas.microsoft.com/office/drawing/2014/main" id="{536A24F0-EB61-4F76-ABF3-7384AFAFAADA}"/>
                  </a:ext>
                </a:extLst>
              </p:cNvPr>
              <p:cNvSpPr>
                <a:spLocks noChangeArrowheads="1"/>
              </p:cNvSpPr>
              <p:nvPr/>
            </p:nvSpPr>
            <p:spPr bwMode="auto">
              <a:xfrm>
                <a:off x="578" y="2829"/>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5" name="Oval 263">
                <a:extLst>
                  <a:ext uri="{FF2B5EF4-FFF2-40B4-BE49-F238E27FC236}">
                    <a16:creationId xmlns:a16="http://schemas.microsoft.com/office/drawing/2014/main" id="{54F69729-EEE5-42E8-AD2C-531998A22A0E}"/>
                  </a:ext>
                </a:extLst>
              </p:cNvPr>
              <p:cNvSpPr>
                <a:spLocks noChangeArrowheads="1"/>
              </p:cNvSpPr>
              <p:nvPr/>
            </p:nvSpPr>
            <p:spPr bwMode="auto">
              <a:xfrm>
                <a:off x="638" y="2829"/>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6" name="Oval 264">
                <a:extLst>
                  <a:ext uri="{FF2B5EF4-FFF2-40B4-BE49-F238E27FC236}">
                    <a16:creationId xmlns:a16="http://schemas.microsoft.com/office/drawing/2014/main" id="{33BD414A-B899-4D65-B710-F17BBD219821}"/>
                  </a:ext>
                </a:extLst>
              </p:cNvPr>
              <p:cNvSpPr>
                <a:spLocks noChangeArrowheads="1"/>
              </p:cNvSpPr>
              <p:nvPr/>
            </p:nvSpPr>
            <p:spPr bwMode="auto">
              <a:xfrm>
                <a:off x="692" y="282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7" name="Oval 265">
                <a:extLst>
                  <a:ext uri="{FF2B5EF4-FFF2-40B4-BE49-F238E27FC236}">
                    <a16:creationId xmlns:a16="http://schemas.microsoft.com/office/drawing/2014/main" id="{64C1489B-FB14-4278-AD7B-4B7367AEBE41}"/>
                  </a:ext>
                </a:extLst>
              </p:cNvPr>
              <p:cNvSpPr>
                <a:spLocks noChangeArrowheads="1"/>
              </p:cNvSpPr>
              <p:nvPr/>
            </p:nvSpPr>
            <p:spPr bwMode="auto">
              <a:xfrm>
                <a:off x="410" y="2892"/>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8" name="Oval 266">
                <a:extLst>
                  <a:ext uri="{FF2B5EF4-FFF2-40B4-BE49-F238E27FC236}">
                    <a16:creationId xmlns:a16="http://schemas.microsoft.com/office/drawing/2014/main" id="{9E96583F-0271-4CE1-A5D9-957291423B3B}"/>
                  </a:ext>
                </a:extLst>
              </p:cNvPr>
              <p:cNvSpPr>
                <a:spLocks noChangeArrowheads="1"/>
              </p:cNvSpPr>
              <p:nvPr/>
            </p:nvSpPr>
            <p:spPr bwMode="auto">
              <a:xfrm>
                <a:off x="462" y="2887"/>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9" name="Oval 267">
                <a:extLst>
                  <a:ext uri="{FF2B5EF4-FFF2-40B4-BE49-F238E27FC236}">
                    <a16:creationId xmlns:a16="http://schemas.microsoft.com/office/drawing/2014/main" id="{A7F09D50-72F3-4117-947F-3A08927E793D}"/>
                  </a:ext>
                </a:extLst>
              </p:cNvPr>
              <p:cNvSpPr>
                <a:spLocks noChangeArrowheads="1"/>
              </p:cNvSpPr>
              <p:nvPr/>
            </p:nvSpPr>
            <p:spPr bwMode="auto">
              <a:xfrm>
                <a:off x="520" y="2887"/>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50" name="Oval 268">
                <a:extLst>
                  <a:ext uri="{FF2B5EF4-FFF2-40B4-BE49-F238E27FC236}">
                    <a16:creationId xmlns:a16="http://schemas.microsoft.com/office/drawing/2014/main" id="{602B2E64-3259-44D3-9FFF-CA2EDAC8A3C3}"/>
                  </a:ext>
                </a:extLst>
              </p:cNvPr>
              <p:cNvSpPr>
                <a:spLocks noChangeArrowheads="1"/>
              </p:cNvSpPr>
              <p:nvPr/>
            </p:nvSpPr>
            <p:spPr bwMode="auto">
              <a:xfrm>
                <a:off x="573" y="2882"/>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51" name="Oval 269">
                <a:extLst>
                  <a:ext uri="{FF2B5EF4-FFF2-40B4-BE49-F238E27FC236}">
                    <a16:creationId xmlns:a16="http://schemas.microsoft.com/office/drawing/2014/main" id="{3925709A-5833-4CB9-8D8A-EDD8D28C8ECA}"/>
                  </a:ext>
                </a:extLst>
              </p:cNvPr>
              <p:cNvSpPr>
                <a:spLocks noChangeArrowheads="1"/>
              </p:cNvSpPr>
              <p:nvPr/>
            </p:nvSpPr>
            <p:spPr bwMode="auto">
              <a:xfrm>
                <a:off x="638" y="2887"/>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52" name="Oval 270">
                <a:extLst>
                  <a:ext uri="{FF2B5EF4-FFF2-40B4-BE49-F238E27FC236}">
                    <a16:creationId xmlns:a16="http://schemas.microsoft.com/office/drawing/2014/main" id="{24D1C12F-C20E-4E47-9453-F5527F639A9C}"/>
                  </a:ext>
                </a:extLst>
              </p:cNvPr>
              <p:cNvSpPr>
                <a:spLocks noChangeArrowheads="1"/>
              </p:cNvSpPr>
              <p:nvPr/>
            </p:nvSpPr>
            <p:spPr bwMode="auto">
              <a:xfrm>
                <a:off x="692" y="2887"/>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53" name="Oval 271">
                <a:extLst>
                  <a:ext uri="{FF2B5EF4-FFF2-40B4-BE49-F238E27FC236}">
                    <a16:creationId xmlns:a16="http://schemas.microsoft.com/office/drawing/2014/main" id="{EAB57307-B159-4B0A-A319-24DB24305CF0}"/>
                  </a:ext>
                </a:extLst>
              </p:cNvPr>
              <p:cNvSpPr>
                <a:spLocks noChangeArrowheads="1"/>
              </p:cNvSpPr>
              <p:nvPr/>
            </p:nvSpPr>
            <p:spPr bwMode="auto">
              <a:xfrm>
                <a:off x="410" y="2950"/>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54" name="Oval 272">
                <a:extLst>
                  <a:ext uri="{FF2B5EF4-FFF2-40B4-BE49-F238E27FC236}">
                    <a16:creationId xmlns:a16="http://schemas.microsoft.com/office/drawing/2014/main" id="{FDD3E85E-D6AF-4EDD-A058-68526F85AEEF}"/>
                  </a:ext>
                </a:extLst>
              </p:cNvPr>
              <p:cNvSpPr>
                <a:spLocks noChangeArrowheads="1"/>
              </p:cNvSpPr>
              <p:nvPr/>
            </p:nvSpPr>
            <p:spPr bwMode="auto">
              <a:xfrm>
                <a:off x="462" y="294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55" name="Oval 273">
                <a:extLst>
                  <a:ext uri="{FF2B5EF4-FFF2-40B4-BE49-F238E27FC236}">
                    <a16:creationId xmlns:a16="http://schemas.microsoft.com/office/drawing/2014/main" id="{F0C08BBF-58F6-4E85-892E-E225E1E6BB5C}"/>
                  </a:ext>
                </a:extLst>
              </p:cNvPr>
              <p:cNvSpPr>
                <a:spLocks noChangeArrowheads="1"/>
              </p:cNvSpPr>
              <p:nvPr/>
            </p:nvSpPr>
            <p:spPr bwMode="auto">
              <a:xfrm>
                <a:off x="515" y="2940"/>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56" name="Oval 274">
                <a:extLst>
                  <a:ext uri="{FF2B5EF4-FFF2-40B4-BE49-F238E27FC236}">
                    <a16:creationId xmlns:a16="http://schemas.microsoft.com/office/drawing/2014/main" id="{C3265F1A-1ADA-4257-9F91-FD47D5D2A4CD}"/>
                  </a:ext>
                </a:extLst>
              </p:cNvPr>
              <p:cNvSpPr>
                <a:spLocks noChangeArrowheads="1"/>
              </p:cNvSpPr>
              <p:nvPr/>
            </p:nvSpPr>
            <p:spPr bwMode="auto">
              <a:xfrm>
                <a:off x="563" y="2930"/>
                <a:ext cx="60" cy="6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57" name="Oval 275">
                <a:extLst>
                  <a:ext uri="{FF2B5EF4-FFF2-40B4-BE49-F238E27FC236}">
                    <a16:creationId xmlns:a16="http://schemas.microsoft.com/office/drawing/2014/main" id="{2A517057-877B-4ECA-9D89-99CDAA366C97}"/>
                  </a:ext>
                </a:extLst>
              </p:cNvPr>
              <p:cNvSpPr>
                <a:spLocks noChangeArrowheads="1"/>
              </p:cNvSpPr>
              <p:nvPr/>
            </p:nvSpPr>
            <p:spPr bwMode="auto">
              <a:xfrm>
                <a:off x="633" y="2940"/>
                <a:ext cx="39"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58" name="Oval 276">
                <a:extLst>
                  <a:ext uri="{FF2B5EF4-FFF2-40B4-BE49-F238E27FC236}">
                    <a16:creationId xmlns:a16="http://schemas.microsoft.com/office/drawing/2014/main" id="{BF4D49C0-D6B2-46D6-819D-CC6B784929AF}"/>
                  </a:ext>
                </a:extLst>
              </p:cNvPr>
              <p:cNvSpPr>
                <a:spLocks noChangeArrowheads="1"/>
              </p:cNvSpPr>
              <p:nvPr/>
            </p:nvSpPr>
            <p:spPr bwMode="auto">
              <a:xfrm>
                <a:off x="697" y="2950"/>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59" name="Oval 277">
                <a:extLst>
                  <a:ext uri="{FF2B5EF4-FFF2-40B4-BE49-F238E27FC236}">
                    <a16:creationId xmlns:a16="http://schemas.microsoft.com/office/drawing/2014/main" id="{FE0F2377-033F-4B5B-B339-860ECDAB7A0E}"/>
                  </a:ext>
                </a:extLst>
              </p:cNvPr>
              <p:cNvSpPr>
                <a:spLocks noChangeArrowheads="1"/>
              </p:cNvSpPr>
              <p:nvPr/>
            </p:nvSpPr>
            <p:spPr bwMode="auto">
              <a:xfrm>
                <a:off x="410" y="300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60" name="Oval 278">
                <a:extLst>
                  <a:ext uri="{FF2B5EF4-FFF2-40B4-BE49-F238E27FC236}">
                    <a16:creationId xmlns:a16="http://schemas.microsoft.com/office/drawing/2014/main" id="{7B84DB70-21F2-42C5-B4E9-8ECAC0C11E29}"/>
                  </a:ext>
                </a:extLst>
              </p:cNvPr>
              <p:cNvSpPr>
                <a:spLocks noChangeArrowheads="1"/>
              </p:cNvSpPr>
              <p:nvPr/>
            </p:nvSpPr>
            <p:spPr bwMode="auto">
              <a:xfrm>
                <a:off x="467" y="300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61" name="Oval 279">
                <a:extLst>
                  <a:ext uri="{FF2B5EF4-FFF2-40B4-BE49-F238E27FC236}">
                    <a16:creationId xmlns:a16="http://schemas.microsoft.com/office/drawing/2014/main" id="{74914D73-5F53-4213-93E8-6D775998C196}"/>
                  </a:ext>
                </a:extLst>
              </p:cNvPr>
              <p:cNvSpPr>
                <a:spLocks noChangeArrowheads="1"/>
              </p:cNvSpPr>
              <p:nvPr/>
            </p:nvSpPr>
            <p:spPr bwMode="auto">
              <a:xfrm>
                <a:off x="520" y="3002"/>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62" name="Oval 280">
                <a:extLst>
                  <a:ext uri="{FF2B5EF4-FFF2-40B4-BE49-F238E27FC236}">
                    <a16:creationId xmlns:a16="http://schemas.microsoft.com/office/drawing/2014/main" id="{3D552048-08CF-4A77-8C78-387E1CA6256B}"/>
                  </a:ext>
                </a:extLst>
              </p:cNvPr>
              <p:cNvSpPr>
                <a:spLocks noChangeArrowheads="1"/>
              </p:cNvSpPr>
              <p:nvPr/>
            </p:nvSpPr>
            <p:spPr bwMode="auto">
              <a:xfrm>
                <a:off x="573" y="2997"/>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63" name="Oval 281">
                <a:extLst>
                  <a:ext uri="{FF2B5EF4-FFF2-40B4-BE49-F238E27FC236}">
                    <a16:creationId xmlns:a16="http://schemas.microsoft.com/office/drawing/2014/main" id="{FE452F85-6677-4701-B31F-6A913D7C730C}"/>
                  </a:ext>
                </a:extLst>
              </p:cNvPr>
              <p:cNvSpPr>
                <a:spLocks noChangeArrowheads="1"/>
              </p:cNvSpPr>
              <p:nvPr/>
            </p:nvSpPr>
            <p:spPr bwMode="auto">
              <a:xfrm>
                <a:off x="638" y="3004"/>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64" name="Oval 282">
                <a:extLst>
                  <a:ext uri="{FF2B5EF4-FFF2-40B4-BE49-F238E27FC236}">
                    <a16:creationId xmlns:a16="http://schemas.microsoft.com/office/drawing/2014/main" id="{1AF8612C-E969-4691-BCEA-245A310842A9}"/>
                  </a:ext>
                </a:extLst>
              </p:cNvPr>
              <p:cNvSpPr>
                <a:spLocks noChangeArrowheads="1"/>
              </p:cNvSpPr>
              <p:nvPr/>
            </p:nvSpPr>
            <p:spPr bwMode="auto">
              <a:xfrm>
                <a:off x="697" y="3007"/>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65" name="Oval 283">
                <a:extLst>
                  <a:ext uri="{FF2B5EF4-FFF2-40B4-BE49-F238E27FC236}">
                    <a16:creationId xmlns:a16="http://schemas.microsoft.com/office/drawing/2014/main" id="{00C72158-8A6D-4841-A32C-414242BB024C}"/>
                  </a:ext>
                </a:extLst>
              </p:cNvPr>
              <p:cNvSpPr>
                <a:spLocks noChangeArrowheads="1"/>
              </p:cNvSpPr>
              <p:nvPr/>
            </p:nvSpPr>
            <p:spPr bwMode="auto">
              <a:xfrm>
                <a:off x="410" y="306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66" name="Oval 284">
                <a:extLst>
                  <a:ext uri="{FF2B5EF4-FFF2-40B4-BE49-F238E27FC236}">
                    <a16:creationId xmlns:a16="http://schemas.microsoft.com/office/drawing/2014/main" id="{1168861D-2564-466F-8066-BCD181CE653F}"/>
                  </a:ext>
                </a:extLst>
              </p:cNvPr>
              <p:cNvSpPr>
                <a:spLocks noChangeArrowheads="1"/>
              </p:cNvSpPr>
              <p:nvPr/>
            </p:nvSpPr>
            <p:spPr bwMode="auto">
              <a:xfrm>
                <a:off x="467" y="306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67" name="Oval 285">
                <a:extLst>
                  <a:ext uri="{FF2B5EF4-FFF2-40B4-BE49-F238E27FC236}">
                    <a16:creationId xmlns:a16="http://schemas.microsoft.com/office/drawing/2014/main" id="{BA80628E-D5A9-408C-9654-92133D9A6B34}"/>
                  </a:ext>
                </a:extLst>
              </p:cNvPr>
              <p:cNvSpPr>
                <a:spLocks noChangeArrowheads="1"/>
              </p:cNvSpPr>
              <p:nvPr/>
            </p:nvSpPr>
            <p:spPr bwMode="auto">
              <a:xfrm>
                <a:off x="520" y="305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68" name="Oval 286">
                <a:extLst>
                  <a:ext uri="{FF2B5EF4-FFF2-40B4-BE49-F238E27FC236}">
                    <a16:creationId xmlns:a16="http://schemas.microsoft.com/office/drawing/2014/main" id="{B65BF9CC-BBAD-435E-8B2A-648916EEF1FA}"/>
                  </a:ext>
                </a:extLst>
              </p:cNvPr>
              <p:cNvSpPr>
                <a:spLocks noChangeArrowheads="1"/>
              </p:cNvSpPr>
              <p:nvPr/>
            </p:nvSpPr>
            <p:spPr bwMode="auto">
              <a:xfrm>
                <a:off x="578" y="3059"/>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69" name="Oval 287">
                <a:extLst>
                  <a:ext uri="{FF2B5EF4-FFF2-40B4-BE49-F238E27FC236}">
                    <a16:creationId xmlns:a16="http://schemas.microsoft.com/office/drawing/2014/main" id="{BF84004A-EC84-4C36-8E44-51D78B35EA29}"/>
                  </a:ext>
                </a:extLst>
              </p:cNvPr>
              <p:cNvSpPr>
                <a:spLocks noChangeArrowheads="1"/>
              </p:cNvSpPr>
              <p:nvPr/>
            </p:nvSpPr>
            <p:spPr bwMode="auto">
              <a:xfrm>
                <a:off x="638" y="3059"/>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70" name="Oval 288">
                <a:extLst>
                  <a:ext uri="{FF2B5EF4-FFF2-40B4-BE49-F238E27FC236}">
                    <a16:creationId xmlns:a16="http://schemas.microsoft.com/office/drawing/2014/main" id="{A1CFC1D4-F1B9-4261-8B35-469595A6802C}"/>
                  </a:ext>
                </a:extLst>
              </p:cNvPr>
              <p:cNvSpPr>
                <a:spLocks noChangeArrowheads="1"/>
              </p:cNvSpPr>
              <p:nvPr/>
            </p:nvSpPr>
            <p:spPr bwMode="auto">
              <a:xfrm>
                <a:off x="697" y="3064"/>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grpSp>
      </p:grpSp>
    </p:spTree>
    <p:extLst>
      <p:ext uri="{BB962C8B-B14F-4D97-AF65-F5344CB8AC3E}">
        <p14:creationId xmlns:p14="http://schemas.microsoft.com/office/powerpoint/2010/main" val="3815930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84">
            <a:extLst>
              <a:ext uri="{FF2B5EF4-FFF2-40B4-BE49-F238E27FC236}">
                <a16:creationId xmlns:a16="http://schemas.microsoft.com/office/drawing/2014/main" id="{F4E3C56C-071A-C54B-BB05-C90B8BE2E24C}"/>
              </a:ext>
            </a:extLst>
          </p:cNvPr>
          <p:cNvSpPr txBox="1">
            <a:spLocks noGrp="1"/>
          </p:cNvSpPr>
          <p:nvPr>
            <p:ph type="title" idx="4294967295"/>
          </p:nvPr>
        </p:nvSpPr>
        <p:spPr>
          <a:xfrm>
            <a:off x="586899" y="457200"/>
            <a:ext cx="11018520"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Key pillars of Azure Data Explorer</a:t>
            </a:r>
            <a:endParaRPr kumimoji="0" lang="en-US" sz="3600" b="0" i="0" u="none" strike="noStrike" kern="1200" cap="none" spc="-50" normalizeH="0" baseline="0" noProof="0" dirty="0">
              <a:ln w="3175">
                <a:noFill/>
              </a:ln>
              <a:solidFill>
                <a:prstClr val="white"/>
              </a:solidFill>
              <a:effectLst/>
              <a:uLnTx/>
              <a:uFillTx/>
              <a:latin typeface="Segoe UI Semibold"/>
              <a:ea typeface="+mn-ea"/>
              <a:cs typeface="Segoe UI" pitchFamily="34" charset="0"/>
            </a:endParaRPr>
          </a:p>
        </p:txBody>
      </p:sp>
      <p:pic>
        <p:nvPicPr>
          <p:cNvPr id="7" name="Picture 6" descr="ADX logo">
            <a:extLst>
              <a:ext uri="{FF2B5EF4-FFF2-40B4-BE49-F238E27FC236}">
                <a16:creationId xmlns:a16="http://schemas.microsoft.com/office/drawing/2014/main" id="{A38E7013-7F5E-4135-85BA-BB4E3C4502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3208" y="466595"/>
            <a:ext cx="1189963" cy="624731"/>
          </a:xfrm>
          <a:prstGeom prst="rect">
            <a:avLst/>
          </a:prstGeom>
        </p:spPr>
      </p:pic>
      <p:grpSp>
        <p:nvGrpSpPr>
          <p:cNvPr id="2" name="Group 1" descr="Group showing instant big data insights">
            <a:extLst>
              <a:ext uri="{FF2B5EF4-FFF2-40B4-BE49-F238E27FC236}">
                <a16:creationId xmlns:a16="http://schemas.microsoft.com/office/drawing/2014/main" id="{8D8DBB8C-807A-4E6A-BD2E-F53B5CA60C4A}"/>
              </a:ext>
            </a:extLst>
          </p:cNvPr>
          <p:cNvGrpSpPr/>
          <p:nvPr/>
        </p:nvGrpSpPr>
        <p:grpSpPr>
          <a:xfrm>
            <a:off x="588688" y="2029745"/>
            <a:ext cx="2286000" cy="3619932"/>
            <a:chOff x="588688" y="2029745"/>
            <a:chExt cx="2286000" cy="3619932"/>
          </a:xfrm>
        </p:grpSpPr>
        <p:sp>
          <p:nvSpPr>
            <p:cNvPr id="68" name="Oval 67">
              <a:extLst>
                <a:ext uri="{FF2B5EF4-FFF2-40B4-BE49-F238E27FC236}">
                  <a16:creationId xmlns:a16="http://schemas.microsoft.com/office/drawing/2014/main" id="{B478E0BE-7983-7549-9837-C418A1560491}"/>
                </a:ext>
              </a:extLst>
            </p:cNvPr>
            <p:cNvSpPr/>
            <p:nvPr/>
          </p:nvSpPr>
          <p:spPr bwMode="auto">
            <a:xfrm>
              <a:off x="588688" y="2029745"/>
              <a:ext cx="2286000" cy="2286000"/>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7" name="Rectangle 76">
              <a:extLst>
                <a:ext uri="{FF2B5EF4-FFF2-40B4-BE49-F238E27FC236}">
                  <a16:creationId xmlns:a16="http://schemas.microsoft.com/office/drawing/2014/main" id="{8E05E243-A40C-4667-89A1-462E937E67AC}"/>
                </a:ext>
              </a:extLst>
            </p:cNvPr>
            <p:cNvSpPr/>
            <p:nvPr/>
          </p:nvSpPr>
          <p:spPr>
            <a:xfrm>
              <a:off x="903916" y="4911013"/>
              <a:ext cx="1490446" cy="738664"/>
            </a:xfrm>
            <a:prstGeom prst="rect">
              <a:avLst/>
            </a:prstGeom>
            <a:noFill/>
            <a:ln w="10795" cap="flat" cmpd="sng" algn="ctr">
              <a:noFill/>
              <a:prstDash val="solid"/>
            </a:ln>
            <a:effectLst/>
          </p:spPr>
          <p:txBody>
            <a:bodyPr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0" cap="none" spc="300" normalizeH="0" baseline="0" noProof="0" dirty="0">
                  <a:ln>
                    <a:noFill/>
                  </a:ln>
                  <a:solidFill>
                    <a:schemeClr val="accent2"/>
                  </a:solidFill>
                  <a:effectLst/>
                  <a:uLnTx/>
                  <a:uFillTx/>
                  <a:latin typeface="Segoe UI Semibold" panose="020B0702040204020203" pitchFamily="34" charset="0"/>
                  <a:ea typeface="+mn-ea"/>
                  <a:cs typeface="Segoe UI Semibold" panose="020B0702040204020203" pitchFamily="34" charset="0"/>
                </a:rPr>
                <a:t>INSTANT</a:t>
              </a:r>
              <a:br>
                <a:rPr kumimoji="0" lang="en-US" sz="1400" i="0" u="none" strike="noStrike" kern="0" cap="none" spc="300" normalizeH="0" baseline="0" noProof="0" dirty="0">
                  <a:ln>
                    <a:noFill/>
                  </a:ln>
                  <a:solidFill>
                    <a:schemeClr val="accent2"/>
                  </a:solidFill>
                  <a:effectLst/>
                  <a:uLnTx/>
                  <a:uFillTx/>
                  <a:latin typeface="Segoe UI Semibold" panose="020B0702040204020203" pitchFamily="34" charset="0"/>
                  <a:ea typeface="+mn-ea"/>
                  <a:cs typeface="Segoe UI Semibold" panose="020B0702040204020203" pitchFamily="34" charset="0"/>
                </a:rPr>
              </a:br>
              <a:r>
                <a:rPr kumimoji="0" lang="en-US" sz="1400" i="0" u="none" strike="noStrike" kern="0" cap="none" spc="300" normalizeH="0" baseline="0" noProof="0" dirty="0">
                  <a:ln>
                    <a:noFill/>
                  </a:ln>
                  <a:solidFill>
                    <a:schemeClr val="accent2"/>
                  </a:solidFill>
                  <a:effectLst/>
                  <a:uLnTx/>
                  <a:uFillTx/>
                  <a:latin typeface="Segoe UI Semibold" panose="020B0702040204020203" pitchFamily="34" charset="0"/>
                  <a:ea typeface="+mn-ea"/>
                  <a:cs typeface="Segoe UI Semibold" panose="020B0702040204020203" pitchFamily="34" charset="0"/>
                </a:rPr>
                <a:t>BIG DATA INSIGHTS</a:t>
              </a:r>
            </a:p>
          </p:txBody>
        </p:sp>
        <p:grpSp>
          <p:nvGrpSpPr>
            <p:cNvPr id="61" name="Group 252">
              <a:extLst>
                <a:ext uri="{FF2B5EF4-FFF2-40B4-BE49-F238E27FC236}">
                  <a16:creationId xmlns:a16="http://schemas.microsoft.com/office/drawing/2014/main" id="{1377F2BE-57F7-46DD-9146-2840A14C791C}"/>
                </a:ext>
              </a:extLst>
            </p:cNvPr>
            <p:cNvGrpSpPr>
              <a:grpSpLocks noChangeAspect="1"/>
            </p:cNvGrpSpPr>
            <p:nvPr/>
          </p:nvGrpSpPr>
          <p:grpSpPr bwMode="auto">
            <a:xfrm>
              <a:off x="1297622" y="2738679"/>
              <a:ext cx="868132" cy="868132"/>
              <a:chOff x="410" y="2777"/>
              <a:chExt cx="312" cy="312"/>
            </a:xfrm>
          </p:grpSpPr>
          <p:sp>
            <p:nvSpPr>
              <p:cNvPr id="62" name="Oval 253">
                <a:extLst>
                  <a:ext uri="{FF2B5EF4-FFF2-40B4-BE49-F238E27FC236}">
                    <a16:creationId xmlns:a16="http://schemas.microsoft.com/office/drawing/2014/main" id="{D9218542-5759-4974-8F86-5F81A17E21E1}"/>
                  </a:ext>
                </a:extLst>
              </p:cNvPr>
              <p:cNvSpPr>
                <a:spLocks noChangeArrowheads="1"/>
              </p:cNvSpPr>
              <p:nvPr/>
            </p:nvSpPr>
            <p:spPr bwMode="auto">
              <a:xfrm>
                <a:off x="410"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63" name="Oval 254">
                <a:extLst>
                  <a:ext uri="{FF2B5EF4-FFF2-40B4-BE49-F238E27FC236}">
                    <a16:creationId xmlns:a16="http://schemas.microsoft.com/office/drawing/2014/main" id="{60324371-AC08-4611-A1A1-1FC35F46A75F}"/>
                  </a:ext>
                </a:extLst>
              </p:cNvPr>
              <p:cNvSpPr>
                <a:spLocks noChangeArrowheads="1"/>
              </p:cNvSpPr>
              <p:nvPr/>
            </p:nvSpPr>
            <p:spPr bwMode="auto">
              <a:xfrm>
                <a:off x="467"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64" name="Oval 255">
                <a:extLst>
                  <a:ext uri="{FF2B5EF4-FFF2-40B4-BE49-F238E27FC236}">
                    <a16:creationId xmlns:a16="http://schemas.microsoft.com/office/drawing/2014/main" id="{6580AD20-6057-4307-9D9F-2F4E47DEE66C}"/>
                  </a:ext>
                </a:extLst>
              </p:cNvPr>
              <p:cNvSpPr>
                <a:spLocks noChangeArrowheads="1"/>
              </p:cNvSpPr>
              <p:nvPr/>
            </p:nvSpPr>
            <p:spPr bwMode="auto">
              <a:xfrm>
                <a:off x="525"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65" name="Oval 256">
                <a:extLst>
                  <a:ext uri="{FF2B5EF4-FFF2-40B4-BE49-F238E27FC236}">
                    <a16:creationId xmlns:a16="http://schemas.microsoft.com/office/drawing/2014/main" id="{5B55997E-B6AB-4C67-BD78-22322FDA73B6}"/>
                  </a:ext>
                </a:extLst>
              </p:cNvPr>
              <p:cNvSpPr>
                <a:spLocks noChangeArrowheads="1"/>
              </p:cNvSpPr>
              <p:nvPr/>
            </p:nvSpPr>
            <p:spPr bwMode="auto">
              <a:xfrm>
                <a:off x="583" y="2777"/>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71" name="Oval 257">
                <a:extLst>
                  <a:ext uri="{FF2B5EF4-FFF2-40B4-BE49-F238E27FC236}">
                    <a16:creationId xmlns:a16="http://schemas.microsoft.com/office/drawing/2014/main" id="{F8BF2D4D-B6F9-44EA-B224-D4ECF245F2B6}"/>
                  </a:ext>
                </a:extLst>
              </p:cNvPr>
              <p:cNvSpPr>
                <a:spLocks noChangeArrowheads="1"/>
              </p:cNvSpPr>
              <p:nvPr/>
            </p:nvSpPr>
            <p:spPr bwMode="auto">
              <a:xfrm>
                <a:off x="643"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72" name="Oval 258">
                <a:extLst>
                  <a:ext uri="{FF2B5EF4-FFF2-40B4-BE49-F238E27FC236}">
                    <a16:creationId xmlns:a16="http://schemas.microsoft.com/office/drawing/2014/main" id="{E5EB0592-58F2-4410-9C2E-52D7ABFCA2B4}"/>
                  </a:ext>
                </a:extLst>
              </p:cNvPr>
              <p:cNvSpPr>
                <a:spLocks noChangeArrowheads="1"/>
              </p:cNvSpPr>
              <p:nvPr/>
            </p:nvSpPr>
            <p:spPr bwMode="auto">
              <a:xfrm>
                <a:off x="697"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73" name="Oval 259">
                <a:extLst>
                  <a:ext uri="{FF2B5EF4-FFF2-40B4-BE49-F238E27FC236}">
                    <a16:creationId xmlns:a16="http://schemas.microsoft.com/office/drawing/2014/main" id="{14881FCA-018C-4A51-8791-064D9428CF85}"/>
                  </a:ext>
                </a:extLst>
              </p:cNvPr>
              <p:cNvSpPr>
                <a:spLocks noChangeArrowheads="1"/>
              </p:cNvSpPr>
              <p:nvPr/>
            </p:nvSpPr>
            <p:spPr bwMode="auto">
              <a:xfrm>
                <a:off x="410" y="283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74" name="Oval 260">
                <a:extLst>
                  <a:ext uri="{FF2B5EF4-FFF2-40B4-BE49-F238E27FC236}">
                    <a16:creationId xmlns:a16="http://schemas.microsoft.com/office/drawing/2014/main" id="{05BE3608-C596-4A26-AFDC-A44CBEBCC068}"/>
                  </a:ext>
                </a:extLst>
              </p:cNvPr>
              <p:cNvSpPr>
                <a:spLocks noChangeArrowheads="1"/>
              </p:cNvSpPr>
              <p:nvPr/>
            </p:nvSpPr>
            <p:spPr bwMode="auto">
              <a:xfrm>
                <a:off x="467" y="283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76" name="Oval 261">
                <a:extLst>
                  <a:ext uri="{FF2B5EF4-FFF2-40B4-BE49-F238E27FC236}">
                    <a16:creationId xmlns:a16="http://schemas.microsoft.com/office/drawing/2014/main" id="{2A47B45C-DC10-480E-88A6-908DFB26FEF5}"/>
                  </a:ext>
                </a:extLst>
              </p:cNvPr>
              <p:cNvSpPr>
                <a:spLocks noChangeArrowheads="1"/>
              </p:cNvSpPr>
              <p:nvPr/>
            </p:nvSpPr>
            <p:spPr bwMode="auto">
              <a:xfrm>
                <a:off x="520" y="282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79" name="Oval 262">
                <a:extLst>
                  <a:ext uri="{FF2B5EF4-FFF2-40B4-BE49-F238E27FC236}">
                    <a16:creationId xmlns:a16="http://schemas.microsoft.com/office/drawing/2014/main" id="{CAB74136-CDAC-4501-8C75-DABEE9E01756}"/>
                  </a:ext>
                </a:extLst>
              </p:cNvPr>
              <p:cNvSpPr>
                <a:spLocks noChangeArrowheads="1"/>
              </p:cNvSpPr>
              <p:nvPr/>
            </p:nvSpPr>
            <p:spPr bwMode="auto">
              <a:xfrm>
                <a:off x="578" y="2829"/>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80" name="Oval 263">
                <a:extLst>
                  <a:ext uri="{FF2B5EF4-FFF2-40B4-BE49-F238E27FC236}">
                    <a16:creationId xmlns:a16="http://schemas.microsoft.com/office/drawing/2014/main" id="{E3622898-BC8E-4615-B338-67964EEA7EF8}"/>
                  </a:ext>
                </a:extLst>
              </p:cNvPr>
              <p:cNvSpPr>
                <a:spLocks noChangeArrowheads="1"/>
              </p:cNvSpPr>
              <p:nvPr/>
            </p:nvSpPr>
            <p:spPr bwMode="auto">
              <a:xfrm>
                <a:off x="638" y="2829"/>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81" name="Oval 264">
                <a:extLst>
                  <a:ext uri="{FF2B5EF4-FFF2-40B4-BE49-F238E27FC236}">
                    <a16:creationId xmlns:a16="http://schemas.microsoft.com/office/drawing/2014/main" id="{561CF79A-59EC-4E68-92C1-FB73D06C2CE9}"/>
                  </a:ext>
                </a:extLst>
              </p:cNvPr>
              <p:cNvSpPr>
                <a:spLocks noChangeArrowheads="1"/>
              </p:cNvSpPr>
              <p:nvPr/>
            </p:nvSpPr>
            <p:spPr bwMode="auto">
              <a:xfrm>
                <a:off x="692" y="282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82" name="Oval 265">
                <a:extLst>
                  <a:ext uri="{FF2B5EF4-FFF2-40B4-BE49-F238E27FC236}">
                    <a16:creationId xmlns:a16="http://schemas.microsoft.com/office/drawing/2014/main" id="{DEC8085A-033C-4E30-A236-54DD21954A18}"/>
                  </a:ext>
                </a:extLst>
              </p:cNvPr>
              <p:cNvSpPr>
                <a:spLocks noChangeArrowheads="1"/>
              </p:cNvSpPr>
              <p:nvPr/>
            </p:nvSpPr>
            <p:spPr bwMode="auto">
              <a:xfrm>
                <a:off x="410" y="2892"/>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83" name="Oval 266">
                <a:extLst>
                  <a:ext uri="{FF2B5EF4-FFF2-40B4-BE49-F238E27FC236}">
                    <a16:creationId xmlns:a16="http://schemas.microsoft.com/office/drawing/2014/main" id="{D9E03DEA-CCA2-4E11-ABFD-C07D22B4111D}"/>
                  </a:ext>
                </a:extLst>
              </p:cNvPr>
              <p:cNvSpPr>
                <a:spLocks noChangeArrowheads="1"/>
              </p:cNvSpPr>
              <p:nvPr/>
            </p:nvSpPr>
            <p:spPr bwMode="auto">
              <a:xfrm>
                <a:off x="462" y="2887"/>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84" name="Oval 267">
                <a:extLst>
                  <a:ext uri="{FF2B5EF4-FFF2-40B4-BE49-F238E27FC236}">
                    <a16:creationId xmlns:a16="http://schemas.microsoft.com/office/drawing/2014/main" id="{E358C92A-8A3C-415D-BB51-0EF9D80448A8}"/>
                  </a:ext>
                </a:extLst>
              </p:cNvPr>
              <p:cNvSpPr>
                <a:spLocks noChangeArrowheads="1"/>
              </p:cNvSpPr>
              <p:nvPr/>
            </p:nvSpPr>
            <p:spPr bwMode="auto">
              <a:xfrm>
                <a:off x="520" y="2887"/>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85" name="Oval 268">
                <a:extLst>
                  <a:ext uri="{FF2B5EF4-FFF2-40B4-BE49-F238E27FC236}">
                    <a16:creationId xmlns:a16="http://schemas.microsoft.com/office/drawing/2014/main" id="{507370D7-F44E-4D4D-A5EE-B4D74D24DC56}"/>
                  </a:ext>
                </a:extLst>
              </p:cNvPr>
              <p:cNvSpPr>
                <a:spLocks noChangeArrowheads="1"/>
              </p:cNvSpPr>
              <p:nvPr/>
            </p:nvSpPr>
            <p:spPr bwMode="auto">
              <a:xfrm>
                <a:off x="573" y="2882"/>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86" name="Oval 269">
                <a:extLst>
                  <a:ext uri="{FF2B5EF4-FFF2-40B4-BE49-F238E27FC236}">
                    <a16:creationId xmlns:a16="http://schemas.microsoft.com/office/drawing/2014/main" id="{7C390424-DD1A-4CD1-AD95-EBF186546A9A}"/>
                  </a:ext>
                </a:extLst>
              </p:cNvPr>
              <p:cNvSpPr>
                <a:spLocks noChangeArrowheads="1"/>
              </p:cNvSpPr>
              <p:nvPr/>
            </p:nvSpPr>
            <p:spPr bwMode="auto">
              <a:xfrm>
                <a:off x="638" y="2887"/>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87" name="Oval 270">
                <a:extLst>
                  <a:ext uri="{FF2B5EF4-FFF2-40B4-BE49-F238E27FC236}">
                    <a16:creationId xmlns:a16="http://schemas.microsoft.com/office/drawing/2014/main" id="{254BB64F-60B4-40E5-9611-57A2793DA6CF}"/>
                  </a:ext>
                </a:extLst>
              </p:cNvPr>
              <p:cNvSpPr>
                <a:spLocks noChangeArrowheads="1"/>
              </p:cNvSpPr>
              <p:nvPr/>
            </p:nvSpPr>
            <p:spPr bwMode="auto">
              <a:xfrm>
                <a:off x="692" y="2887"/>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88" name="Oval 271">
                <a:extLst>
                  <a:ext uri="{FF2B5EF4-FFF2-40B4-BE49-F238E27FC236}">
                    <a16:creationId xmlns:a16="http://schemas.microsoft.com/office/drawing/2014/main" id="{49B5C031-94F0-409A-8313-6799250BBFAF}"/>
                  </a:ext>
                </a:extLst>
              </p:cNvPr>
              <p:cNvSpPr>
                <a:spLocks noChangeArrowheads="1"/>
              </p:cNvSpPr>
              <p:nvPr/>
            </p:nvSpPr>
            <p:spPr bwMode="auto">
              <a:xfrm>
                <a:off x="410" y="2950"/>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89" name="Oval 272">
                <a:extLst>
                  <a:ext uri="{FF2B5EF4-FFF2-40B4-BE49-F238E27FC236}">
                    <a16:creationId xmlns:a16="http://schemas.microsoft.com/office/drawing/2014/main" id="{2382F2D4-07B3-48CD-94D3-18D75866A48D}"/>
                  </a:ext>
                </a:extLst>
              </p:cNvPr>
              <p:cNvSpPr>
                <a:spLocks noChangeArrowheads="1"/>
              </p:cNvSpPr>
              <p:nvPr/>
            </p:nvSpPr>
            <p:spPr bwMode="auto">
              <a:xfrm>
                <a:off x="462" y="294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90" name="Oval 273">
                <a:extLst>
                  <a:ext uri="{FF2B5EF4-FFF2-40B4-BE49-F238E27FC236}">
                    <a16:creationId xmlns:a16="http://schemas.microsoft.com/office/drawing/2014/main" id="{7096E2C6-7DB6-4C43-82AF-5EE5EC13CF07}"/>
                  </a:ext>
                </a:extLst>
              </p:cNvPr>
              <p:cNvSpPr>
                <a:spLocks noChangeArrowheads="1"/>
              </p:cNvSpPr>
              <p:nvPr/>
            </p:nvSpPr>
            <p:spPr bwMode="auto">
              <a:xfrm>
                <a:off x="515" y="2940"/>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91" name="Oval 274">
                <a:extLst>
                  <a:ext uri="{FF2B5EF4-FFF2-40B4-BE49-F238E27FC236}">
                    <a16:creationId xmlns:a16="http://schemas.microsoft.com/office/drawing/2014/main" id="{307D398D-F575-4834-9CC5-360AAD3C565C}"/>
                  </a:ext>
                </a:extLst>
              </p:cNvPr>
              <p:cNvSpPr>
                <a:spLocks noChangeArrowheads="1"/>
              </p:cNvSpPr>
              <p:nvPr/>
            </p:nvSpPr>
            <p:spPr bwMode="auto">
              <a:xfrm>
                <a:off x="563" y="2930"/>
                <a:ext cx="60" cy="6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92" name="Oval 275">
                <a:extLst>
                  <a:ext uri="{FF2B5EF4-FFF2-40B4-BE49-F238E27FC236}">
                    <a16:creationId xmlns:a16="http://schemas.microsoft.com/office/drawing/2014/main" id="{493CC330-F613-4DBB-BD06-90E8F162C876}"/>
                  </a:ext>
                </a:extLst>
              </p:cNvPr>
              <p:cNvSpPr>
                <a:spLocks noChangeArrowheads="1"/>
              </p:cNvSpPr>
              <p:nvPr/>
            </p:nvSpPr>
            <p:spPr bwMode="auto">
              <a:xfrm>
                <a:off x="633" y="2940"/>
                <a:ext cx="39"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93" name="Oval 276">
                <a:extLst>
                  <a:ext uri="{FF2B5EF4-FFF2-40B4-BE49-F238E27FC236}">
                    <a16:creationId xmlns:a16="http://schemas.microsoft.com/office/drawing/2014/main" id="{E85A3C4F-2D44-4BFF-9B29-D7FA4F9A8C86}"/>
                  </a:ext>
                </a:extLst>
              </p:cNvPr>
              <p:cNvSpPr>
                <a:spLocks noChangeArrowheads="1"/>
              </p:cNvSpPr>
              <p:nvPr/>
            </p:nvSpPr>
            <p:spPr bwMode="auto">
              <a:xfrm>
                <a:off x="697" y="2950"/>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94" name="Oval 277">
                <a:extLst>
                  <a:ext uri="{FF2B5EF4-FFF2-40B4-BE49-F238E27FC236}">
                    <a16:creationId xmlns:a16="http://schemas.microsoft.com/office/drawing/2014/main" id="{28A5F045-A131-452B-9CDD-EAC88A4A9C95}"/>
                  </a:ext>
                </a:extLst>
              </p:cNvPr>
              <p:cNvSpPr>
                <a:spLocks noChangeArrowheads="1"/>
              </p:cNvSpPr>
              <p:nvPr/>
            </p:nvSpPr>
            <p:spPr bwMode="auto">
              <a:xfrm>
                <a:off x="410" y="300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95" name="Oval 278">
                <a:extLst>
                  <a:ext uri="{FF2B5EF4-FFF2-40B4-BE49-F238E27FC236}">
                    <a16:creationId xmlns:a16="http://schemas.microsoft.com/office/drawing/2014/main" id="{B5F00EA4-5B8C-41D2-9EF7-5CFCC5C8E2D6}"/>
                  </a:ext>
                </a:extLst>
              </p:cNvPr>
              <p:cNvSpPr>
                <a:spLocks noChangeArrowheads="1"/>
              </p:cNvSpPr>
              <p:nvPr/>
            </p:nvSpPr>
            <p:spPr bwMode="auto">
              <a:xfrm>
                <a:off x="467" y="300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96" name="Oval 279">
                <a:extLst>
                  <a:ext uri="{FF2B5EF4-FFF2-40B4-BE49-F238E27FC236}">
                    <a16:creationId xmlns:a16="http://schemas.microsoft.com/office/drawing/2014/main" id="{43CE7574-EE0A-4B2D-8D2D-CCF07C342A58}"/>
                  </a:ext>
                </a:extLst>
              </p:cNvPr>
              <p:cNvSpPr>
                <a:spLocks noChangeArrowheads="1"/>
              </p:cNvSpPr>
              <p:nvPr/>
            </p:nvSpPr>
            <p:spPr bwMode="auto">
              <a:xfrm>
                <a:off x="520" y="3002"/>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97" name="Oval 280">
                <a:extLst>
                  <a:ext uri="{FF2B5EF4-FFF2-40B4-BE49-F238E27FC236}">
                    <a16:creationId xmlns:a16="http://schemas.microsoft.com/office/drawing/2014/main" id="{1CB7DE06-B842-43A0-A48F-6C13990562B2}"/>
                  </a:ext>
                </a:extLst>
              </p:cNvPr>
              <p:cNvSpPr>
                <a:spLocks noChangeArrowheads="1"/>
              </p:cNvSpPr>
              <p:nvPr/>
            </p:nvSpPr>
            <p:spPr bwMode="auto">
              <a:xfrm>
                <a:off x="573" y="2997"/>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98" name="Oval 281">
                <a:extLst>
                  <a:ext uri="{FF2B5EF4-FFF2-40B4-BE49-F238E27FC236}">
                    <a16:creationId xmlns:a16="http://schemas.microsoft.com/office/drawing/2014/main" id="{37A2E119-55E5-431A-84B1-43BD8CB71D1B}"/>
                  </a:ext>
                </a:extLst>
              </p:cNvPr>
              <p:cNvSpPr>
                <a:spLocks noChangeArrowheads="1"/>
              </p:cNvSpPr>
              <p:nvPr/>
            </p:nvSpPr>
            <p:spPr bwMode="auto">
              <a:xfrm>
                <a:off x="638" y="3004"/>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99" name="Oval 282">
                <a:extLst>
                  <a:ext uri="{FF2B5EF4-FFF2-40B4-BE49-F238E27FC236}">
                    <a16:creationId xmlns:a16="http://schemas.microsoft.com/office/drawing/2014/main" id="{1923761B-F2D4-449C-B113-D15532C7B3B2}"/>
                  </a:ext>
                </a:extLst>
              </p:cNvPr>
              <p:cNvSpPr>
                <a:spLocks noChangeArrowheads="1"/>
              </p:cNvSpPr>
              <p:nvPr/>
            </p:nvSpPr>
            <p:spPr bwMode="auto">
              <a:xfrm>
                <a:off x="697" y="3007"/>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00" name="Oval 283">
                <a:extLst>
                  <a:ext uri="{FF2B5EF4-FFF2-40B4-BE49-F238E27FC236}">
                    <a16:creationId xmlns:a16="http://schemas.microsoft.com/office/drawing/2014/main" id="{D1DC26E8-A372-40C3-A2C1-C9F21A7AD0CD}"/>
                  </a:ext>
                </a:extLst>
              </p:cNvPr>
              <p:cNvSpPr>
                <a:spLocks noChangeArrowheads="1"/>
              </p:cNvSpPr>
              <p:nvPr/>
            </p:nvSpPr>
            <p:spPr bwMode="auto">
              <a:xfrm>
                <a:off x="410" y="306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01" name="Oval 284">
                <a:extLst>
                  <a:ext uri="{FF2B5EF4-FFF2-40B4-BE49-F238E27FC236}">
                    <a16:creationId xmlns:a16="http://schemas.microsoft.com/office/drawing/2014/main" id="{AACAB5B3-654F-4415-BA36-9F80FA3BA915}"/>
                  </a:ext>
                </a:extLst>
              </p:cNvPr>
              <p:cNvSpPr>
                <a:spLocks noChangeArrowheads="1"/>
              </p:cNvSpPr>
              <p:nvPr/>
            </p:nvSpPr>
            <p:spPr bwMode="auto">
              <a:xfrm>
                <a:off x="467" y="306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02" name="Oval 285">
                <a:extLst>
                  <a:ext uri="{FF2B5EF4-FFF2-40B4-BE49-F238E27FC236}">
                    <a16:creationId xmlns:a16="http://schemas.microsoft.com/office/drawing/2014/main" id="{5968D351-CA23-4436-8097-1BE7E3D3EDFE}"/>
                  </a:ext>
                </a:extLst>
              </p:cNvPr>
              <p:cNvSpPr>
                <a:spLocks noChangeArrowheads="1"/>
              </p:cNvSpPr>
              <p:nvPr/>
            </p:nvSpPr>
            <p:spPr bwMode="auto">
              <a:xfrm>
                <a:off x="520" y="305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03" name="Oval 286">
                <a:extLst>
                  <a:ext uri="{FF2B5EF4-FFF2-40B4-BE49-F238E27FC236}">
                    <a16:creationId xmlns:a16="http://schemas.microsoft.com/office/drawing/2014/main" id="{85A3E354-A191-4F8F-AB9D-C5605D2C4858}"/>
                  </a:ext>
                </a:extLst>
              </p:cNvPr>
              <p:cNvSpPr>
                <a:spLocks noChangeArrowheads="1"/>
              </p:cNvSpPr>
              <p:nvPr/>
            </p:nvSpPr>
            <p:spPr bwMode="auto">
              <a:xfrm>
                <a:off x="578" y="3059"/>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04" name="Oval 287">
                <a:extLst>
                  <a:ext uri="{FF2B5EF4-FFF2-40B4-BE49-F238E27FC236}">
                    <a16:creationId xmlns:a16="http://schemas.microsoft.com/office/drawing/2014/main" id="{0EFF0FD0-5DFE-4965-95C9-F3EDC3F792F2}"/>
                  </a:ext>
                </a:extLst>
              </p:cNvPr>
              <p:cNvSpPr>
                <a:spLocks noChangeArrowheads="1"/>
              </p:cNvSpPr>
              <p:nvPr/>
            </p:nvSpPr>
            <p:spPr bwMode="auto">
              <a:xfrm>
                <a:off x="638" y="3059"/>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05" name="Oval 288">
                <a:extLst>
                  <a:ext uri="{FF2B5EF4-FFF2-40B4-BE49-F238E27FC236}">
                    <a16:creationId xmlns:a16="http://schemas.microsoft.com/office/drawing/2014/main" id="{B56538A1-458E-4212-9BFF-DA51DD98AFBA}"/>
                  </a:ext>
                </a:extLst>
              </p:cNvPr>
              <p:cNvSpPr>
                <a:spLocks noChangeArrowheads="1"/>
              </p:cNvSpPr>
              <p:nvPr/>
            </p:nvSpPr>
            <p:spPr bwMode="auto">
              <a:xfrm>
                <a:off x="697" y="3064"/>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grpSp>
      </p:grpSp>
      <p:grpSp>
        <p:nvGrpSpPr>
          <p:cNvPr id="3" name="Group 2" descr="Group showing Full Managed platform text">
            <a:extLst>
              <a:ext uri="{FF2B5EF4-FFF2-40B4-BE49-F238E27FC236}">
                <a16:creationId xmlns:a16="http://schemas.microsoft.com/office/drawing/2014/main" id="{925AEDFB-4B5A-423E-BD62-E870BF049ABA}"/>
              </a:ext>
            </a:extLst>
          </p:cNvPr>
          <p:cNvGrpSpPr/>
          <p:nvPr/>
        </p:nvGrpSpPr>
        <p:grpSpPr>
          <a:xfrm>
            <a:off x="3499224" y="2029745"/>
            <a:ext cx="2286000" cy="3629100"/>
            <a:chOff x="3499224" y="2029745"/>
            <a:chExt cx="2286000" cy="3629100"/>
          </a:xfrm>
        </p:grpSpPr>
        <p:sp>
          <p:nvSpPr>
            <p:cNvPr id="69" name="Oval 68">
              <a:extLst>
                <a:ext uri="{FF2B5EF4-FFF2-40B4-BE49-F238E27FC236}">
                  <a16:creationId xmlns:a16="http://schemas.microsoft.com/office/drawing/2014/main" id="{0C02B371-8717-AD43-B4B6-2B48CB003A8F}"/>
                </a:ext>
              </a:extLst>
            </p:cNvPr>
            <p:cNvSpPr/>
            <p:nvPr/>
          </p:nvSpPr>
          <p:spPr bwMode="auto">
            <a:xfrm>
              <a:off x="3499224" y="2029745"/>
              <a:ext cx="2286000" cy="2286000"/>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5" name="Rectangle 74">
              <a:extLst>
                <a:ext uri="{FF2B5EF4-FFF2-40B4-BE49-F238E27FC236}">
                  <a16:creationId xmlns:a16="http://schemas.microsoft.com/office/drawing/2014/main" id="{3A66965E-7B69-4591-9565-82237A5D1206}"/>
                </a:ext>
              </a:extLst>
            </p:cNvPr>
            <p:cNvSpPr/>
            <p:nvPr/>
          </p:nvSpPr>
          <p:spPr>
            <a:xfrm>
              <a:off x="3832960" y="4920181"/>
              <a:ext cx="1618530" cy="738664"/>
            </a:xfrm>
            <a:prstGeom prst="rect">
              <a:avLst/>
            </a:prstGeom>
            <a:noFill/>
            <a:ln w="10795" cap="flat" cmpd="sng" algn="ctr">
              <a:noFill/>
              <a:prstDash val="solid"/>
            </a:ln>
            <a:effectLst/>
          </p:spPr>
          <p:txBody>
            <a:bodyPr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0" cap="none" spc="300" normalizeH="0" baseline="0" noProof="0" dirty="0">
                  <a:ln>
                    <a:noFill/>
                  </a:ln>
                  <a:solidFill>
                    <a:schemeClr val="accent2"/>
                  </a:solidFill>
                  <a:effectLst/>
                  <a:uLnTx/>
                  <a:uFillTx/>
                  <a:latin typeface="Segoe UI Semibold" panose="020B0702040204020203" pitchFamily="34" charset="0"/>
                  <a:ea typeface="+mn-ea"/>
                  <a:cs typeface="Segoe UI Semibold" panose="020B0702040204020203" pitchFamily="34" charset="0"/>
                </a:rPr>
                <a:t>FULLY</a:t>
              </a:r>
              <a:br>
                <a:rPr kumimoji="0" lang="en-US" sz="1400" i="0" u="none" strike="noStrike" kern="0" cap="none" spc="300" normalizeH="0" baseline="0" noProof="0" dirty="0">
                  <a:ln>
                    <a:noFill/>
                  </a:ln>
                  <a:solidFill>
                    <a:schemeClr val="accent2"/>
                  </a:solidFill>
                  <a:effectLst/>
                  <a:uLnTx/>
                  <a:uFillTx/>
                  <a:latin typeface="Segoe UI Semibold" panose="020B0702040204020203" pitchFamily="34" charset="0"/>
                  <a:ea typeface="+mn-ea"/>
                  <a:cs typeface="Segoe UI Semibold" panose="020B0702040204020203" pitchFamily="34" charset="0"/>
                </a:rPr>
              </a:br>
              <a:r>
                <a:rPr kumimoji="0" lang="en-US" sz="1400" i="0" u="none" strike="noStrike" kern="0" cap="none" spc="300" normalizeH="0" baseline="0" noProof="0" dirty="0">
                  <a:ln>
                    <a:noFill/>
                  </a:ln>
                  <a:solidFill>
                    <a:schemeClr val="accent2"/>
                  </a:solidFill>
                  <a:effectLst/>
                  <a:uLnTx/>
                  <a:uFillTx/>
                  <a:latin typeface="Segoe UI Semibold" panose="020B0702040204020203" pitchFamily="34" charset="0"/>
                  <a:ea typeface="+mn-ea"/>
                  <a:cs typeface="Segoe UI Semibold" panose="020B0702040204020203" pitchFamily="34" charset="0"/>
                </a:rPr>
                <a:t>MANAGED</a:t>
              </a:r>
              <a:br>
                <a:rPr kumimoji="0" lang="en-US" sz="1400" i="0" u="none" strike="noStrike" kern="0" cap="none" spc="300" normalizeH="0" baseline="0" noProof="0" dirty="0">
                  <a:ln>
                    <a:noFill/>
                  </a:ln>
                  <a:solidFill>
                    <a:schemeClr val="accent2"/>
                  </a:solidFill>
                  <a:effectLst/>
                  <a:uLnTx/>
                  <a:uFillTx/>
                  <a:latin typeface="Segoe UI Semibold" panose="020B0702040204020203" pitchFamily="34" charset="0"/>
                  <a:ea typeface="+mn-ea"/>
                  <a:cs typeface="Segoe UI Semibold" panose="020B0702040204020203" pitchFamily="34" charset="0"/>
                </a:rPr>
              </a:br>
              <a:r>
                <a:rPr kumimoji="0" lang="en-US" sz="1400" i="0" u="none" strike="noStrike" kern="0" cap="none" spc="300" normalizeH="0" baseline="0" noProof="0" dirty="0">
                  <a:ln>
                    <a:noFill/>
                  </a:ln>
                  <a:solidFill>
                    <a:schemeClr val="accent2"/>
                  </a:solidFill>
                  <a:effectLst/>
                  <a:uLnTx/>
                  <a:uFillTx/>
                  <a:latin typeface="Segoe UI Semibold" panose="020B0702040204020203" pitchFamily="34" charset="0"/>
                  <a:ea typeface="+mn-ea"/>
                  <a:cs typeface="Segoe UI Semibold" panose="020B0702040204020203" pitchFamily="34" charset="0"/>
                </a:rPr>
                <a:t>PLATFORM</a:t>
              </a:r>
            </a:p>
          </p:txBody>
        </p:sp>
        <p:grpSp>
          <p:nvGrpSpPr>
            <p:cNvPr id="15" name="Group 15">
              <a:extLst>
                <a:ext uri="{FF2B5EF4-FFF2-40B4-BE49-F238E27FC236}">
                  <a16:creationId xmlns:a16="http://schemas.microsoft.com/office/drawing/2014/main" id="{3B8BB1B9-57DE-4086-B67C-32A87CDC5DD6}"/>
                </a:ext>
              </a:extLst>
            </p:cNvPr>
            <p:cNvGrpSpPr>
              <a:grpSpLocks noChangeAspect="1"/>
            </p:cNvGrpSpPr>
            <p:nvPr/>
          </p:nvGrpSpPr>
          <p:grpSpPr bwMode="auto">
            <a:xfrm>
              <a:off x="4269162" y="2761583"/>
              <a:ext cx="746125" cy="822325"/>
              <a:chOff x="4318" y="5451"/>
              <a:chExt cx="470" cy="518"/>
            </a:xfrm>
          </p:grpSpPr>
          <p:sp>
            <p:nvSpPr>
              <p:cNvPr id="16" name="AutoShape 14">
                <a:extLst>
                  <a:ext uri="{FF2B5EF4-FFF2-40B4-BE49-F238E27FC236}">
                    <a16:creationId xmlns:a16="http://schemas.microsoft.com/office/drawing/2014/main" id="{67D399A0-E89D-4034-AC7A-078B28754273}"/>
                  </a:ext>
                </a:extLst>
              </p:cNvPr>
              <p:cNvSpPr>
                <a:spLocks noChangeAspect="1" noChangeArrowheads="1" noTextEdit="1"/>
              </p:cNvSpPr>
              <p:nvPr/>
            </p:nvSpPr>
            <p:spPr bwMode="auto">
              <a:xfrm>
                <a:off x="4318" y="5451"/>
                <a:ext cx="47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9884EB4B-7271-4705-B7C1-CFA6AC7F1605}"/>
                  </a:ext>
                </a:extLst>
              </p:cNvPr>
              <p:cNvSpPr>
                <a:spLocks noChangeArrowheads="1"/>
              </p:cNvSpPr>
              <p:nvPr/>
            </p:nvSpPr>
            <p:spPr bwMode="auto">
              <a:xfrm>
                <a:off x="4363" y="5451"/>
                <a:ext cx="8" cy="5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2CC151A6-0FE4-4B6C-AE35-F2B6721DA99D}"/>
                  </a:ext>
                </a:extLst>
              </p:cNvPr>
              <p:cNvSpPr>
                <a:spLocks noChangeArrowheads="1"/>
              </p:cNvSpPr>
              <p:nvPr/>
            </p:nvSpPr>
            <p:spPr bwMode="auto">
              <a:xfrm>
                <a:off x="4549" y="5451"/>
                <a:ext cx="8" cy="5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0563C601-FBBA-4CDA-B795-5EA8C112F6D0}"/>
                  </a:ext>
                </a:extLst>
              </p:cNvPr>
              <p:cNvSpPr>
                <a:spLocks noChangeArrowheads="1"/>
              </p:cNvSpPr>
              <p:nvPr/>
            </p:nvSpPr>
            <p:spPr bwMode="auto">
              <a:xfrm>
                <a:off x="4736" y="5451"/>
                <a:ext cx="8" cy="5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Oval 19">
                <a:extLst>
                  <a:ext uri="{FF2B5EF4-FFF2-40B4-BE49-F238E27FC236}">
                    <a16:creationId xmlns:a16="http://schemas.microsoft.com/office/drawing/2014/main" id="{F43E9F54-7131-4064-9427-4031AD8F87F8}"/>
                  </a:ext>
                </a:extLst>
              </p:cNvPr>
              <p:cNvSpPr>
                <a:spLocks noChangeArrowheads="1"/>
              </p:cNvSpPr>
              <p:nvPr/>
            </p:nvSpPr>
            <p:spPr bwMode="auto">
              <a:xfrm>
                <a:off x="4318" y="5556"/>
                <a:ext cx="97" cy="9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Oval 20">
                <a:extLst>
                  <a:ext uri="{FF2B5EF4-FFF2-40B4-BE49-F238E27FC236}">
                    <a16:creationId xmlns:a16="http://schemas.microsoft.com/office/drawing/2014/main" id="{EF9C6C5E-F100-4BDE-8EC0-5AC74C7377A4}"/>
                  </a:ext>
                </a:extLst>
              </p:cNvPr>
              <p:cNvSpPr>
                <a:spLocks noChangeArrowheads="1"/>
              </p:cNvSpPr>
              <p:nvPr/>
            </p:nvSpPr>
            <p:spPr bwMode="auto">
              <a:xfrm>
                <a:off x="4505" y="5780"/>
                <a:ext cx="97" cy="9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Oval 21">
                <a:extLst>
                  <a:ext uri="{FF2B5EF4-FFF2-40B4-BE49-F238E27FC236}">
                    <a16:creationId xmlns:a16="http://schemas.microsoft.com/office/drawing/2014/main" id="{C16AE2D3-91D4-4082-860A-BB73BF0B0CED}"/>
                  </a:ext>
                </a:extLst>
              </p:cNvPr>
              <p:cNvSpPr>
                <a:spLocks noChangeArrowheads="1"/>
              </p:cNvSpPr>
              <p:nvPr/>
            </p:nvSpPr>
            <p:spPr bwMode="auto">
              <a:xfrm>
                <a:off x="4691" y="5532"/>
                <a:ext cx="97" cy="9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4" name="Group 3" descr="Group showing democratizing data analytics text">
            <a:extLst>
              <a:ext uri="{FF2B5EF4-FFF2-40B4-BE49-F238E27FC236}">
                <a16:creationId xmlns:a16="http://schemas.microsoft.com/office/drawing/2014/main" id="{17CDEDED-A76F-4CAB-ABDC-7CD648F67D3B}"/>
              </a:ext>
            </a:extLst>
          </p:cNvPr>
          <p:cNvGrpSpPr/>
          <p:nvPr/>
        </p:nvGrpSpPr>
        <p:grpSpPr>
          <a:xfrm>
            <a:off x="6383994" y="2029745"/>
            <a:ext cx="2311766" cy="3406586"/>
            <a:chOff x="6383994" y="2029745"/>
            <a:chExt cx="2311766" cy="3406586"/>
          </a:xfrm>
        </p:grpSpPr>
        <p:sp>
          <p:nvSpPr>
            <p:cNvPr id="70" name="Oval 69">
              <a:extLst>
                <a:ext uri="{FF2B5EF4-FFF2-40B4-BE49-F238E27FC236}">
                  <a16:creationId xmlns:a16="http://schemas.microsoft.com/office/drawing/2014/main" id="{D68614A5-7215-6C4B-A408-5B7B1B47D437}"/>
                </a:ext>
              </a:extLst>
            </p:cNvPr>
            <p:cNvSpPr/>
            <p:nvPr/>
          </p:nvSpPr>
          <p:spPr bwMode="auto">
            <a:xfrm>
              <a:off x="6409760" y="2029745"/>
              <a:ext cx="2286000" cy="2286000"/>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8" name="Rectangle 77">
              <a:extLst>
                <a:ext uri="{FF2B5EF4-FFF2-40B4-BE49-F238E27FC236}">
                  <a16:creationId xmlns:a16="http://schemas.microsoft.com/office/drawing/2014/main" id="{4B4289B5-7A1A-4C20-8E81-F24143D2DC8D}"/>
                </a:ext>
              </a:extLst>
            </p:cNvPr>
            <p:cNvSpPr/>
            <p:nvPr/>
          </p:nvSpPr>
          <p:spPr>
            <a:xfrm>
              <a:off x="6383994" y="4913111"/>
              <a:ext cx="2311766" cy="523220"/>
            </a:xfrm>
            <a:prstGeom prst="rect">
              <a:avLst/>
            </a:prstGeom>
            <a:noFill/>
            <a:ln w="10795" cap="flat" cmpd="sng" algn="ctr">
              <a:noFill/>
              <a:prstDash val="solid"/>
            </a:ln>
            <a:effectLst/>
          </p:spPr>
          <p:txBody>
            <a:bodyPr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0" cap="none" spc="300" normalizeH="0" baseline="0" noProof="0" dirty="0">
                  <a:ln>
                    <a:noFill/>
                  </a:ln>
                  <a:solidFill>
                    <a:schemeClr val="accent2"/>
                  </a:solidFill>
                  <a:effectLst/>
                  <a:uLnTx/>
                  <a:uFillTx/>
                  <a:latin typeface="Segoe UI Semibold" panose="020B0702040204020203" pitchFamily="34" charset="0"/>
                  <a:ea typeface="+mn-ea"/>
                  <a:cs typeface="Segoe UI Semibold" panose="020B0702040204020203" pitchFamily="34" charset="0"/>
                </a:rPr>
                <a:t>DEMOCRATIZING DATA ANALYTICS</a:t>
              </a:r>
            </a:p>
          </p:txBody>
        </p:sp>
        <p:grpSp>
          <p:nvGrpSpPr>
            <p:cNvPr id="23" name="Group 24">
              <a:extLst>
                <a:ext uri="{FF2B5EF4-FFF2-40B4-BE49-F238E27FC236}">
                  <a16:creationId xmlns:a16="http://schemas.microsoft.com/office/drawing/2014/main" id="{FD7AD216-C32C-4130-9937-285E9281FFF7}"/>
                </a:ext>
              </a:extLst>
            </p:cNvPr>
            <p:cNvGrpSpPr>
              <a:grpSpLocks noChangeAspect="1"/>
            </p:cNvGrpSpPr>
            <p:nvPr/>
          </p:nvGrpSpPr>
          <p:grpSpPr bwMode="auto">
            <a:xfrm>
              <a:off x="7140804" y="2990977"/>
              <a:ext cx="823913" cy="363537"/>
              <a:chOff x="4918" y="5515"/>
              <a:chExt cx="519" cy="229"/>
            </a:xfrm>
          </p:grpSpPr>
          <p:sp>
            <p:nvSpPr>
              <p:cNvPr id="24" name="AutoShape 23">
                <a:extLst>
                  <a:ext uri="{FF2B5EF4-FFF2-40B4-BE49-F238E27FC236}">
                    <a16:creationId xmlns:a16="http://schemas.microsoft.com/office/drawing/2014/main" id="{C7FEFB1D-5ADE-41A1-B2C0-589F980F2E18}"/>
                  </a:ext>
                </a:extLst>
              </p:cNvPr>
              <p:cNvSpPr>
                <a:spLocks noChangeAspect="1" noChangeArrowheads="1" noTextEdit="1"/>
              </p:cNvSpPr>
              <p:nvPr/>
            </p:nvSpPr>
            <p:spPr bwMode="auto">
              <a:xfrm>
                <a:off x="4918" y="5515"/>
                <a:ext cx="519"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25">
                <a:extLst>
                  <a:ext uri="{FF2B5EF4-FFF2-40B4-BE49-F238E27FC236}">
                    <a16:creationId xmlns:a16="http://schemas.microsoft.com/office/drawing/2014/main" id="{FDA93F57-D99F-46FC-92EF-DA193A9437F9}"/>
                  </a:ext>
                </a:extLst>
              </p:cNvPr>
              <p:cNvSpPr>
                <a:spLocks/>
              </p:cNvSpPr>
              <p:nvPr/>
            </p:nvSpPr>
            <p:spPr bwMode="auto">
              <a:xfrm>
                <a:off x="5288" y="5595"/>
                <a:ext cx="149" cy="149"/>
              </a:xfrm>
              <a:custGeom>
                <a:avLst/>
                <a:gdLst>
                  <a:gd name="T0" fmla="*/ 114 w 149"/>
                  <a:gd name="T1" fmla="*/ 0 h 149"/>
                  <a:gd name="T2" fmla="*/ 149 w 149"/>
                  <a:gd name="T3" fmla="*/ 34 h 149"/>
                  <a:gd name="T4" fmla="*/ 34 w 149"/>
                  <a:gd name="T5" fmla="*/ 149 h 149"/>
                  <a:gd name="T6" fmla="*/ 0 w 149"/>
                  <a:gd name="T7" fmla="*/ 115 h 149"/>
                  <a:gd name="T8" fmla="*/ 114 w 149"/>
                  <a:gd name="T9" fmla="*/ 0 h 149"/>
                </a:gdLst>
                <a:ahLst/>
                <a:cxnLst>
                  <a:cxn ang="0">
                    <a:pos x="T0" y="T1"/>
                  </a:cxn>
                  <a:cxn ang="0">
                    <a:pos x="T2" y="T3"/>
                  </a:cxn>
                  <a:cxn ang="0">
                    <a:pos x="T4" y="T5"/>
                  </a:cxn>
                  <a:cxn ang="0">
                    <a:pos x="T6" y="T7"/>
                  </a:cxn>
                  <a:cxn ang="0">
                    <a:pos x="T8" y="T9"/>
                  </a:cxn>
                </a:cxnLst>
                <a:rect l="0" t="0" r="r" b="b"/>
                <a:pathLst>
                  <a:path w="149" h="149">
                    <a:moveTo>
                      <a:pt x="114" y="0"/>
                    </a:moveTo>
                    <a:lnTo>
                      <a:pt x="149" y="34"/>
                    </a:lnTo>
                    <a:lnTo>
                      <a:pt x="34" y="149"/>
                    </a:lnTo>
                    <a:lnTo>
                      <a:pt x="0" y="115"/>
                    </a:lnTo>
                    <a:lnTo>
                      <a:pt x="11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26">
                <a:extLst>
                  <a:ext uri="{FF2B5EF4-FFF2-40B4-BE49-F238E27FC236}">
                    <a16:creationId xmlns:a16="http://schemas.microsoft.com/office/drawing/2014/main" id="{21856683-7A7C-4C8D-A89F-15E84B1AE094}"/>
                  </a:ext>
                </a:extLst>
              </p:cNvPr>
              <p:cNvSpPr>
                <a:spLocks/>
              </p:cNvSpPr>
              <p:nvPr/>
            </p:nvSpPr>
            <p:spPr bwMode="auto">
              <a:xfrm>
                <a:off x="5288" y="5515"/>
                <a:ext cx="149" cy="149"/>
              </a:xfrm>
              <a:custGeom>
                <a:avLst/>
                <a:gdLst>
                  <a:gd name="T0" fmla="*/ 149 w 149"/>
                  <a:gd name="T1" fmla="*/ 114 h 149"/>
                  <a:gd name="T2" fmla="*/ 114 w 149"/>
                  <a:gd name="T3" fmla="*/ 149 h 149"/>
                  <a:gd name="T4" fmla="*/ 0 w 149"/>
                  <a:gd name="T5" fmla="*/ 34 h 149"/>
                  <a:gd name="T6" fmla="*/ 34 w 149"/>
                  <a:gd name="T7" fmla="*/ 0 h 149"/>
                  <a:gd name="T8" fmla="*/ 149 w 149"/>
                  <a:gd name="T9" fmla="*/ 114 h 149"/>
                </a:gdLst>
                <a:ahLst/>
                <a:cxnLst>
                  <a:cxn ang="0">
                    <a:pos x="T0" y="T1"/>
                  </a:cxn>
                  <a:cxn ang="0">
                    <a:pos x="T2" y="T3"/>
                  </a:cxn>
                  <a:cxn ang="0">
                    <a:pos x="T4" y="T5"/>
                  </a:cxn>
                  <a:cxn ang="0">
                    <a:pos x="T6" y="T7"/>
                  </a:cxn>
                  <a:cxn ang="0">
                    <a:pos x="T8" y="T9"/>
                  </a:cxn>
                </a:cxnLst>
                <a:rect l="0" t="0" r="r" b="b"/>
                <a:pathLst>
                  <a:path w="149" h="149">
                    <a:moveTo>
                      <a:pt x="149" y="114"/>
                    </a:moveTo>
                    <a:lnTo>
                      <a:pt x="114" y="149"/>
                    </a:lnTo>
                    <a:lnTo>
                      <a:pt x="0" y="34"/>
                    </a:lnTo>
                    <a:lnTo>
                      <a:pt x="34" y="0"/>
                    </a:lnTo>
                    <a:lnTo>
                      <a:pt x="149" y="11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27">
                <a:extLst>
                  <a:ext uri="{FF2B5EF4-FFF2-40B4-BE49-F238E27FC236}">
                    <a16:creationId xmlns:a16="http://schemas.microsoft.com/office/drawing/2014/main" id="{786C9EB9-DFC1-4DFB-BA99-BD4CE8A4DE80}"/>
                  </a:ext>
                </a:extLst>
              </p:cNvPr>
              <p:cNvSpPr>
                <a:spLocks/>
              </p:cNvSpPr>
              <p:nvPr/>
            </p:nvSpPr>
            <p:spPr bwMode="auto">
              <a:xfrm>
                <a:off x="4918" y="5595"/>
                <a:ext cx="149" cy="149"/>
              </a:xfrm>
              <a:custGeom>
                <a:avLst/>
                <a:gdLst>
                  <a:gd name="T0" fmla="*/ 35 w 149"/>
                  <a:gd name="T1" fmla="*/ 0 h 149"/>
                  <a:gd name="T2" fmla="*/ 0 w 149"/>
                  <a:gd name="T3" fmla="*/ 34 h 149"/>
                  <a:gd name="T4" fmla="*/ 115 w 149"/>
                  <a:gd name="T5" fmla="*/ 149 h 149"/>
                  <a:gd name="T6" fmla="*/ 149 w 149"/>
                  <a:gd name="T7" fmla="*/ 115 h 149"/>
                  <a:gd name="T8" fmla="*/ 35 w 149"/>
                  <a:gd name="T9" fmla="*/ 0 h 149"/>
                </a:gdLst>
                <a:ahLst/>
                <a:cxnLst>
                  <a:cxn ang="0">
                    <a:pos x="T0" y="T1"/>
                  </a:cxn>
                  <a:cxn ang="0">
                    <a:pos x="T2" y="T3"/>
                  </a:cxn>
                  <a:cxn ang="0">
                    <a:pos x="T4" y="T5"/>
                  </a:cxn>
                  <a:cxn ang="0">
                    <a:pos x="T6" y="T7"/>
                  </a:cxn>
                  <a:cxn ang="0">
                    <a:pos x="T8" y="T9"/>
                  </a:cxn>
                </a:cxnLst>
                <a:rect l="0" t="0" r="r" b="b"/>
                <a:pathLst>
                  <a:path w="149" h="149">
                    <a:moveTo>
                      <a:pt x="35" y="0"/>
                    </a:moveTo>
                    <a:lnTo>
                      <a:pt x="0" y="34"/>
                    </a:lnTo>
                    <a:lnTo>
                      <a:pt x="115" y="149"/>
                    </a:lnTo>
                    <a:lnTo>
                      <a:pt x="149" y="115"/>
                    </a:lnTo>
                    <a:lnTo>
                      <a:pt x="3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28">
                <a:extLst>
                  <a:ext uri="{FF2B5EF4-FFF2-40B4-BE49-F238E27FC236}">
                    <a16:creationId xmlns:a16="http://schemas.microsoft.com/office/drawing/2014/main" id="{26723454-ACEE-46BB-A60A-96CAC3716F95}"/>
                  </a:ext>
                </a:extLst>
              </p:cNvPr>
              <p:cNvSpPr>
                <a:spLocks/>
              </p:cNvSpPr>
              <p:nvPr/>
            </p:nvSpPr>
            <p:spPr bwMode="auto">
              <a:xfrm>
                <a:off x="4918" y="5515"/>
                <a:ext cx="149" cy="149"/>
              </a:xfrm>
              <a:custGeom>
                <a:avLst/>
                <a:gdLst>
                  <a:gd name="T0" fmla="*/ 0 w 149"/>
                  <a:gd name="T1" fmla="*/ 114 h 149"/>
                  <a:gd name="T2" fmla="*/ 35 w 149"/>
                  <a:gd name="T3" fmla="*/ 149 h 149"/>
                  <a:gd name="T4" fmla="*/ 149 w 149"/>
                  <a:gd name="T5" fmla="*/ 34 h 149"/>
                  <a:gd name="T6" fmla="*/ 115 w 149"/>
                  <a:gd name="T7" fmla="*/ 0 h 149"/>
                  <a:gd name="T8" fmla="*/ 0 w 149"/>
                  <a:gd name="T9" fmla="*/ 114 h 149"/>
                </a:gdLst>
                <a:ahLst/>
                <a:cxnLst>
                  <a:cxn ang="0">
                    <a:pos x="T0" y="T1"/>
                  </a:cxn>
                  <a:cxn ang="0">
                    <a:pos x="T2" y="T3"/>
                  </a:cxn>
                  <a:cxn ang="0">
                    <a:pos x="T4" y="T5"/>
                  </a:cxn>
                  <a:cxn ang="0">
                    <a:pos x="T6" y="T7"/>
                  </a:cxn>
                  <a:cxn ang="0">
                    <a:pos x="T8" y="T9"/>
                  </a:cxn>
                </a:cxnLst>
                <a:rect l="0" t="0" r="r" b="b"/>
                <a:pathLst>
                  <a:path w="149" h="149">
                    <a:moveTo>
                      <a:pt x="0" y="114"/>
                    </a:moveTo>
                    <a:lnTo>
                      <a:pt x="35" y="149"/>
                    </a:lnTo>
                    <a:lnTo>
                      <a:pt x="149" y="34"/>
                    </a:lnTo>
                    <a:lnTo>
                      <a:pt x="115" y="0"/>
                    </a:lnTo>
                    <a:lnTo>
                      <a:pt x="0" y="11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Oval 29">
                <a:extLst>
                  <a:ext uri="{FF2B5EF4-FFF2-40B4-BE49-F238E27FC236}">
                    <a16:creationId xmlns:a16="http://schemas.microsoft.com/office/drawing/2014/main" id="{75864D04-44BE-4BD4-A16B-193C9A70A758}"/>
                  </a:ext>
                </a:extLst>
              </p:cNvPr>
              <p:cNvSpPr>
                <a:spLocks noChangeArrowheads="1"/>
              </p:cNvSpPr>
              <p:nvPr/>
            </p:nvSpPr>
            <p:spPr bwMode="auto">
              <a:xfrm>
                <a:off x="5153" y="5605"/>
                <a:ext cx="49" cy="4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Oval 30">
                <a:extLst>
                  <a:ext uri="{FF2B5EF4-FFF2-40B4-BE49-F238E27FC236}">
                    <a16:creationId xmlns:a16="http://schemas.microsoft.com/office/drawing/2014/main" id="{144A41E6-71C4-4867-A19C-2BA2B2FA8D3E}"/>
                  </a:ext>
                </a:extLst>
              </p:cNvPr>
              <p:cNvSpPr>
                <a:spLocks noChangeArrowheads="1"/>
              </p:cNvSpPr>
              <p:nvPr/>
            </p:nvSpPr>
            <p:spPr bwMode="auto">
              <a:xfrm>
                <a:off x="5226" y="5605"/>
                <a:ext cx="49"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 name="Oval 31">
                <a:extLst>
                  <a:ext uri="{FF2B5EF4-FFF2-40B4-BE49-F238E27FC236}">
                    <a16:creationId xmlns:a16="http://schemas.microsoft.com/office/drawing/2014/main" id="{DB7C9394-44D3-42AC-98F0-EC6C67F25B84}"/>
                  </a:ext>
                </a:extLst>
              </p:cNvPr>
              <p:cNvSpPr>
                <a:spLocks noChangeArrowheads="1"/>
              </p:cNvSpPr>
              <p:nvPr/>
            </p:nvSpPr>
            <p:spPr bwMode="auto">
              <a:xfrm>
                <a:off x="5080" y="5605"/>
                <a:ext cx="49" cy="4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5" name="Group 4" descr="Group showing proven technology to scale from GBs to Petabyte">
            <a:extLst>
              <a:ext uri="{FF2B5EF4-FFF2-40B4-BE49-F238E27FC236}">
                <a16:creationId xmlns:a16="http://schemas.microsoft.com/office/drawing/2014/main" id="{DDE2C653-B5F5-47AF-8430-958903C6D6A2}"/>
              </a:ext>
            </a:extLst>
          </p:cNvPr>
          <p:cNvGrpSpPr/>
          <p:nvPr/>
        </p:nvGrpSpPr>
        <p:grpSpPr>
          <a:xfrm>
            <a:off x="9334046" y="2029745"/>
            <a:ext cx="2286000" cy="3835375"/>
            <a:chOff x="9334046" y="2029745"/>
            <a:chExt cx="2286000" cy="3835375"/>
          </a:xfrm>
        </p:grpSpPr>
        <p:sp>
          <p:nvSpPr>
            <p:cNvPr id="37" name="Oval 36">
              <a:extLst>
                <a:ext uri="{FF2B5EF4-FFF2-40B4-BE49-F238E27FC236}">
                  <a16:creationId xmlns:a16="http://schemas.microsoft.com/office/drawing/2014/main" id="{AB6AB215-B00A-41AC-ADDB-D6F81239217D}"/>
                </a:ext>
              </a:extLst>
            </p:cNvPr>
            <p:cNvSpPr/>
            <p:nvPr/>
          </p:nvSpPr>
          <p:spPr bwMode="auto">
            <a:xfrm>
              <a:off x="9334046" y="2029745"/>
              <a:ext cx="2286000" cy="2286000"/>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8" name="Rectangle 37">
              <a:extLst>
                <a:ext uri="{FF2B5EF4-FFF2-40B4-BE49-F238E27FC236}">
                  <a16:creationId xmlns:a16="http://schemas.microsoft.com/office/drawing/2014/main" id="{1E4D0601-CB04-408B-A9E5-92AFCD4526E1}"/>
                </a:ext>
              </a:extLst>
            </p:cNvPr>
            <p:cNvSpPr/>
            <p:nvPr/>
          </p:nvSpPr>
          <p:spPr>
            <a:xfrm>
              <a:off x="9356644" y="4911013"/>
              <a:ext cx="2240805" cy="954107"/>
            </a:xfrm>
            <a:prstGeom prst="rect">
              <a:avLst/>
            </a:prstGeom>
            <a:noFill/>
            <a:ln w="10795" cap="flat" cmpd="sng" algn="ctr">
              <a:noFill/>
              <a:prstDash val="solid"/>
            </a:ln>
            <a:effectLst/>
          </p:spPr>
          <p:txBody>
            <a:bodyPr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0" cap="none" spc="300" normalizeH="0" baseline="0" noProof="0" dirty="0">
                  <a:ln>
                    <a:noFill/>
                  </a:ln>
                  <a:solidFill>
                    <a:schemeClr val="accent2"/>
                  </a:solidFill>
                  <a:effectLst/>
                  <a:uLnTx/>
                  <a:uFillTx/>
                  <a:latin typeface="Segoe UI Semibold" panose="020B0702040204020203" pitchFamily="34" charset="0"/>
                  <a:ea typeface="+mn-ea"/>
                  <a:cs typeface="Segoe UI Semibold" panose="020B0702040204020203" pitchFamily="34" charset="0"/>
                </a:rPr>
                <a:t>PROVEN TECHNOLOGY TO SCALE FROM GBs PETABYTE</a:t>
              </a:r>
            </a:p>
          </p:txBody>
        </p:sp>
        <p:pic>
          <p:nvPicPr>
            <p:cNvPr id="54" name="Graphic 53">
              <a:extLst>
                <a:ext uri="{FF2B5EF4-FFF2-40B4-BE49-F238E27FC236}">
                  <a16:creationId xmlns:a16="http://schemas.microsoft.com/office/drawing/2014/main" id="{29AD8E41-5B78-455C-BAD2-A8ACCE7850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03495" y="2712945"/>
              <a:ext cx="919600" cy="919600"/>
            </a:xfrm>
            <a:prstGeom prst="rect">
              <a:avLst/>
            </a:prstGeom>
          </p:spPr>
        </p:pic>
      </p:grpSp>
    </p:spTree>
    <p:extLst>
      <p:ext uri="{BB962C8B-B14F-4D97-AF65-F5344CB8AC3E}">
        <p14:creationId xmlns:p14="http://schemas.microsoft.com/office/powerpoint/2010/main" val="19136564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C09268-DE2D-4823-9527-70FC73230D6A}"/>
              </a:ext>
            </a:extLst>
          </p:cNvPr>
          <p:cNvSpPr>
            <a:spLocks noGrp="1"/>
          </p:cNvSpPr>
          <p:nvPr>
            <p:ph type="title"/>
          </p:nvPr>
        </p:nvSpPr>
        <p:spPr>
          <a:xfrm>
            <a:off x="588263" y="457200"/>
            <a:ext cx="11018520" cy="553998"/>
          </a:xfrm>
        </p:spPr>
        <p:txBody>
          <a:bodyPr/>
          <a:lstStyle/>
          <a:p>
            <a:r>
              <a:rPr lang="en-US" dirty="0"/>
              <a:t>Proven Technology</a:t>
            </a:r>
          </a:p>
        </p:txBody>
      </p:sp>
      <p:pic>
        <p:nvPicPr>
          <p:cNvPr id="3" name="Picture 2" descr="ADX logo">
            <a:extLst>
              <a:ext uri="{FF2B5EF4-FFF2-40B4-BE49-F238E27FC236}">
                <a16:creationId xmlns:a16="http://schemas.microsoft.com/office/drawing/2014/main" id="{D183250F-89F8-4BE7-9BE1-3575BAC24E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sp>
        <p:nvSpPr>
          <p:cNvPr id="6" name="Rectangle 5">
            <a:extLst>
              <a:ext uri="{FF2B5EF4-FFF2-40B4-BE49-F238E27FC236}">
                <a16:creationId xmlns:a16="http://schemas.microsoft.com/office/drawing/2014/main" id="{113BAB97-0F28-49F5-9FEF-A6FB1C9D0E06}"/>
              </a:ext>
              <a:ext uri="{C183D7F6-B498-43B3-948B-1728B52AA6E4}">
                <adec:decorative xmlns:adec="http://schemas.microsoft.com/office/drawing/2017/decorative" val="1"/>
              </a:ext>
            </a:extLst>
          </p:cNvPr>
          <p:cNvSpPr/>
          <p:nvPr/>
        </p:nvSpPr>
        <p:spPr bwMode="auto">
          <a:xfrm>
            <a:off x="0" y="2017714"/>
            <a:ext cx="12192000" cy="484028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Title 4">
            <a:extLst>
              <a:ext uri="{FF2B5EF4-FFF2-40B4-BE49-F238E27FC236}">
                <a16:creationId xmlns:a16="http://schemas.microsoft.com/office/drawing/2014/main" id="{EC07503B-DF98-364E-9BDB-1F43BE345BBD}"/>
              </a:ext>
            </a:extLst>
          </p:cNvPr>
          <p:cNvSpPr txBox="1">
            <a:spLocks/>
          </p:cNvSpPr>
          <p:nvPr/>
        </p:nvSpPr>
        <p:spPr bwMode="auto">
          <a:xfrm>
            <a:off x="611180" y="1118296"/>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dirty="0">
                <a:ln w="3175">
                  <a:noFill/>
                </a:ln>
                <a:solidFill>
                  <a:schemeClr val="accent2"/>
                </a:solidFill>
                <a:effectLst/>
                <a:uLnTx/>
                <a:uFillTx/>
                <a:latin typeface="Segoe UI"/>
                <a:ea typeface="+mn-ea"/>
                <a:cs typeface="Segoe UI" pitchFamily="34" charset="0"/>
              </a:rPr>
              <a:t>In production since 2015 for internal Microsoft workload, GA since Feb 2019.</a:t>
            </a:r>
          </a:p>
        </p:txBody>
      </p:sp>
      <p:cxnSp>
        <p:nvCxnSpPr>
          <p:cNvPr id="106" name="Straight Connector 105">
            <a:extLst>
              <a:ext uri="{FF2B5EF4-FFF2-40B4-BE49-F238E27FC236}">
                <a16:creationId xmlns:a16="http://schemas.microsoft.com/office/drawing/2014/main" id="{6E21C163-93A5-6C4F-9101-ACAA096BAE0D}"/>
              </a:ext>
              <a:ext uri="{C183D7F6-B498-43B3-948B-1728B52AA6E4}">
                <adec:decorative xmlns:adec="http://schemas.microsoft.com/office/drawing/2017/decorative" val="1"/>
              </a:ext>
            </a:extLst>
          </p:cNvPr>
          <p:cNvCxnSpPr>
            <a:cxnSpLocks/>
          </p:cNvCxnSpPr>
          <p:nvPr/>
        </p:nvCxnSpPr>
        <p:spPr bwMode="gray">
          <a:xfrm flipV="1">
            <a:off x="4302148" y="2402390"/>
            <a:ext cx="0" cy="3436848"/>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descr="Skype logo">
            <a:extLst>
              <a:ext uri="{FF2B5EF4-FFF2-40B4-BE49-F238E27FC236}">
                <a16:creationId xmlns:a16="http://schemas.microsoft.com/office/drawing/2014/main" id="{72DF7EAF-3231-44A0-BB86-2475476CA45D}"/>
              </a:ext>
            </a:extLst>
          </p:cNvPr>
          <p:cNvPicPr>
            <a:picLocks noChangeAspect="1"/>
          </p:cNvPicPr>
          <p:nvPr/>
        </p:nvPicPr>
        <p:blipFill>
          <a:blip r:embed="rId4"/>
          <a:stretch>
            <a:fillRect/>
          </a:stretch>
        </p:blipFill>
        <p:spPr>
          <a:xfrm>
            <a:off x="2099310" y="3582933"/>
            <a:ext cx="683309" cy="321797"/>
          </a:xfrm>
          <a:prstGeom prst="rect">
            <a:avLst/>
          </a:prstGeom>
        </p:spPr>
      </p:pic>
      <p:pic>
        <p:nvPicPr>
          <p:cNvPr id="12" name="Picture 11" descr="bing logo&#10;">
            <a:extLst>
              <a:ext uri="{FF2B5EF4-FFF2-40B4-BE49-F238E27FC236}">
                <a16:creationId xmlns:a16="http://schemas.microsoft.com/office/drawing/2014/main" id="{0ABD9A76-1DAC-44A9-8EEA-B30CF8A86EC4}"/>
              </a:ext>
            </a:extLst>
          </p:cNvPr>
          <p:cNvPicPr>
            <a:picLocks noChangeAspect="1"/>
          </p:cNvPicPr>
          <p:nvPr/>
        </p:nvPicPr>
        <p:blipFill>
          <a:blip r:embed="rId5"/>
          <a:stretch>
            <a:fillRect/>
          </a:stretch>
        </p:blipFill>
        <p:spPr>
          <a:xfrm>
            <a:off x="3109623" y="4220585"/>
            <a:ext cx="806250" cy="428969"/>
          </a:xfrm>
          <a:prstGeom prst="rect">
            <a:avLst/>
          </a:prstGeom>
        </p:spPr>
      </p:pic>
      <p:pic>
        <p:nvPicPr>
          <p:cNvPr id="13" name="Picture 12" descr="Visual Studio logo">
            <a:extLst>
              <a:ext uri="{FF2B5EF4-FFF2-40B4-BE49-F238E27FC236}">
                <a16:creationId xmlns:a16="http://schemas.microsoft.com/office/drawing/2014/main" id="{34E366DB-25CF-4701-A7B0-4072BF1960C0}"/>
              </a:ext>
            </a:extLst>
          </p:cNvPr>
          <p:cNvPicPr>
            <a:picLocks noChangeAspect="1"/>
          </p:cNvPicPr>
          <p:nvPr/>
        </p:nvPicPr>
        <p:blipFill>
          <a:blip r:embed="rId6"/>
          <a:stretch>
            <a:fillRect/>
          </a:stretch>
        </p:blipFill>
        <p:spPr>
          <a:xfrm>
            <a:off x="1075345" y="4222844"/>
            <a:ext cx="603582" cy="610360"/>
          </a:xfrm>
          <a:prstGeom prst="rect">
            <a:avLst/>
          </a:prstGeom>
        </p:spPr>
      </p:pic>
      <p:pic>
        <p:nvPicPr>
          <p:cNvPr id="14" name="Picture 13" descr="Azure logo">
            <a:extLst>
              <a:ext uri="{FF2B5EF4-FFF2-40B4-BE49-F238E27FC236}">
                <a16:creationId xmlns:a16="http://schemas.microsoft.com/office/drawing/2014/main" id="{504C92C6-6D49-4E53-AD02-9065B9DA4752}"/>
              </a:ext>
            </a:extLst>
          </p:cNvPr>
          <p:cNvPicPr>
            <a:picLocks noChangeAspect="1"/>
          </p:cNvPicPr>
          <p:nvPr/>
        </p:nvPicPr>
        <p:blipFill>
          <a:blip r:embed="rId7"/>
          <a:stretch>
            <a:fillRect/>
          </a:stretch>
        </p:blipFill>
        <p:spPr>
          <a:xfrm>
            <a:off x="880182" y="4871275"/>
            <a:ext cx="2204513" cy="613947"/>
          </a:xfrm>
          <a:prstGeom prst="rect">
            <a:avLst/>
          </a:prstGeom>
        </p:spPr>
      </p:pic>
      <p:pic>
        <p:nvPicPr>
          <p:cNvPr id="15" name="Picture 14" descr="SQL logo">
            <a:extLst>
              <a:ext uri="{FF2B5EF4-FFF2-40B4-BE49-F238E27FC236}">
                <a16:creationId xmlns:a16="http://schemas.microsoft.com/office/drawing/2014/main" id="{E3B2C687-22CB-4CF7-BD5D-05397040D677}"/>
              </a:ext>
            </a:extLst>
          </p:cNvPr>
          <p:cNvPicPr>
            <a:picLocks noChangeAspect="1"/>
          </p:cNvPicPr>
          <p:nvPr/>
        </p:nvPicPr>
        <p:blipFill>
          <a:blip r:embed="rId8"/>
          <a:stretch>
            <a:fillRect/>
          </a:stretch>
        </p:blipFill>
        <p:spPr>
          <a:xfrm>
            <a:off x="2009169" y="4153133"/>
            <a:ext cx="842537" cy="609920"/>
          </a:xfrm>
          <a:prstGeom prst="rect">
            <a:avLst/>
          </a:prstGeom>
        </p:spPr>
      </p:pic>
      <p:pic>
        <p:nvPicPr>
          <p:cNvPr id="16" name="Picture 15" descr="PowerBi logo">
            <a:extLst>
              <a:ext uri="{FF2B5EF4-FFF2-40B4-BE49-F238E27FC236}">
                <a16:creationId xmlns:a16="http://schemas.microsoft.com/office/drawing/2014/main" id="{CEE3356E-C691-4D6B-AE73-328F0632EC64}"/>
              </a:ext>
            </a:extLst>
          </p:cNvPr>
          <p:cNvPicPr>
            <a:picLocks noChangeAspect="1"/>
          </p:cNvPicPr>
          <p:nvPr/>
        </p:nvPicPr>
        <p:blipFill>
          <a:blip r:embed="rId9"/>
          <a:stretch>
            <a:fillRect/>
          </a:stretch>
        </p:blipFill>
        <p:spPr>
          <a:xfrm>
            <a:off x="1192114" y="5666609"/>
            <a:ext cx="1235408" cy="380393"/>
          </a:xfrm>
          <a:prstGeom prst="rect">
            <a:avLst/>
          </a:prstGeom>
        </p:spPr>
      </p:pic>
      <p:pic>
        <p:nvPicPr>
          <p:cNvPr id="17" name="Picture 16" descr="Microsoft office logo">
            <a:extLst>
              <a:ext uri="{FF2B5EF4-FFF2-40B4-BE49-F238E27FC236}">
                <a16:creationId xmlns:a16="http://schemas.microsoft.com/office/drawing/2014/main" id="{76F5E2BA-57FE-4402-BCB9-2FCF4F90FA85}"/>
              </a:ext>
            </a:extLst>
          </p:cNvPr>
          <p:cNvPicPr>
            <a:picLocks noChangeAspect="1"/>
          </p:cNvPicPr>
          <p:nvPr/>
        </p:nvPicPr>
        <p:blipFill>
          <a:blip r:embed="rId10"/>
          <a:stretch>
            <a:fillRect/>
          </a:stretch>
        </p:blipFill>
        <p:spPr>
          <a:xfrm>
            <a:off x="2785756" y="5481778"/>
            <a:ext cx="1226610" cy="707210"/>
          </a:xfrm>
          <a:prstGeom prst="rect">
            <a:avLst/>
          </a:prstGeom>
        </p:spPr>
      </p:pic>
      <p:pic>
        <p:nvPicPr>
          <p:cNvPr id="18" name="Picture 17" descr="Linkedin logo&#10;">
            <a:extLst>
              <a:ext uri="{FF2B5EF4-FFF2-40B4-BE49-F238E27FC236}">
                <a16:creationId xmlns:a16="http://schemas.microsoft.com/office/drawing/2014/main" id="{36093EBF-9DE2-4EFF-96D8-2969F8849FD9}"/>
              </a:ext>
            </a:extLst>
          </p:cNvPr>
          <p:cNvPicPr>
            <a:picLocks noChangeAspect="1"/>
          </p:cNvPicPr>
          <p:nvPr/>
        </p:nvPicPr>
        <p:blipFill>
          <a:blip r:embed="rId11"/>
          <a:stretch>
            <a:fillRect/>
          </a:stretch>
        </p:blipFill>
        <p:spPr>
          <a:xfrm>
            <a:off x="3271029" y="3465144"/>
            <a:ext cx="483438" cy="497837"/>
          </a:xfrm>
          <a:prstGeom prst="rect">
            <a:avLst/>
          </a:prstGeom>
        </p:spPr>
      </p:pic>
      <p:pic>
        <p:nvPicPr>
          <p:cNvPr id="50" name="Picture 49" descr="xbox logo">
            <a:extLst>
              <a:ext uri="{FF2B5EF4-FFF2-40B4-BE49-F238E27FC236}">
                <a16:creationId xmlns:a16="http://schemas.microsoft.com/office/drawing/2014/main" id="{9F268463-718E-48F3-AD38-89442D228E9D}"/>
              </a:ext>
            </a:extLst>
          </p:cNvPr>
          <p:cNvPicPr>
            <a:picLocks noChangeAspect="1"/>
          </p:cNvPicPr>
          <p:nvPr/>
        </p:nvPicPr>
        <p:blipFill>
          <a:blip r:embed="rId12"/>
          <a:srcRect l="19070" t="5861" r="23530" b="8686"/>
          <a:stretch>
            <a:fillRect/>
          </a:stretch>
        </p:blipFill>
        <p:spPr>
          <a:xfrm>
            <a:off x="3316637" y="4985881"/>
            <a:ext cx="392222" cy="392222"/>
          </a:xfrm>
          <a:custGeom>
            <a:avLst/>
            <a:gdLst>
              <a:gd name="connsiteX0" fmla="*/ 196111 w 392222"/>
              <a:gd name="connsiteY0" fmla="*/ 0 h 392222"/>
              <a:gd name="connsiteX1" fmla="*/ 392222 w 392222"/>
              <a:gd name="connsiteY1" fmla="*/ 196111 h 392222"/>
              <a:gd name="connsiteX2" fmla="*/ 196111 w 392222"/>
              <a:gd name="connsiteY2" fmla="*/ 392222 h 392222"/>
              <a:gd name="connsiteX3" fmla="*/ 0 w 392222"/>
              <a:gd name="connsiteY3" fmla="*/ 196111 h 392222"/>
              <a:gd name="connsiteX4" fmla="*/ 196111 w 392222"/>
              <a:gd name="connsiteY4" fmla="*/ 0 h 392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222" h="392222">
                <a:moveTo>
                  <a:pt x="196111" y="0"/>
                </a:moveTo>
                <a:cubicBezTo>
                  <a:pt x="304420" y="0"/>
                  <a:pt x="392222" y="87802"/>
                  <a:pt x="392222" y="196111"/>
                </a:cubicBezTo>
                <a:cubicBezTo>
                  <a:pt x="392222" y="304420"/>
                  <a:pt x="304420" y="392222"/>
                  <a:pt x="196111" y="392222"/>
                </a:cubicBezTo>
                <a:cubicBezTo>
                  <a:pt x="87802" y="392222"/>
                  <a:pt x="0" y="304420"/>
                  <a:pt x="0" y="196111"/>
                </a:cubicBezTo>
                <a:cubicBezTo>
                  <a:pt x="0" y="87802"/>
                  <a:pt x="87802" y="0"/>
                  <a:pt x="196111" y="0"/>
                </a:cubicBezTo>
                <a:close/>
              </a:path>
            </a:pathLst>
          </a:custGeom>
        </p:spPr>
      </p:pic>
      <p:pic>
        <p:nvPicPr>
          <p:cNvPr id="23" name="Picture 22" descr="Windows logo">
            <a:extLst>
              <a:ext uri="{FF2B5EF4-FFF2-40B4-BE49-F238E27FC236}">
                <a16:creationId xmlns:a16="http://schemas.microsoft.com/office/drawing/2014/main" id="{16E6FE8A-5A1A-4578-BE73-32C094204A9B}"/>
              </a:ext>
            </a:extLst>
          </p:cNvPr>
          <p:cNvPicPr>
            <a:picLocks noChangeAspect="1"/>
          </p:cNvPicPr>
          <p:nvPr/>
        </p:nvPicPr>
        <p:blipFill>
          <a:blip r:embed="rId13"/>
          <a:stretch>
            <a:fillRect/>
          </a:stretch>
        </p:blipFill>
        <p:spPr>
          <a:xfrm>
            <a:off x="1111142" y="3405803"/>
            <a:ext cx="643764" cy="664822"/>
          </a:xfrm>
          <a:prstGeom prst="rect">
            <a:avLst/>
          </a:prstGeom>
        </p:spPr>
      </p:pic>
      <p:pic>
        <p:nvPicPr>
          <p:cNvPr id="25" name="Picture 24" descr="Azure monitor logo">
            <a:extLst>
              <a:ext uri="{FF2B5EF4-FFF2-40B4-BE49-F238E27FC236}">
                <a16:creationId xmlns:a16="http://schemas.microsoft.com/office/drawing/2014/main" id="{72C66709-8433-4CD7-9D25-553E26F84218}"/>
              </a:ext>
            </a:extLst>
          </p:cNvPr>
          <p:cNvPicPr>
            <a:picLocks noChangeAspect="1"/>
          </p:cNvPicPr>
          <p:nvPr/>
        </p:nvPicPr>
        <p:blipFill rotWithShape="1">
          <a:blip r:embed="rId14"/>
          <a:srcRect l="31413" r="29925" b="20074"/>
          <a:stretch/>
        </p:blipFill>
        <p:spPr>
          <a:xfrm>
            <a:off x="4964872" y="3272422"/>
            <a:ext cx="570130" cy="589317"/>
          </a:xfrm>
          <a:prstGeom prst="rect">
            <a:avLst/>
          </a:prstGeom>
        </p:spPr>
      </p:pic>
      <p:pic>
        <p:nvPicPr>
          <p:cNvPr id="26" name="Picture 25" descr="Application insights logo">
            <a:extLst>
              <a:ext uri="{FF2B5EF4-FFF2-40B4-BE49-F238E27FC236}">
                <a16:creationId xmlns:a16="http://schemas.microsoft.com/office/drawing/2014/main" id="{38CC7163-7F53-4A74-BD61-A31238460FDA}"/>
              </a:ext>
            </a:extLst>
          </p:cNvPr>
          <p:cNvPicPr>
            <a:picLocks noChangeAspect="1"/>
          </p:cNvPicPr>
          <p:nvPr/>
        </p:nvPicPr>
        <p:blipFill rotWithShape="1">
          <a:blip r:embed="rId15"/>
          <a:srcRect l="34469" t="-6606" r="28282" b="-3672"/>
          <a:stretch/>
        </p:blipFill>
        <p:spPr>
          <a:xfrm>
            <a:off x="4646427" y="3794192"/>
            <a:ext cx="427147" cy="663901"/>
          </a:xfrm>
          <a:prstGeom prst="rect">
            <a:avLst/>
          </a:prstGeom>
        </p:spPr>
      </p:pic>
      <p:pic>
        <p:nvPicPr>
          <p:cNvPr id="27" name="Picture 26" descr="Log Analytics logo">
            <a:extLst>
              <a:ext uri="{FF2B5EF4-FFF2-40B4-BE49-F238E27FC236}">
                <a16:creationId xmlns:a16="http://schemas.microsoft.com/office/drawing/2014/main" id="{78AB3FE1-21A6-46F3-8700-15885DCC0435}"/>
              </a:ext>
            </a:extLst>
          </p:cNvPr>
          <p:cNvPicPr>
            <a:picLocks noChangeAspect="1"/>
          </p:cNvPicPr>
          <p:nvPr/>
        </p:nvPicPr>
        <p:blipFill>
          <a:blip r:embed="rId16"/>
          <a:stretch>
            <a:fillRect/>
          </a:stretch>
        </p:blipFill>
        <p:spPr>
          <a:xfrm>
            <a:off x="5212000" y="3887963"/>
            <a:ext cx="570130" cy="570130"/>
          </a:xfrm>
          <a:prstGeom prst="rect">
            <a:avLst/>
          </a:prstGeom>
        </p:spPr>
      </p:pic>
      <p:grpSp>
        <p:nvGrpSpPr>
          <p:cNvPr id="10" name="Group 9" descr="Security products logo">
            <a:extLst>
              <a:ext uri="{FF2B5EF4-FFF2-40B4-BE49-F238E27FC236}">
                <a16:creationId xmlns:a16="http://schemas.microsoft.com/office/drawing/2014/main" id="{75BE6D31-AADE-48E3-8662-716BC93C6BF1}"/>
              </a:ext>
            </a:extLst>
          </p:cNvPr>
          <p:cNvGrpSpPr/>
          <p:nvPr/>
        </p:nvGrpSpPr>
        <p:grpSpPr>
          <a:xfrm>
            <a:off x="6181708" y="3280951"/>
            <a:ext cx="1125458" cy="1239070"/>
            <a:chOff x="6181708" y="3280951"/>
            <a:chExt cx="1125458" cy="1239070"/>
          </a:xfrm>
        </p:grpSpPr>
        <p:pic>
          <p:nvPicPr>
            <p:cNvPr id="28" name="Picture 27" descr="A close up of a sign&#10;&#10;Description automatically generated">
              <a:extLst>
                <a:ext uri="{FF2B5EF4-FFF2-40B4-BE49-F238E27FC236}">
                  <a16:creationId xmlns:a16="http://schemas.microsoft.com/office/drawing/2014/main" id="{2F5D7A16-7A0C-41F2-841C-19EAACB1C738}"/>
                </a:ext>
              </a:extLst>
            </p:cNvPr>
            <p:cNvPicPr>
              <a:picLocks noChangeAspect="1"/>
            </p:cNvPicPr>
            <p:nvPr/>
          </p:nvPicPr>
          <p:blipFill>
            <a:blip r:embed="rId17"/>
            <a:stretch>
              <a:fillRect/>
            </a:stretch>
          </p:blipFill>
          <p:spPr>
            <a:xfrm>
              <a:off x="6181708" y="3280951"/>
              <a:ext cx="589317" cy="589317"/>
            </a:xfrm>
            <a:prstGeom prst="rect">
              <a:avLst/>
            </a:prstGeom>
          </p:spPr>
        </p:pic>
        <p:pic>
          <p:nvPicPr>
            <p:cNvPr id="29" name="Picture 28">
              <a:extLst>
                <a:ext uri="{FF2B5EF4-FFF2-40B4-BE49-F238E27FC236}">
                  <a16:creationId xmlns:a16="http://schemas.microsoft.com/office/drawing/2014/main" id="{A69F7820-5EDE-492E-837F-6ACFC4F5A637}"/>
                </a:ext>
              </a:extLst>
            </p:cNvPr>
            <p:cNvPicPr>
              <a:picLocks noChangeAspect="1"/>
            </p:cNvPicPr>
            <p:nvPr/>
          </p:nvPicPr>
          <p:blipFill rotWithShape="1">
            <a:blip r:embed="rId18"/>
            <a:srcRect/>
            <a:stretch/>
          </p:blipFill>
          <p:spPr>
            <a:xfrm>
              <a:off x="6815225" y="3349990"/>
              <a:ext cx="451239" cy="451240"/>
            </a:xfrm>
            <a:prstGeom prst="rect">
              <a:avLst/>
            </a:prstGeom>
          </p:spPr>
        </p:pic>
        <p:pic>
          <p:nvPicPr>
            <p:cNvPr id="30" name="Picture 29" descr="A picture containing clipart&#10;&#10;Description automatically generated">
              <a:extLst>
                <a:ext uri="{FF2B5EF4-FFF2-40B4-BE49-F238E27FC236}">
                  <a16:creationId xmlns:a16="http://schemas.microsoft.com/office/drawing/2014/main" id="{DDD80071-0760-4397-BB42-76AEF62E2EC1}"/>
                </a:ext>
              </a:extLst>
            </p:cNvPr>
            <p:cNvPicPr>
              <a:picLocks noChangeAspect="1"/>
            </p:cNvPicPr>
            <p:nvPr/>
          </p:nvPicPr>
          <p:blipFill rotWithShape="1">
            <a:blip r:embed="rId19"/>
            <a:srcRect l="28859" r="29213"/>
            <a:stretch/>
          </p:blipFill>
          <p:spPr>
            <a:xfrm>
              <a:off x="6261808" y="3905608"/>
              <a:ext cx="429116" cy="535486"/>
            </a:xfrm>
            <a:prstGeom prst="rect">
              <a:avLst/>
            </a:prstGeom>
          </p:spPr>
        </p:pic>
        <p:pic>
          <p:nvPicPr>
            <p:cNvPr id="31" name="Picture 30">
              <a:extLst>
                <a:ext uri="{FF2B5EF4-FFF2-40B4-BE49-F238E27FC236}">
                  <a16:creationId xmlns:a16="http://schemas.microsoft.com/office/drawing/2014/main" id="{EED1B73C-5108-48BC-B937-78ACCEADFC86}"/>
                </a:ext>
              </a:extLst>
            </p:cNvPr>
            <p:cNvPicPr>
              <a:picLocks noChangeAspect="1"/>
            </p:cNvPicPr>
            <p:nvPr/>
          </p:nvPicPr>
          <p:blipFill>
            <a:blip r:embed="rId20"/>
            <a:stretch>
              <a:fillRect/>
            </a:stretch>
          </p:blipFill>
          <p:spPr>
            <a:xfrm>
              <a:off x="6809240" y="3856120"/>
              <a:ext cx="497926" cy="663901"/>
            </a:xfrm>
            <a:prstGeom prst="rect">
              <a:avLst/>
            </a:prstGeom>
          </p:spPr>
        </p:pic>
      </p:grpSp>
      <p:grpSp>
        <p:nvGrpSpPr>
          <p:cNvPr id="19" name="Group 18" descr="IoT services logo">
            <a:extLst>
              <a:ext uri="{FF2B5EF4-FFF2-40B4-BE49-F238E27FC236}">
                <a16:creationId xmlns:a16="http://schemas.microsoft.com/office/drawing/2014/main" id="{2F323126-A8B6-41CF-BD08-E865C1E4C5FA}"/>
              </a:ext>
            </a:extLst>
          </p:cNvPr>
          <p:cNvGrpSpPr/>
          <p:nvPr/>
        </p:nvGrpSpPr>
        <p:grpSpPr>
          <a:xfrm>
            <a:off x="4841439" y="5145057"/>
            <a:ext cx="776973" cy="694181"/>
            <a:chOff x="4841439" y="5145057"/>
            <a:chExt cx="776973" cy="694181"/>
          </a:xfrm>
        </p:grpSpPr>
        <p:pic>
          <p:nvPicPr>
            <p:cNvPr id="32" name="Graphic 31">
              <a:extLst>
                <a:ext uri="{FF2B5EF4-FFF2-40B4-BE49-F238E27FC236}">
                  <a16:creationId xmlns:a16="http://schemas.microsoft.com/office/drawing/2014/main" id="{2B75D3D1-996F-4B49-808D-1B74224DB55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841439" y="5435803"/>
              <a:ext cx="403435" cy="403435"/>
            </a:xfrm>
            <a:prstGeom prst="rect">
              <a:avLst/>
            </a:prstGeom>
          </p:spPr>
        </p:pic>
        <p:pic>
          <p:nvPicPr>
            <p:cNvPr id="33" name="Picture 32" descr="A close up of a sign&#10;&#10;Description automatically generated">
              <a:extLst>
                <a:ext uri="{FF2B5EF4-FFF2-40B4-BE49-F238E27FC236}">
                  <a16:creationId xmlns:a16="http://schemas.microsoft.com/office/drawing/2014/main" id="{BAF84BC4-2569-4C8C-950A-CE9C7F32F7BF}"/>
                </a:ext>
              </a:extLst>
            </p:cNvPr>
            <p:cNvPicPr>
              <a:picLocks noChangeAspect="1"/>
            </p:cNvPicPr>
            <p:nvPr/>
          </p:nvPicPr>
          <p:blipFill>
            <a:blip r:embed="rId23"/>
            <a:stretch>
              <a:fillRect/>
            </a:stretch>
          </p:blipFill>
          <p:spPr>
            <a:xfrm>
              <a:off x="5214977" y="5145057"/>
              <a:ext cx="403435" cy="403435"/>
            </a:xfrm>
            <a:prstGeom prst="rect">
              <a:avLst/>
            </a:prstGeom>
          </p:spPr>
        </p:pic>
      </p:grpSp>
      <p:pic>
        <p:nvPicPr>
          <p:cNvPr id="34" name="Picture 33" descr="Playfab logo">
            <a:extLst>
              <a:ext uri="{FF2B5EF4-FFF2-40B4-BE49-F238E27FC236}">
                <a16:creationId xmlns:a16="http://schemas.microsoft.com/office/drawing/2014/main" id="{860355CA-9A46-4FBD-9974-BE6D1714C6C7}"/>
              </a:ext>
            </a:extLst>
          </p:cNvPr>
          <p:cNvPicPr>
            <a:picLocks noChangeAspect="1"/>
          </p:cNvPicPr>
          <p:nvPr/>
        </p:nvPicPr>
        <p:blipFill rotWithShape="1">
          <a:blip r:embed="rId24"/>
          <a:srcRect l="16600" t="24239" r="19620" b="29569"/>
          <a:stretch/>
        </p:blipFill>
        <p:spPr>
          <a:xfrm>
            <a:off x="6199230" y="5199533"/>
            <a:ext cx="1304937" cy="472540"/>
          </a:xfrm>
          <a:prstGeom prst="rect">
            <a:avLst/>
          </a:prstGeom>
        </p:spPr>
      </p:pic>
      <p:sp>
        <p:nvSpPr>
          <p:cNvPr id="2" name="TextBox 1">
            <a:extLst>
              <a:ext uri="{FF2B5EF4-FFF2-40B4-BE49-F238E27FC236}">
                <a16:creationId xmlns:a16="http://schemas.microsoft.com/office/drawing/2014/main" id="{381F0BD3-15C8-44C7-BE66-25E11C80DCDD}"/>
              </a:ext>
            </a:extLst>
          </p:cNvPr>
          <p:cNvSpPr txBox="1"/>
          <p:nvPr/>
        </p:nvSpPr>
        <p:spPr>
          <a:xfrm>
            <a:off x="4618057" y="4476283"/>
            <a:ext cx="110272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ea typeface="+mn-ea"/>
                <a:cs typeface="+mn-cs"/>
              </a:rPr>
              <a:t>Azure Monitor</a:t>
            </a:r>
          </a:p>
        </p:txBody>
      </p:sp>
      <p:sp>
        <p:nvSpPr>
          <p:cNvPr id="35" name="TextBox 34">
            <a:extLst>
              <a:ext uri="{FF2B5EF4-FFF2-40B4-BE49-F238E27FC236}">
                <a16:creationId xmlns:a16="http://schemas.microsoft.com/office/drawing/2014/main" id="{C9593785-BD7F-4344-8816-A47C8215F592}"/>
              </a:ext>
            </a:extLst>
          </p:cNvPr>
          <p:cNvSpPr txBox="1"/>
          <p:nvPr/>
        </p:nvSpPr>
        <p:spPr>
          <a:xfrm>
            <a:off x="4985980" y="5899394"/>
            <a:ext cx="43071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ea typeface="+mn-ea"/>
                <a:cs typeface="+mn-cs"/>
              </a:rPr>
              <a:t>IoT</a:t>
            </a:r>
          </a:p>
        </p:txBody>
      </p:sp>
      <p:sp>
        <p:nvSpPr>
          <p:cNvPr id="36" name="TextBox 35">
            <a:extLst>
              <a:ext uri="{FF2B5EF4-FFF2-40B4-BE49-F238E27FC236}">
                <a16:creationId xmlns:a16="http://schemas.microsoft.com/office/drawing/2014/main" id="{7B0FC2E7-DFD8-4950-A904-885D72BE72DC}"/>
              </a:ext>
            </a:extLst>
          </p:cNvPr>
          <p:cNvSpPr txBox="1"/>
          <p:nvPr/>
        </p:nvSpPr>
        <p:spPr>
          <a:xfrm>
            <a:off x="6086298" y="4480383"/>
            <a:ext cx="130054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ea typeface="+mn-ea"/>
                <a:cs typeface="+mn-cs"/>
              </a:rPr>
              <a:t>Security Products</a:t>
            </a:r>
          </a:p>
        </p:txBody>
      </p:sp>
      <p:sp>
        <p:nvSpPr>
          <p:cNvPr id="37" name="TextBox 36">
            <a:extLst>
              <a:ext uri="{FF2B5EF4-FFF2-40B4-BE49-F238E27FC236}">
                <a16:creationId xmlns:a16="http://schemas.microsoft.com/office/drawing/2014/main" id="{9EB25A42-9F85-4443-BCF5-093C7490AF91}"/>
              </a:ext>
            </a:extLst>
          </p:cNvPr>
          <p:cNvSpPr txBox="1"/>
          <p:nvPr/>
        </p:nvSpPr>
        <p:spPr>
          <a:xfrm>
            <a:off x="6457867" y="5899394"/>
            <a:ext cx="78766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ea typeface="+mn-ea"/>
                <a:cs typeface="+mn-cs"/>
              </a:rPr>
              <a:t>Gaming</a:t>
            </a:r>
          </a:p>
        </p:txBody>
      </p:sp>
      <p:sp>
        <p:nvSpPr>
          <p:cNvPr id="39" name="TextBox 38">
            <a:extLst>
              <a:ext uri="{FF2B5EF4-FFF2-40B4-BE49-F238E27FC236}">
                <a16:creationId xmlns:a16="http://schemas.microsoft.com/office/drawing/2014/main" id="{50787F68-6043-499E-930D-9FB481C60F76}"/>
              </a:ext>
            </a:extLst>
          </p:cNvPr>
          <p:cNvSpPr txBox="1"/>
          <p:nvPr/>
        </p:nvSpPr>
        <p:spPr>
          <a:xfrm>
            <a:off x="10311974" y="6400800"/>
            <a:ext cx="2092682"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solidFill>
                  <a:schemeClr val="accent1"/>
                </a:solidFill>
                <a:effectLst/>
                <a:uLnTx/>
                <a:uFillTx/>
                <a:ea typeface="+mn-ea"/>
                <a:cs typeface="+mn-cs"/>
                <a:hlinkClick r:id="rId25">
                  <a:extLst>
                    <a:ext uri="{A12FA001-AC4F-418D-AE19-62706E023703}">
                      <ahyp:hlinkClr xmlns:ahyp="http://schemas.microsoft.com/office/drawing/2018/hyperlinkcolor" val="tx"/>
                    </a:ext>
                  </a:extLst>
                </a:hlinkClick>
              </a:rPr>
              <a:t>#</a:t>
            </a:r>
            <a:r>
              <a:rPr kumimoji="0" lang="en-US" sz="1400" i="0" u="none" strike="noStrike" kern="1200" cap="none" spc="0" normalizeH="0" baseline="0" noProof="0" err="1">
                <a:ln>
                  <a:noFill/>
                </a:ln>
                <a:solidFill>
                  <a:schemeClr val="accent1"/>
                </a:solidFill>
                <a:effectLst/>
                <a:uLnTx/>
                <a:uFillTx/>
                <a:ea typeface="+mn-ea"/>
                <a:cs typeface="+mn-cs"/>
                <a:hlinkClick r:id="rId25">
                  <a:extLst>
                    <a:ext uri="{A12FA001-AC4F-418D-AE19-62706E023703}">
                      <ahyp:hlinkClr xmlns:ahyp="http://schemas.microsoft.com/office/drawing/2018/hyperlinkcolor" val="tx"/>
                    </a:ext>
                  </a:extLst>
                </a:hlinkClick>
              </a:rPr>
              <a:t>PoweredByADX</a:t>
            </a:r>
            <a:endParaRPr kumimoji="0" lang="en-US" sz="1400" i="0" u="none" strike="noStrike" kern="1200" cap="none" spc="0" normalizeH="0" baseline="0" noProof="0">
              <a:ln>
                <a:noFill/>
              </a:ln>
              <a:solidFill>
                <a:schemeClr val="accent1"/>
              </a:solidFill>
              <a:effectLst/>
              <a:uLnTx/>
              <a:uFillTx/>
              <a:ea typeface="+mn-ea"/>
              <a:cs typeface="+mn-cs"/>
            </a:endParaRPr>
          </a:p>
        </p:txBody>
      </p:sp>
      <p:cxnSp>
        <p:nvCxnSpPr>
          <p:cNvPr id="40" name="Straight Connector 39">
            <a:extLst>
              <a:ext uri="{FF2B5EF4-FFF2-40B4-BE49-F238E27FC236}">
                <a16:creationId xmlns:a16="http://schemas.microsoft.com/office/drawing/2014/main" id="{66E40FBE-5242-4DE5-963A-922BCFC56FFC}"/>
              </a:ext>
              <a:ext uri="{C183D7F6-B498-43B3-948B-1728B52AA6E4}">
                <adec:decorative xmlns:adec="http://schemas.microsoft.com/office/drawing/2017/decorative" val="1"/>
              </a:ext>
            </a:extLst>
          </p:cNvPr>
          <p:cNvCxnSpPr>
            <a:cxnSpLocks/>
          </p:cNvCxnSpPr>
          <p:nvPr/>
        </p:nvCxnSpPr>
        <p:spPr bwMode="gray">
          <a:xfrm flipV="1">
            <a:off x="8078592" y="2402390"/>
            <a:ext cx="0" cy="3497004"/>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2" name="Picture 41" descr="esri logo">
            <a:extLst>
              <a:ext uri="{FF2B5EF4-FFF2-40B4-BE49-F238E27FC236}">
                <a16:creationId xmlns:a16="http://schemas.microsoft.com/office/drawing/2014/main" id="{92D1E4AE-B8A2-4A92-867E-B7A1727A787C}"/>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8748092" y="3467012"/>
            <a:ext cx="884293" cy="334373"/>
          </a:xfrm>
          <a:prstGeom prst="rect">
            <a:avLst/>
          </a:prstGeom>
        </p:spPr>
      </p:pic>
      <p:pic>
        <p:nvPicPr>
          <p:cNvPr id="43" name="Picture 42" descr="Docusign logo">
            <a:extLst>
              <a:ext uri="{FF2B5EF4-FFF2-40B4-BE49-F238E27FC236}">
                <a16:creationId xmlns:a16="http://schemas.microsoft.com/office/drawing/2014/main" id="{36AB17B9-1988-47BA-8F1B-7C54D03186B8}"/>
              </a:ext>
            </a:extLst>
          </p:cNvPr>
          <p:cNvPicPr>
            <a:picLocks noChangeAspect="1"/>
          </p:cNvPicPr>
          <p:nvPr/>
        </p:nvPicPr>
        <p:blipFill>
          <a:blip r:embed="rId27"/>
          <a:stretch>
            <a:fillRect/>
          </a:stretch>
        </p:blipFill>
        <p:spPr>
          <a:xfrm>
            <a:off x="10368728" y="3466315"/>
            <a:ext cx="1054266" cy="295653"/>
          </a:xfrm>
          <a:prstGeom prst="rect">
            <a:avLst/>
          </a:prstGeom>
        </p:spPr>
      </p:pic>
      <p:pic>
        <p:nvPicPr>
          <p:cNvPr id="45" name="Picture 44" descr="Taboola logo">
            <a:extLst>
              <a:ext uri="{FF2B5EF4-FFF2-40B4-BE49-F238E27FC236}">
                <a16:creationId xmlns:a16="http://schemas.microsoft.com/office/drawing/2014/main" id="{BCC88B52-AC9A-4DB4-9508-C305D6B237A5}"/>
              </a:ext>
            </a:extLst>
          </p:cNvPr>
          <p:cNvPicPr>
            <a:picLocks noChangeAspect="1"/>
          </p:cNvPicPr>
          <p:nvPr/>
        </p:nvPicPr>
        <p:blipFill>
          <a:blip r:embed="rId28"/>
          <a:stretch>
            <a:fillRect/>
          </a:stretch>
        </p:blipFill>
        <p:spPr>
          <a:xfrm>
            <a:off x="10343829" y="3885339"/>
            <a:ext cx="1054266" cy="255182"/>
          </a:xfrm>
          <a:prstGeom prst="rect">
            <a:avLst/>
          </a:prstGeom>
        </p:spPr>
      </p:pic>
      <p:pic>
        <p:nvPicPr>
          <p:cNvPr id="46" name="Picture 45" descr="Zoomd logo">
            <a:extLst>
              <a:ext uri="{FF2B5EF4-FFF2-40B4-BE49-F238E27FC236}">
                <a16:creationId xmlns:a16="http://schemas.microsoft.com/office/drawing/2014/main" id="{AF070139-952B-4CF4-92A2-1F68B79DB1B3}"/>
              </a:ext>
            </a:extLst>
          </p:cNvPr>
          <p:cNvPicPr>
            <a:picLocks noChangeAspect="1"/>
          </p:cNvPicPr>
          <p:nvPr/>
        </p:nvPicPr>
        <p:blipFill>
          <a:blip r:embed="rId29"/>
          <a:stretch>
            <a:fillRect/>
          </a:stretch>
        </p:blipFill>
        <p:spPr>
          <a:xfrm>
            <a:off x="8638419" y="4471069"/>
            <a:ext cx="1194231" cy="348318"/>
          </a:xfrm>
          <a:prstGeom prst="rect">
            <a:avLst/>
          </a:prstGeom>
        </p:spPr>
      </p:pic>
      <p:pic>
        <p:nvPicPr>
          <p:cNvPr id="47" name="Picture 46" descr="Ecolab logo">
            <a:extLst>
              <a:ext uri="{FF2B5EF4-FFF2-40B4-BE49-F238E27FC236}">
                <a16:creationId xmlns:a16="http://schemas.microsoft.com/office/drawing/2014/main" id="{FFAD270C-6119-4C0D-8DEF-99891EB3D500}"/>
              </a:ext>
            </a:extLst>
          </p:cNvPr>
          <p:cNvPicPr>
            <a:picLocks noChangeAspect="1"/>
          </p:cNvPicPr>
          <p:nvPr/>
        </p:nvPicPr>
        <p:blipFill rotWithShape="1">
          <a:blip r:embed="rId30"/>
          <a:srcRect t="22115" b="21094"/>
          <a:stretch/>
        </p:blipFill>
        <p:spPr>
          <a:xfrm>
            <a:off x="10368728" y="4388849"/>
            <a:ext cx="1054266" cy="217279"/>
          </a:xfrm>
          <a:prstGeom prst="rect">
            <a:avLst/>
          </a:prstGeom>
        </p:spPr>
      </p:pic>
      <p:pic>
        <p:nvPicPr>
          <p:cNvPr id="48" name="Picture 2" descr="Image result for buhler">
            <a:extLst>
              <a:ext uri="{FF2B5EF4-FFF2-40B4-BE49-F238E27FC236}">
                <a16:creationId xmlns:a16="http://schemas.microsoft.com/office/drawing/2014/main" id="{5E0FB6DA-D54C-45AC-8B45-5F4BC50E42A4}"/>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540548" y="5015572"/>
            <a:ext cx="1281721" cy="290917"/>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6BFE051A-7AAA-48E2-BC45-54500025E942}"/>
              </a:ext>
              <a:ext uri="{C183D7F6-B498-43B3-948B-1728B52AA6E4}">
                <adec:decorative xmlns:adec="http://schemas.microsoft.com/office/drawing/2017/decorative" val="1"/>
              </a:ext>
            </a:extLst>
          </p:cNvPr>
          <p:cNvSpPr/>
          <p:nvPr/>
        </p:nvSpPr>
        <p:spPr bwMode="auto">
          <a:xfrm>
            <a:off x="0" y="2017713"/>
            <a:ext cx="12191996" cy="113048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3">
            <a:extLst>
              <a:ext uri="{FF2B5EF4-FFF2-40B4-BE49-F238E27FC236}">
                <a16:creationId xmlns:a16="http://schemas.microsoft.com/office/drawing/2014/main" id="{244EB829-A814-4050-953E-3BA917E7A876}"/>
              </a:ext>
            </a:extLst>
          </p:cNvPr>
          <p:cNvSpPr txBox="1">
            <a:spLocks/>
          </p:cNvSpPr>
          <p:nvPr/>
        </p:nvSpPr>
        <p:spPr bwMode="gray">
          <a:xfrm>
            <a:off x="634942" y="2314047"/>
            <a:ext cx="3535995" cy="553998"/>
          </a:xfrm>
          <a:prstGeom prst="rect">
            <a:avLst/>
          </a:prstGeom>
        </p:spPr>
        <p:txBody>
          <a:bodyPr vert="horz" wrap="square" lIns="0" tIns="0" rIns="0" bIns="0" rtlCol="0" anchor="t">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1800"/>
              </a:spcAft>
              <a:buClrTx/>
              <a:buSzTx/>
              <a:buFont typeface="Wingdings" panose="05000000000000000000" pitchFamily="2" charset="2"/>
              <a:buNone/>
              <a:tabLst/>
              <a:defRPr/>
            </a:pPr>
            <a:r>
              <a:rPr kumimoji="0" lang="en-US" sz="1800" b="0" i="0" u="none" strike="noStrike" kern="1200" cap="none" spc="0" normalizeH="0" baseline="0" noProof="0" dirty="0">
                <a:ln>
                  <a:noFill/>
                </a:ln>
                <a:solidFill>
                  <a:schemeClr val="accent1"/>
                </a:solidFill>
                <a:effectLst/>
                <a:uLnTx/>
                <a:uFillTx/>
                <a:latin typeface="Segoe UI Semibold" charset="0"/>
                <a:ea typeface="+mn-ea"/>
                <a:cs typeface="Segoe UI Semibold" charset="0"/>
              </a:rPr>
              <a:t>Battle tested for Microsoft internal workload</a:t>
            </a:r>
          </a:p>
        </p:txBody>
      </p:sp>
      <p:sp>
        <p:nvSpPr>
          <p:cNvPr id="24" name="Text Placeholder 3">
            <a:extLst>
              <a:ext uri="{FF2B5EF4-FFF2-40B4-BE49-F238E27FC236}">
                <a16:creationId xmlns:a16="http://schemas.microsoft.com/office/drawing/2014/main" id="{5D183FA4-0BD4-40D5-8492-6244B06AFB20}"/>
              </a:ext>
            </a:extLst>
          </p:cNvPr>
          <p:cNvSpPr txBox="1">
            <a:spLocks/>
          </p:cNvSpPr>
          <p:nvPr/>
        </p:nvSpPr>
        <p:spPr bwMode="gray">
          <a:xfrm>
            <a:off x="4328002" y="2314047"/>
            <a:ext cx="3535996" cy="553998"/>
          </a:xfrm>
          <a:prstGeom prst="rect">
            <a:avLst/>
          </a:prstGeom>
        </p:spPr>
        <p:txBody>
          <a:bodyPr vert="horz" wrap="square" lIns="0" tIns="0" rIns="0" bIns="0" rtlCol="0" anchor="t">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1800"/>
              </a:spcAft>
              <a:buClrTx/>
              <a:buSzTx/>
              <a:buFont typeface="Wingdings" panose="05000000000000000000" pitchFamily="2" charset="2"/>
              <a:buNone/>
              <a:tabLst/>
              <a:defRPr/>
            </a:pPr>
            <a:r>
              <a:rPr kumimoji="0" lang="en-US" sz="1800" b="0" i="0" u="none" strike="noStrike" kern="1200" cap="none" spc="0" normalizeH="0" baseline="0" noProof="0">
                <a:ln>
                  <a:noFill/>
                </a:ln>
                <a:solidFill>
                  <a:schemeClr val="accent1"/>
                </a:solidFill>
                <a:effectLst/>
                <a:uLnTx/>
                <a:uFillTx/>
                <a:latin typeface="Segoe UI Semibold" charset="0"/>
                <a:ea typeface="+mn-ea"/>
                <a:cs typeface="Segoe UI Semibold" charset="0"/>
              </a:rPr>
              <a:t>The platform for analytical solutions (SaaS)</a:t>
            </a:r>
          </a:p>
        </p:txBody>
      </p:sp>
      <p:sp>
        <p:nvSpPr>
          <p:cNvPr id="41" name="Text Placeholder 3">
            <a:extLst>
              <a:ext uri="{FF2B5EF4-FFF2-40B4-BE49-F238E27FC236}">
                <a16:creationId xmlns:a16="http://schemas.microsoft.com/office/drawing/2014/main" id="{624E437D-09E1-4A18-A293-8CF9EF3E1926}"/>
              </a:ext>
            </a:extLst>
          </p:cNvPr>
          <p:cNvSpPr txBox="1">
            <a:spLocks/>
          </p:cNvSpPr>
          <p:nvPr/>
        </p:nvSpPr>
        <p:spPr bwMode="gray">
          <a:xfrm>
            <a:off x="8162488" y="2314047"/>
            <a:ext cx="3394569" cy="553998"/>
          </a:xfrm>
          <a:prstGeom prst="rect">
            <a:avLst/>
          </a:prstGeom>
        </p:spPr>
        <p:txBody>
          <a:bodyPr vert="horz" wrap="square" lIns="0" tIns="0" rIns="0" bIns="0" rtlCol="0" anchor="t">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1800"/>
              </a:spcAft>
              <a:buClrTx/>
              <a:buSzTx/>
              <a:buFont typeface="Wingdings" panose="05000000000000000000" pitchFamily="2" charset="2"/>
              <a:buNone/>
              <a:tabLst/>
              <a:defRPr/>
            </a:pPr>
            <a:r>
              <a:rPr kumimoji="0" lang="en-US" sz="1800" b="0" i="0" u="none" strike="noStrike" kern="1200" cap="none" spc="0" normalizeH="0" baseline="0" noProof="0" dirty="0">
                <a:ln>
                  <a:noFill/>
                </a:ln>
                <a:solidFill>
                  <a:schemeClr val="accent1"/>
                </a:solidFill>
                <a:effectLst/>
                <a:uLnTx/>
                <a:uFillTx/>
                <a:latin typeface="Segoe UI Semibold" charset="0"/>
                <a:ea typeface="+mn-ea"/>
                <a:cs typeface="Segoe UI Semibold" charset="0"/>
              </a:rPr>
              <a:t>Available</a:t>
            </a:r>
            <a:br>
              <a:rPr kumimoji="0" lang="en-US" sz="1800" b="0" i="0" u="none" strike="noStrike" kern="1200" cap="none" spc="0" normalizeH="0" baseline="0" noProof="0" dirty="0">
                <a:ln>
                  <a:noFill/>
                </a:ln>
                <a:solidFill>
                  <a:schemeClr val="accent1"/>
                </a:solidFill>
                <a:effectLst/>
                <a:uLnTx/>
                <a:uFillTx/>
                <a:latin typeface="Segoe UI Semibold" charset="0"/>
                <a:ea typeface="+mn-ea"/>
                <a:cs typeface="Segoe UI Semibold" charset="0"/>
              </a:rPr>
            </a:br>
            <a:r>
              <a:rPr kumimoji="0" lang="en-US" sz="1800" b="0" i="0" u="none" strike="noStrike" kern="1200" cap="none" spc="0" normalizeH="0" baseline="0" noProof="0" dirty="0">
                <a:ln>
                  <a:noFill/>
                </a:ln>
                <a:solidFill>
                  <a:schemeClr val="accent1"/>
                </a:solidFill>
                <a:effectLst/>
                <a:uLnTx/>
                <a:uFillTx/>
                <a:latin typeface="Segoe UI Semibold" charset="0"/>
                <a:ea typeface="+mn-ea"/>
                <a:cs typeface="Segoe UI Semibold" charset="0"/>
              </a:rPr>
              <a:t>as PaaS</a:t>
            </a:r>
          </a:p>
        </p:txBody>
      </p:sp>
      <p:pic>
        <p:nvPicPr>
          <p:cNvPr id="5" name="Picture 4" descr="agl logo">
            <a:extLst>
              <a:ext uri="{FF2B5EF4-FFF2-40B4-BE49-F238E27FC236}">
                <a16:creationId xmlns:a16="http://schemas.microsoft.com/office/drawing/2014/main" id="{63F42A58-4A18-4CC3-982E-C8CAD37770BB}"/>
              </a:ext>
            </a:extLst>
          </p:cNvPr>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l="5558" t="12036" r="5558" b="11115"/>
          <a:stretch/>
        </p:blipFill>
        <p:spPr bwMode="auto">
          <a:xfrm>
            <a:off x="10419699" y="4746407"/>
            <a:ext cx="843313" cy="7291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BASF logo">
            <a:extLst>
              <a:ext uri="{FF2B5EF4-FFF2-40B4-BE49-F238E27FC236}">
                <a16:creationId xmlns:a16="http://schemas.microsoft.com/office/drawing/2014/main" id="{47E7770F-F721-4E31-AD7C-CE02348729E2}"/>
              </a:ext>
            </a:extLst>
          </p:cNvPr>
          <p:cNvPicPr>
            <a:picLocks noChangeAspect="1"/>
          </p:cNvPicPr>
          <p:nvPr/>
        </p:nvPicPr>
        <p:blipFill>
          <a:blip r:embed="rId33"/>
          <a:srcRect/>
          <a:stretch/>
        </p:blipFill>
        <p:spPr bwMode="gray">
          <a:xfrm>
            <a:off x="8748092" y="5563621"/>
            <a:ext cx="964835" cy="352165"/>
          </a:xfrm>
          <a:prstGeom prst="rect">
            <a:avLst/>
          </a:prstGeom>
          <a:ln>
            <a:noFill/>
          </a:ln>
        </p:spPr>
      </p:pic>
      <p:pic>
        <p:nvPicPr>
          <p:cNvPr id="8" name="Picture 2" descr="Grab logo">
            <a:extLst>
              <a:ext uri="{FF2B5EF4-FFF2-40B4-BE49-F238E27FC236}">
                <a16:creationId xmlns:a16="http://schemas.microsoft.com/office/drawing/2014/main" id="{A06FC03B-C066-407C-861B-50E9BE4349E0}"/>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10336974" y="5605920"/>
            <a:ext cx="978264" cy="3795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heckpoint logo">
            <a:extLst>
              <a:ext uri="{FF2B5EF4-FFF2-40B4-BE49-F238E27FC236}">
                <a16:creationId xmlns:a16="http://schemas.microsoft.com/office/drawing/2014/main" id="{C00C8DC0-3D69-44A5-9323-BE319911060F}"/>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8426590" y="4005987"/>
            <a:ext cx="1534111" cy="260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291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C5E81-4C74-4513-8146-51506A22E84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101" y="0"/>
            <a:ext cx="12436372" cy="6857999"/>
          </a:xfrm>
          <a:prstGeom prst="rect">
            <a:avLst/>
          </a:prstGeom>
        </p:spPr>
      </p:pic>
      <p:sp>
        <p:nvSpPr>
          <p:cNvPr id="2" name="Title 1">
            <a:extLst>
              <a:ext uri="{FF2B5EF4-FFF2-40B4-BE49-F238E27FC236}">
                <a16:creationId xmlns:a16="http://schemas.microsoft.com/office/drawing/2014/main" id="{D2C3B638-F2C4-4FCB-918B-19FF2998E337}"/>
              </a:ext>
            </a:extLst>
          </p:cNvPr>
          <p:cNvSpPr>
            <a:spLocks noGrp="1"/>
          </p:cNvSpPr>
          <p:nvPr>
            <p:ph type="title"/>
          </p:nvPr>
        </p:nvSpPr>
        <p:spPr/>
        <p:txBody>
          <a:bodyPr/>
          <a:lstStyle/>
          <a:p>
            <a:r>
              <a:rPr lang="en-US" dirty="0">
                <a:solidFill>
                  <a:schemeClr val="tx1"/>
                </a:solidFill>
                <a:cs typeface="Segoe UI"/>
              </a:rPr>
              <a:t>Microsoft’s Journey with Azure Data Explorer</a:t>
            </a:r>
            <a:endParaRPr lang="en-US" dirty="0">
              <a:solidFill>
                <a:schemeClr val="tx1"/>
              </a:solidFill>
            </a:endParaRPr>
          </a:p>
        </p:txBody>
      </p:sp>
      <p:grpSp>
        <p:nvGrpSpPr>
          <p:cNvPr id="40" name="Group 39" descr="Over 65PB data is ingested daily in ADX">
            <a:extLst>
              <a:ext uri="{FF2B5EF4-FFF2-40B4-BE49-F238E27FC236}">
                <a16:creationId xmlns:a16="http://schemas.microsoft.com/office/drawing/2014/main" id="{EF9025DF-1DAC-4060-B4A8-0F17CE71968B}"/>
              </a:ext>
            </a:extLst>
          </p:cNvPr>
          <p:cNvGrpSpPr/>
          <p:nvPr/>
        </p:nvGrpSpPr>
        <p:grpSpPr>
          <a:xfrm>
            <a:off x="1497245" y="1908409"/>
            <a:ext cx="2411618" cy="2425154"/>
            <a:chOff x="1932065" y="1598682"/>
            <a:chExt cx="1998135" cy="2009350"/>
          </a:xfrm>
        </p:grpSpPr>
        <p:sp>
          <p:nvSpPr>
            <p:cNvPr id="41" name="Oval 40">
              <a:extLst>
                <a:ext uri="{FF2B5EF4-FFF2-40B4-BE49-F238E27FC236}">
                  <a16:creationId xmlns:a16="http://schemas.microsoft.com/office/drawing/2014/main" id="{D11F7CF6-49F7-4234-ACDB-1EBD8FD55B7F}"/>
                </a:ext>
              </a:extLst>
            </p:cNvPr>
            <p:cNvSpPr/>
            <p:nvPr/>
          </p:nvSpPr>
          <p:spPr bwMode="auto">
            <a:xfrm>
              <a:off x="1932065" y="1598682"/>
              <a:ext cx="1998135" cy="2009350"/>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Rectangle 41" descr="over 65 PB of data being ingested daily in ADX">
              <a:extLst>
                <a:ext uri="{FF2B5EF4-FFF2-40B4-BE49-F238E27FC236}">
                  <a16:creationId xmlns:a16="http://schemas.microsoft.com/office/drawing/2014/main" id="{C45DACE0-BAE2-4F2F-8FBF-2EDE4492953C}"/>
                </a:ext>
              </a:extLst>
            </p:cNvPr>
            <p:cNvSpPr/>
            <p:nvPr/>
          </p:nvSpPr>
          <p:spPr bwMode="auto">
            <a:xfrm>
              <a:off x="2249817" y="2261403"/>
              <a:ext cx="1372158" cy="12191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2800" b="1" dirty="0">
                  <a:solidFill>
                    <a:srgbClr val="50E6FF"/>
                  </a:solidFill>
                  <a:latin typeface="Segoe UI" panose="020B0502040204020203" pitchFamily="34" charset="0"/>
                  <a:cs typeface="Segoe UI" panose="020B0502040204020203" pitchFamily="34" charset="0"/>
                </a:rPr>
                <a:t>6</a:t>
              </a:r>
              <a:r>
                <a:rPr kumimoji="0" lang="en-US" sz="2800" b="1" i="0" u="none" strike="noStrike" kern="1200" cap="none" spc="0"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rPr>
                <a:t>5+ PB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Data ingested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daily</a:t>
              </a:r>
              <a:endPar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43" name="Group 42" descr="Over 20B queries being run on ADX">
            <a:extLst>
              <a:ext uri="{FF2B5EF4-FFF2-40B4-BE49-F238E27FC236}">
                <a16:creationId xmlns:a16="http://schemas.microsoft.com/office/drawing/2014/main" id="{96DD49E0-B60B-4363-B1B8-923A9C2B0840}"/>
              </a:ext>
            </a:extLst>
          </p:cNvPr>
          <p:cNvGrpSpPr/>
          <p:nvPr/>
        </p:nvGrpSpPr>
        <p:grpSpPr>
          <a:xfrm>
            <a:off x="4902464" y="1908409"/>
            <a:ext cx="2411618" cy="2425154"/>
            <a:chOff x="5334902" y="1598682"/>
            <a:chExt cx="1998135" cy="2009350"/>
          </a:xfrm>
        </p:grpSpPr>
        <p:sp>
          <p:nvSpPr>
            <p:cNvPr id="44" name="Oval 43">
              <a:extLst>
                <a:ext uri="{FF2B5EF4-FFF2-40B4-BE49-F238E27FC236}">
                  <a16:creationId xmlns:a16="http://schemas.microsoft.com/office/drawing/2014/main" id="{9A23CC79-8080-48BD-9EC4-6AC3F8F51550}"/>
                </a:ext>
              </a:extLst>
            </p:cNvPr>
            <p:cNvSpPr/>
            <p:nvPr/>
          </p:nvSpPr>
          <p:spPr bwMode="auto">
            <a:xfrm>
              <a:off x="5334902" y="1598682"/>
              <a:ext cx="1998135" cy="2009350"/>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Rectangle 44">
              <a:extLst>
                <a:ext uri="{FF2B5EF4-FFF2-40B4-BE49-F238E27FC236}">
                  <a16:creationId xmlns:a16="http://schemas.microsoft.com/office/drawing/2014/main" id="{5EA9FA7B-ECD4-4944-B0C9-60D1C9F05CA3}"/>
                </a:ext>
              </a:extLst>
            </p:cNvPr>
            <p:cNvSpPr/>
            <p:nvPr/>
          </p:nvSpPr>
          <p:spPr bwMode="auto">
            <a:xfrm>
              <a:off x="5453501" y="2261403"/>
              <a:ext cx="1760936" cy="13180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20+Billion</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Queries per month</a:t>
              </a: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46" name="Group 45" descr="Over 2 Exabyte data is stored in ADX">
            <a:extLst>
              <a:ext uri="{FF2B5EF4-FFF2-40B4-BE49-F238E27FC236}">
                <a16:creationId xmlns:a16="http://schemas.microsoft.com/office/drawing/2014/main" id="{F33DB9A4-AED8-4D9E-B9EC-519771C525D1}"/>
              </a:ext>
            </a:extLst>
          </p:cNvPr>
          <p:cNvGrpSpPr/>
          <p:nvPr/>
        </p:nvGrpSpPr>
        <p:grpSpPr>
          <a:xfrm>
            <a:off x="8307683" y="1908409"/>
            <a:ext cx="2411618" cy="2425154"/>
            <a:chOff x="8742503" y="1598682"/>
            <a:chExt cx="1998135" cy="2009350"/>
          </a:xfrm>
        </p:grpSpPr>
        <p:sp>
          <p:nvSpPr>
            <p:cNvPr id="47" name="Oval 46">
              <a:extLst>
                <a:ext uri="{FF2B5EF4-FFF2-40B4-BE49-F238E27FC236}">
                  <a16:creationId xmlns:a16="http://schemas.microsoft.com/office/drawing/2014/main" id="{1B94FB4E-5A98-48AC-BA85-AEFAF1F3D068}"/>
                </a:ext>
              </a:extLst>
            </p:cNvPr>
            <p:cNvSpPr/>
            <p:nvPr/>
          </p:nvSpPr>
          <p:spPr bwMode="auto">
            <a:xfrm>
              <a:off x="8742503" y="1598682"/>
              <a:ext cx="1998135" cy="2009350"/>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8" name="Rectangle 47" descr="Over 2 Exabyte data stored in ADX">
              <a:extLst>
                <a:ext uri="{FF2B5EF4-FFF2-40B4-BE49-F238E27FC236}">
                  <a16:creationId xmlns:a16="http://schemas.microsoft.com/office/drawing/2014/main" id="{D68AA0C3-F8BA-4FCC-B0A1-7C39B9DC72F1}"/>
                </a:ext>
              </a:extLst>
            </p:cNvPr>
            <p:cNvSpPr/>
            <p:nvPr/>
          </p:nvSpPr>
          <p:spPr bwMode="auto">
            <a:xfrm>
              <a:off x="8838777" y="2261403"/>
              <a:ext cx="1796058" cy="10466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rPr>
                <a:t>2+ Exabyte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Total Data Size</a:t>
              </a:r>
              <a:endPar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sp>
        <p:nvSpPr>
          <p:cNvPr id="5" name="TextBox 4">
            <a:extLst>
              <a:ext uri="{FF2B5EF4-FFF2-40B4-BE49-F238E27FC236}">
                <a16:creationId xmlns:a16="http://schemas.microsoft.com/office/drawing/2014/main" id="{06F4EDFD-9980-424F-8E6F-B85EF791CA83}"/>
              </a:ext>
            </a:extLst>
          </p:cNvPr>
          <p:cNvSpPr txBox="1"/>
          <p:nvPr/>
        </p:nvSpPr>
        <p:spPr>
          <a:xfrm>
            <a:off x="2659889" y="4792512"/>
            <a:ext cx="6898042" cy="800219"/>
          </a:xfrm>
          <a:prstGeom prst="rect">
            <a:avLst/>
          </a:prstGeom>
          <a:noFill/>
        </p:spPr>
        <p:txBody>
          <a:bodyPr wrap="none" lIns="0" tIns="0" rIns="0" bIns="0" rtlCol="0">
            <a:spAutoFit/>
          </a:bodyPr>
          <a:lstStyle/>
          <a:p>
            <a:pPr algn="ctr"/>
            <a:r>
              <a:rPr lang="en-US" sz="2800" dirty="0">
                <a:solidFill>
                  <a:schemeClr val="accent2"/>
                </a:solidFill>
              </a:rPr>
              <a:t>Azure Data Explorer</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A key to Microsoft's digital transformation journey </a:t>
            </a:r>
          </a:p>
        </p:txBody>
      </p:sp>
      <p:pic>
        <p:nvPicPr>
          <p:cNvPr id="6" name="Picture 5" descr="ADX logo">
            <a:extLst>
              <a:ext uri="{FF2B5EF4-FFF2-40B4-BE49-F238E27FC236}">
                <a16:creationId xmlns:a16="http://schemas.microsoft.com/office/drawing/2014/main" id="{3D474E08-2996-4A12-83AD-925378A0F9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spTree>
    <p:extLst>
      <p:ext uri="{BB962C8B-B14F-4D97-AF65-F5344CB8AC3E}">
        <p14:creationId xmlns:p14="http://schemas.microsoft.com/office/powerpoint/2010/main" val="354380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750"/>
                                        <p:tgtEl>
                                          <p:spTgt spid="40"/>
                                        </p:tgtEl>
                                      </p:cBhvr>
                                    </p:animEffect>
                                    <p:anim calcmode="lin" valueType="num">
                                      <p:cBhvr>
                                        <p:cTn id="8" dur="750" fill="hold"/>
                                        <p:tgtEl>
                                          <p:spTgt spid="40"/>
                                        </p:tgtEl>
                                        <p:attrNameLst>
                                          <p:attrName>ppt_x</p:attrName>
                                        </p:attrNameLst>
                                      </p:cBhvr>
                                      <p:tavLst>
                                        <p:tav tm="0">
                                          <p:val>
                                            <p:strVal val="#ppt_x"/>
                                          </p:val>
                                        </p:tav>
                                        <p:tav tm="100000">
                                          <p:val>
                                            <p:strVal val="#ppt_x"/>
                                          </p:val>
                                        </p:tav>
                                      </p:tavLst>
                                    </p:anim>
                                    <p:anim calcmode="lin" valueType="num">
                                      <p:cBhvr>
                                        <p:cTn id="9" dur="750" fill="hold"/>
                                        <p:tgtEl>
                                          <p:spTgt spid="4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0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750"/>
                                        <p:tgtEl>
                                          <p:spTgt spid="43"/>
                                        </p:tgtEl>
                                      </p:cBhvr>
                                    </p:animEffect>
                                    <p:anim calcmode="lin" valueType="num">
                                      <p:cBhvr>
                                        <p:cTn id="13" dur="750" fill="hold"/>
                                        <p:tgtEl>
                                          <p:spTgt spid="43"/>
                                        </p:tgtEl>
                                        <p:attrNameLst>
                                          <p:attrName>ppt_x</p:attrName>
                                        </p:attrNameLst>
                                      </p:cBhvr>
                                      <p:tavLst>
                                        <p:tav tm="0">
                                          <p:val>
                                            <p:strVal val="#ppt_x"/>
                                          </p:val>
                                        </p:tav>
                                        <p:tav tm="100000">
                                          <p:val>
                                            <p:strVal val="#ppt_x"/>
                                          </p:val>
                                        </p:tav>
                                      </p:tavLst>
                                    </p:anim>
                                    <p:anim calcmode="lin" valueType="num">
                                      <p:cBhvr>
                                        <p:cTn id="14" dur="750" fill="hold"/>
                                        <p:tgtEl>
                                          <p:spTgt spid="4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40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750"/>
                                        <p:tgtEl>
                                          <p:spTgt spid="46"/>
                                        </p:tgtEl>
                                      </p:cBhvr>
                                    </p:animEffect>
                                    <p:anim calcmode="lin" valueType="num">
                                      <p:cBhvr>
                                        <p:cTn id="18" dur="750" fill="hold"/>
                                        <p:tgtEl>
                                          <p:spTgt spid="46"/>
                                        </p:tgtEl>
                                        <p:attrNameLst>
                                          <p:attrName>ppt_x</p:attrName>
                                        </p:attrNameLst>
                                      </p:cBhvr>
                                      <p:tavLst>
                                        <p:tav tm="0">
                                          <p:val>
                                            <p:strVal val="#ppt_x"/>
                                          </p:val>
                                        </p:tav>
                                        <p:tav tm="100000">
                                          <p:val>
                                            <p:strVal val="#ppt_x"/>
                                          </p:val>
                                        </p:tav>
                                      </p:tavLst>
                                    </p:anim>
                                    <p:anim calcmode="lin" valueType="num">
                                      <p:cBhvr>
                                        <p:cTn id="19" dur="750" fill="hold"/>
                                        <p:tgtEl>
                                          <p:spTgt spid="46"/>
                                        </p:tgtEl>
                                        <p:attrNameLst>
                                          <p:attrName>ppt_y</p:attrName>
                                        </p:attrNameLst>
                                      </p:cBhvr>
                                      <p:tavLst>
                                        <p:tav tm="0">
                                          <p:val>
                                            <p:strVal val="#ppt_y+.1"/>
                                          </p:val>
                                        </p:tav>
                                        <p:tav tm="100000">
                                          <p:val>
                                            <p:strVal val="#ppt_y"/>
                                          </p:val>
                                        </p:tav>
                                      </p:tavLst>
                                    </p:anim>
                                  </p:childTnLst>
                                </p:cTn>
                              </p:par>
                            </p:childTnLst>
                          </p:cTn>
                        </p:par>
                        <p:par>
                          <p:cTn id="20" fill="hold">
                            <p:stCondLst>
                              <p:cond delay="1150"/>
                            </p:stCondLst>
                            <p:childTnLst>
                              <p:par>
                                <p:cTn id="21" presetID="2" presetClass="entr" presetSubtype="4" decel="10000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650" fill="hold"/>
                                        <p:tgtEl>
                                          <p:spTgt spid="5"/>
                                        </p:tgtEl>
                                        <p:attrNameLst>
                                          <p:attrName>ppt_x</p:attrName>
                                        </p:attrNameLst>
                                      </p:cBhvr>
                                      <p:tavLst>
                                        <p:tav tm="0">
                                          <p:val>
                                            <p:strVal val="#ppt_x"/>
                                          </p:val>
                                        </p:tav>
                                        <p:tav tm="100000">
                                          <p:val>
                                            <p:strVal val="#ppt_x"/>
                                          </p:val>
                                        </p:tav>
                                      </p:tavLst>
                                    </p:anim>
                                    <p:anim calcmode="lin" valueType="num">
                                      <p:cBhvr additive="base">
                                        <p:cTn id="24" dur="6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Oval 45">
            <a:extLst>
              <a:ext uri="{FF2B5EF4-FFF2-40B4-BE49-F238E27FC236}">
                <a16:creationId xmlns:a16="http://schemas.microsoft.com/office/drawing/2014/main" id="{C0EF0DF6-B8A9-4BC2-95B1-6ACAE677A15F}"/>
              </a:ext>
              <a:ext uri="{C183D7F6-B498-43B3-948B-1728B52AA6E4}">
                <adec:decorative xmlns:adec="http://schemas.microsoft.com/office/drawing/2017/decorative" val="1"/>
              </a:ext>
            </a:extLst>
          </p:cNvPr>
          <p:cNvSpPr/>
          <p:nvPr/>
        </p:nvSpPr>
        <p:spPr bwMode="auto">
          <a:xfrm>
            <a:off x="614266" y="3563325"/>
            <a:ext cx="584749" cy="584749"/>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5" name="Oval 44">
            <a:extLst>
              <a:ext uri="{FF2B5EF4-FFF2-40B4-BE49-F238E27FC236}">
                <a16:creationId xmlns:a16="http://schemas.microsoft.com/office/drawing/2014/main" id="{A5BC3E11-7D3C-4AE3-B19E-A1A480B11E60}"/>
              </a:ext>
              <a:ext uri="{C183D7F6-B498-43B3-948B-1728B52AA6E4}">
                <adec:decorative xmlns:adec="http://schemas.microsoft.com/office/drawing/2017/decorative" val="1"/>
              </a:ext>
            </a:extLst>
          </p:cNvPr>
          <p:cNvSpPr/>
          <p:nvPr/>
        </p:nvSpPr>
        <p:spPr bwMode="auto">
          <a:xfrm>
            <a:off x="9457148" y="1463442"/>
            <a:ext cx="584749" cy="584749"/>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4" name="Oval 43">
            <a:extLst>
              <a:ext uri="{FF2B5EF4-FFF2-40B4-BE49-F238E27FC236}">
                <a16:creationId xmlns:a16="http://schemas.microsoft.com/office/drawing/2014/main" id="{01648A0F-3BCF-4918-94F5-AFFDE66239DF}"/>
              </a:ext>
              <a:ext uri="{C183D7F6-B498-43B3-948B-1728B52AA6E4}">
                <adec:decorative xmlns:adec="http://schemas.microsoft.com/office/drawing/2017/decorative" val="1"/>
              </a:ext>
            </a:extLst>
          </p:cNvPr>
          <p:cNvSpPr/>
          <p:nvPr/>
        </p:nvSpPr>
        <p:spPr bwMode="auto">
          <a:xfrm>
            <a:off x="6309764" y="1463442"/>
            <a:ext cx="584749" cy="584749"/>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3" name="Oval 42">
            <a:extLst>
              <a:ext uri="{FF2B5EF4-FFF2-40B4-BE49-F238E27FC236}">
                <a16:creationId xmlns:a16="http://schemas.microsoft.com/office/drawing/2014/main" id="{6444D682-0475-490D-8CF6-B4B4819C8063}"/>
              </a:ext>
              <a:ext uri="{C183D7F6-B498-43B3-948B-1728B52AA6E4}">
                <adec:decorative xmlns:adec="http://schemas.microsoft.com/office/drawing/2017/decorative" val="1"/>
              </a:ext>
            </a:extLst>
          </p:cNvPr>
          <p:cNvSpPr/>
          <p:nvPr/>
        </p:nvSpPr>
        <p:spPr bwMode="auto">
          <a:xfrm>
            <a:off x="3364107" y="1463442"/>
            <a:ext cx="584749" cy="584749"/>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1" name="Title 16"/>
          <p:cNvSpPr>
            <a:spLocks noGrp="1"/>
          </p:cNvSpPr>
          <p:nvPr>
            <p:ph type="title"/>
          </p:nvPr>
        </p:nvSpPr>
        <p:spPr>
          <a:xfrm>
            <a:off x="588263" y="457200"/>
            <a:ext cx="11018520" cy="553998"/>
          </a:xfrm>
        </p:spPr>
        <p:txBody>
          <a:bodyPr/>
          <a:lstStyle/>
          <a:p>
            <a:r>
              <a:rPr lang="en-US" dirty="0"/>
              <a:t>Common use cases across verticals</a:t>
            </a:r>
          </a:p>
        </p:txBody>
      </p:sp>
      <p:pic>
        <p:nvPicPr>
          <p:cNvPr id="8" name="Picture 7" descr="ADX logo">
            <a:extLst>
              <a:ext uri="{FF2B5EF4-FFF2-40B4-BE49-F238E27FC236}">
                <a16:creationId xmlns:a16="http://schemas.microsoft.com/office/drawing/2014/main" id="{0E1D0E08-762E-48BA-80A4-539F9D0301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sp>
        <p:nvSpPr>
          <p:cNvPr id="7" name="Oval 6">
            <a:extLst>
              <a:ext uri="{FF2B5EF4-FFF2-40B4-BE49-F238E27FC236}">
                <a16:creationId xmlns:a16="http://schemas.microsoft.com/office/drawing/2014/main" id="{6EEDC3FF-1C07-4A31-BAF8-6902D9E70538}"/>
              </a:ext>
              <a:ext uri="{C183D7F6-B498-43B3-948B-1728B52AA6E4}">
                <adec:decorative xmlns:adec="http://schemas.microsoft.com/office/drawing/2017/decorative" val="1"/>
              </a:ext>
            </a:extLst>
          </p:cNvPr>
          <p:cNvSpPr/>
          <p:nvPr/>
        </p:nvSpPr>
        <p:spPr bwMode="auto">
          <a:xfrm>
            <a:off x="599373" y="1463442"/>
            <a:ext cx="584749" cy="584749"/>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50" name="Title 16">
            <a:extLst>
              <a:ext uri="{FF2B5EF4-FFF2-40B4-BE49-F238E27FC236}">
                <a16:creationId xmlns:a16="http://schemas.microsoft.com/office/drawing/2014/main" id="{FD3704F9-1E04-429D-9F51-1EBB228AC0CE}"/>
              </a:ext>
            </a:extLst>
          </p:cNvPr>
          <p:cNvSpPr txBox="1">
            <a:spLocks/>
          </p:cNvSpPr>
          <p:nvPr/>
        </p:nvSpPr>
        <p:spPr>
          <a:xfrm>
            <a:off x="591529" y="2104425"/>
            <a:ext cx="2344968"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w="3175">
                  <a:noFill/>
                </a:ln>
                <a:solidFill>
                  <a:schemeClr val="accent2"/>
                </a:solidFill>
                <a:effectLst/>
                <a:uLnTx/>
                <a:uFillTx/>
                <a:latin typeface="+mn-lt"/>
                <a:ea typeface="+mn-ea"/>
                <a:cs typeface="Segoe UI" pitchFamily="34" charset="0"/>
              </a:rPr>
              <a:t>Retail</a:t>
            </a:r>
          </a:p>
        </p:txBody>
      </p:sp>
      <p:sp>
        <p:nvSpPr>
          <p:cNvPr id="148" name="Shape 8096">
            <a:extLst>
              <a:ext uri="{FF2B5EF4-FFF2-40B4-BE49-F238E27FC236}">
                <a16:creationId xmlns:a16="http://schemas.microsoft.com/office/drawing/2014/main" id="{92D55973-8490-4149-B9F7-76AF45BC5A34}"/>
              </a:ext>
            </a:extLst>
          </p:cNvPr>
          <p:cNvSpPr/>
          <p:nvPr/>
        </p:nvSpPr>
        <p:spPr>
          <a:xfrm>
            <a:off x="591529" y="2487567"/>
            <a:ext cx="1357587" cy="607600"/>
          </a:xfrm>
          <a:prstGeom prst="rect">
            <a:avLst/>
          </a:prstGeom>
          <a:noFill/>
          <a:ln>
            <a:noFill/>
          </a:ln>
        </p:spPr>
        <p:txBody>
          <a:bodyPr spcFirstLastPara="1" wrap="square" lIns="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Source Sans Pro"/>
                <a:cs typeface="Source Sans Pro"/>
                <a:sym typeface="Source Sans Pro"/>
              </a:rPr>
              <a:t>Web Analytics, IoT Analytics</a:t>
            </a:r>
            <a:endParaRPr kumimoji="0" lang="en-US" sz="1400" b="0" i="0" u="none" strike="noStrike" kern="1200" cap="none" spc="0" normalizeH="0" baseline="0" noProof="0" dirty="0">
              <a:ln>
                <a:noFill/>
              </a:ln>
              <a:effectLst/>
              <a:uLnTx/>
              <a:uFillTx/>
              <a:latin typeface="Segoe UI"/>
              <a:ea typeface="+mn-ea"/>
              <a:cs typeface="Segoe UI" panose="020B0502040204020203" pitchFamily="34" charset="0"/>
            </a:endParaRPr>
          </a:p>
        </p:txBody>
      </p:sp>
      <p:sp>
        <p:nvSpPr>
          <p:cNvPr id="49" name="building_5" title="Icon of a building with columns in a row and a triangular top">
            <a:extLst>
              <a:ext uri="{FF2B5EF4-FFF2-40B4-BE49-F238E27FC236}">
                <a16:creationId xmlns:a16="http://schemas.microsoft.com/office/drawing/2014/main" id="{23C11ADB-7263-FF4A-895D-E6DF6ED3115D}"/>
              </a:ext>
            </a:extLst>
          </p:cNvPr>
          <p:cNvSpPr>
            <a:spLocks noChangeAspect="1" noEditPoints="1"/>
          </p:cNvSpPr>
          <p:nvPr/>
        </p:nvSpPr>
        <p:spPr bwMode="auto">
          <a:xfrm>
            <a:off x="3517477" y="1617643"/>
            <a:ext cx="300980" cy="257807"/>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 name="Title 16">
            <a:extLst>
              <a:ext uri="{FF2B5EF4-FFF2-40B4-BE49-F238E27FC236}">
                <a16:creationId xmlns:a16="http://schemas.microsoft.com/office/drawing/2014/main" id="{2F25AB88-119B-8C49-8DEF-654876F8B01D}"/>
              </a:ext>
            </a:extLst>
          </p:cNvPr>
          <p:cNvSpPr txBox="1">
            <a:spLocks/>
          </p:cNvSpPr>
          <p:nvPr/>
        </p:nvSpPr>
        <p:spPr>
          <a:xfrm>
            <a:off x="3318751" y="2104425"/>
            <a:ext cx="2344968"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w="3175">
                  <a:noFill/>
                </a:ln>
                <a:solidFill>
                  <a:schemeClr val="accent2"/>
                </a:solidFill>
                <a:effectLst/>
                <a:uLnTx/>
                <a:uFillTx/>
                <a:latin typeface="+mn-lt"/>
                <a:ea typeface="+mn-ea"/>
                <a:cs typeface="Segoe UI" pitchFamily="34" charset="0"/>
              </a:rPr>
              <a:t>Financial</a:t>
            </a:r>
          </a:p>
        </p:txBody>
      </p:sp>
      <p:sp>
        <p:nvSpPr>
          <p:cNvPr id="58" name="Shape 8096">
            <a:extLst>
              <a:ext uri="{FF2B5EF4-FFF2-40B4-BE49-F238E27FC236}">
                <a16:creationId xmlns:a16="http://schemas.microsoft.com/office/drawing/2014/main" id="{1D26B106-303D-3B4B-9CEE-F36889382417}"/>
              </a:ext>
            </a:extLst>
          </p:cNvPr>
          <p:cNvSpPr/>
          <p:nvPr/>
        </p:nvSpPr>
        <p:spPr>
          <a:xfrm>
            <a:off x="3318751" y="2487567"/>
            <a:ext cx="2344967" cy="607600"/>
          </a:xfrm>
          <a:prstGeom prst="rect">
            <a:avLst/>
          </a:prstGeom>
          <a:noFill/>
          <a:ln>
            <a:noFill/>
          </a:ln>
        </p:spPr>
        <p:txBody>
          <a:bodyPr spcFirstLastPara="1" wrap="square" lIns="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Source Sans Pro"/>
                <a:cs typeface="Source Sans Pro"/>
                <a:sym typeface="Source Sans Pro"/>
              </a:rPr>
              <a:t>Audit Logs</a:t>
            </a:r>
          </a:p>
        </p:txBody>
      </p:sp>
      <p:sp>
        <p:nvSpPr>
          <p:cNvPr id="56" name="Gravity">
            <a:extLst>
              <a:ext uri="{FF2B5EF4-FFF2-40B4-BE49-F238E27FC236}">
                <a16:creationId xmlns:a16="http://schemas.microsoft.com/office/drawing/2014/main" id="{85767ED0-1A50-6C42-9492-92156B7D396C}"/>
              </a:ext>
              <a:ext uri="{C183D7F6-B498-43B3-948B-1728B52AA6E4}">
                <adec:decorative xmlns:adec="http://schemas.microsoft.com/office/drawing/2017/decorative" val="1"/>
              </a:ext>
            </a:extLst>
          </p:cNvPr>
          <p:cNvSpPr>
            <a:spLocks noChangeAspect="1" noEditPoints="1"/>
          </p:cNvSpPr>
          <p:nvPr/>
        </p:nvSpPr>
        <p:spPr bwMode="auto">
          <a:xfrm>
            <a:off x="6454640" y="1617643"/>
            <a:ext cx="258217" cy="257807"/>
          </a:xfrm>
          <a:custGeom>
            <a:avLst/>
            <a:gdLst>
              <a:gd name="T0" fmla="*/ 96 w 356"/>
              <a:gd name="T1" fmla="*/ 178 h 356"/>
              <a:gd name="T2" fmla="*/ 178 w 356"/>
              <a:gd name="T3" fmla="*/ 96 h 356"/>
              <a:gd name="T4" fmla="*/ 260 w 356"/>
              <a:gd name="T5" fmla="*/ 178 h 356"/>
              <a:gd name="T6" fmla="*/ 178 w 356"/>
              <a:gd name="T7" fmla="*/ 260 h 356"/>
              <a:gd name="T8" fmla="*/ 96 w 356"/>
              <a:gd name="T9" fmla="*/ 178 h 356"/>
              <a:gd name="T10" fmla="*/ 310 w 356"/>
              <a:gd name="T11" fmla="*/ 185 h 356"/>
              <a:gd name="T12" fmla="*/ 310 w 356"/>
              <a:gd name="T13" fmla="*/ 178 h 356"/>
              <a:gd name="T14" fmla="*/ 178 w 356"/>
              <a:gd name="T15" fmla="*/ 46 h 356"/>
              <a:gd name="T16" fmla="*/ 46 w 356"/>
              <a:gd name="T17" fmla="*/ 178 h 356"/>
              <a:gd name="T18" fmla="*/ 178 w 356"/>
              <a:gd name="T19" fmla="*/ 310 h 356"/>
              <a:gd name="T20" fmla="*/ 297 w 356"/>
              <a:gd name="T21" fmla="*/ 235 h 356"/>
              <a:gd name="T22" fmla="*/ 44 w 356"/>
              <a:gd name="T23" fmla="*/ 60 h 356"/>
              <a:gd name="T24" fmla="*/ 0 w 356"/>
              <a:gd name="T25" fmla="*/ 178 h 356"/>
              <a:gd name="T26" fmla="*/ 178 w 356"/>
              <a:gd name="T27" fmla="*/ 356 h 356"/>
              <a:gd name="T28" fmla="*/ 356 w 356"/>
              <a:gd name="T29" fmla="*/ 178 h 356"/>
              <a:gd name="T30" fmla="*/ 178 w 356"/>
              <a:gd name="T31" fmla="*/ 0 h 356"/>
              <a:gd name="T32" fmla="*/ 80 w 356"/>
              <a:gd name="T33" fmla="*/ 29 h 356"/>
              <a:gd name="T34" fmla="*/ 64 w 356"/>
              <a:gd name="T35" fmla="*/ 17 h 356"/>
              <a:gd name="T36" fmla="*/ 41 w 356"/>
              <a:gd name="T37" fmla="*/ 40 h 356"/>
              <a:gd name="T38" fmla="*/ 64 w 356"/>
              <a:gd name="T39" fmla="*/ 63 h 356"/>
              <a:gd name="T40" fmla="*/ 87 w 356"/>
              <a:gd name="T41" fmla="*/ 40 h 356"/>
              <a:gd name="T42" fmla="*/ 64 w 356"/>
              <a:gd name="T43" fmla="*/ 17 h 356"/>
              <a:gd name="T44" fmla="*/ 306 w 356"/>
              <a:gd name="T45" fmla="*/ 189 h 356"/>
              <a:gd name="T46" fmla="*/ 283 w 356"/>
              <a:gd name="T47" fmla="*/ 212 h 356"/>
              <a:gd name="T48" fmla="*/ 306 w 356"/>
              <a:gd name="T49" fmla="*/ 235 h 356"/>
              <a:gd name="T50" fmla="*/ 329 w 356"/>
              <a:gd name="T51" fmla="*/ 212 h 356"/>
              <a:gd name="T52" fmla="*/ 306 w 356"/>
              <a:gd name="T53" fmla="*/ 18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6" h="356">
                <a:moveTo>
                  <a:pt x="96" y="178"/>
                </a:moveTo>
                <a:cubicBezTo>
                  <a:pt x="96" y="133"/>
                  <a:pt x="133" y="96"/>
                  <a:pt x="178" y="96"/>
                </a:cubicBezTo>
                <a:cubicBezTo>
                  <a:pt x="223" y="96"/>
                  <a:pt x="260" y="133"/>
                  <a:pt x="260" y="178"/>
                </a:cubicBezTo>
                <a:cubicBezTo>
                  <a:pt x="260" y="223"/>
                  <a:pt x="223" y="260"/>
                  <a:pt x="178" y="260"/>
                </a:cubicBezTo>
                <a:cubicBezTo>
                  <a:pt x="133" y="260"/>
                  <a:pt x="96" y="223"/>
                  <a:pt x="96" y="178"/>
                </a:cubicBezTo>
                <a:close/>
                <a:moveTo>
                  <a:pt x="310" y="185"/>
                </a:moveTo>
                <a:cubicBezTo>
                  <a:pt x="310" y="183"/>
                  <a:pt x="310" y="180"/>
                  <a:pt x="310" y="178"/>
                </a:cubicBezTo>
                <a:cubicBezTo>
                  <a:pt x="310" y="105"/>
                  <a:pt x="251" y="46"/>
                  <a:pt x="178" y="46"/>
                </a:cubicBezTo>
                <a:cubicBezTo>
                  <a:pt x="105" y="46"/>
                  <a:pt x="46" y="105"/>
                  <a:pt x="46" y="178"/>
                </a:cubicBezTo>
                <a:cubicBezTo>
                  <a:pt x="46" y="251"/>
                  <a:pt x="105" y="310"/>
                  <a:pt x="178" y="310"/>
                </a:cubicBezTo>
                <a:cubicBezTo>
                  <a:pt x="230" y="310"/>
                  <a:pt x="276" y="279"/>
                  <a:pt x="297" y="235"/>
                </a:cubicBezTo>
                <a:moveTo>
                  <a:pt x="44" y="60"/>
                </a:moveTo>
                <a:cubicBezTo>
                  <a:pt x="17" y="92"/>
                  <a:pt x="0" y="133"/>
                  <a:pt x="0" y="178"/>
                </a:cubicBezTo>
                <a:cubicBezTo>
                  <a:pt x="0" y="276"/>
                  <a:pt x="80" y="356"/>
                  <a:pt x="178" y="356"/>
                </a:cubicBezTo>
                <a:cubicBezTo>
                  <a:pt x="276" y="356"/>
                  <a:pt x="356" y="276"/>
                  <a:pt x="356" y="178"/>
                </a:cubicBezTo>
                <a:cubicBezTo>
                  <a:pt x="356" y="80"/>
                  <a:pt x="276" y="0"/>
                  <a:pt x="178" y="0"/>
                </a:cubicBezTo>
                <a:cubicBezTo>
                  <a:pt x="142" y="0"/>
                  <a:pt x="108" y="11"/>
                  <a:pt x="80" y="29"/>
                </a:cubicBezTo>
                <a:moveTo>
                  <a:pt x="64" y="17"/>
                </a:moveTo>
                <a:cubicBezTo>
                  <a:pt x="51" y="17"/>
                  <a:pt x="41" y="27"/>
                  <a:pt x="41" y="40"/>
                </a:cubicBezTo>
                <a:cubicBezTo>
                  <a:pt x="41" y="53"/>
                  <a:pt x="51" y="63"/>
                  <a:pt x="64" y="63"/>
                </a:cubicBezTo>
                <a:cubicBezTo>
                  <a:pt x="77" y="63"/>
                  <a:pt x="87" y="53"/>
                  <a:pt x="87" y="40"/>
                </a:cubicBezTo>
                <a:cubicBezTo>
                  <a:pt x="87" y="27"/>
                  <a:pt x="77" y="17"/>
                  <a:pt x="64" y="17"/>
                </a:cubicBezTo>
                <a:close/>
                <a:moveTo>
                  <a:pt x="306" y="189"/>
                </a:moveTo>
                <a:cubicBezTo>
                  <a:pt x="293" y="189"/>
                  <a:pt x="283" y="199"/>
                  <a:pt x="283" y="212"/>
                </a:cubicBezTo>
                <a:cubicBezTo>
                  <a:pt x="283" y="225"/>
                  <a:pt x="293" y="235"/>
                  <a:pt x="306" y="235"/>
                </a:cubicBezTo>
                <a:cubicBezTo>
                  <a:pt x="319" y="235"/>
                  <a:pt x="329" y="225"/>
                  <a:pt x="329" y="212"/>
                </a:cubicBezTo>
                <a:cubicBezTo>
                  <a:pt x="329" y="199"/>
                  <a:pt x="319" y="189"/>
                  <a:pt x="306" y="189"/>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4" name="Title 16">
            <a:extLst>
              <a:ext uri="{FF2B5EF4-FFF2-40B4-BE49-F238E27FC236}">
                <a16:creationId xmlns:a16="http://schemas.microsoft.com/office/drawing/2014/main" id="{30639B6F-9407-414B-9101-DEBF7579F05B}"/>
              </a:ext>
            </a:extLst>
          </p:cNvPr>
          <p:cNvSpPr txBox="1">
            <a:spLocks/>
          </p:cNvSpPr>
          <p:nvPr/>
        </p:nvSpPr>
        <p:spPr>
          <a:xfrm>
            <a:off x="6349191" y="2104425"/>
            <a:ext cx="2646962"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w="3175">
                  <a:noFill/>
                </a:ln>
                <a:solidFill>
                  <a:schemeClr val="accent2"/>
                </a:solidFill>
                <a:effectLst/>
                <a:uLnTx/>
                <a:uFillTx/>
                <a:latin typeface="+mn-lt"/>
                <a:ea typeface="+mn-ea"/>
                <a:cs typeface="Segoe UI" pitchFamily="34" charset="0"/>
              </a:rPr>
              <a:t>Oil/Gas &amp; Energy</a:t>
            </a:r>
          </a:p>
        </p:txBody>
      </p:sp>
      <p:sp>
        <p:nvSpPr>
          <p:cNvPr id="63" name="Shape 8096">
            <a:extLst>
              <a:ext uri="{FF2B5EF4-FFF2-40B4-BE49-F238E27FC236}">
                <a16:creationId xmlns:a16="http://schemas.microsoft.com/office/drawing/2014/main" id="{4F0F331F-0C84-A241-B443-DEE92556910B}"/>
              </a:ext>
            </a:extLst>
          </p:cNvPr>
          <p:cNvSpPr/>
          <p:nvPr/>
        </p:nvSpPr>
        <p:spPr>
          <a:xfrm>
            <a:off x="6349191" y="2487567"/>
            <a:ext cx="2344967" cy="607600"/>
          </a:xfrm>
          <a:prstGeom prst="rect">
            <a:avLst/>
          </a:prstGeom>
          <a:noFill/>
          <a:ln>
            <a:noFill/>
          </a:ln>
        </p:spPr>
        <p:txBody>
          <a:bodyPr spcFirstLastPara="1" wrap="square" lIns="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Source Sans Pro"/>
                <a:cs typeface="Source Sans Pro"/>
                <a:sym typeface="Source Sans Pro"/>
              </a:rPr>
              <a:t>Industrial IoT, Historian, Time Series, Grid analytics</a:t>
            </a:r>
          </a:p>
        </p:txBody>
      </p:sp>
      <p:sp>
        <p:nvSpPr>
          <p:cNvPr id="57" name="Fingerprint_E928">
            <a:extLst>
              <a:ext uri="{FF2B5EF4-FFF2-40B4-BE49-F238E27FC236}">
                <a16:creationId xmlns:a16="http://schemas.microsoft.com/office/drawing/2014/main" id="{DE81C425-18C6-0A49-A15B-1D7912A70305}"/>
              </a:ext>
              <a:ext uri="{C183D7F6-B498-43B3-948B-1728B52AA6E4}">
                <adec:decorative xmlns:adec="http://schemas.microsoft.com/office/drawing/2017/decorative" val="1"/>
              </a:ext>
            </a:extLst>
          </p:cNvPr>
          <p:cNvSpPr>
            <a:spLocks noChangeAspect="1" noEditPoints="1"/>
          </p:cNvSpPr>
          <p:nvPr/>
        </p:nvSpPr>
        <p:spPr bwMode="auto">
          <a:xfrm>
            <a:off x="9653669" y="1617643"/>
            <a:ext cx="191705" cy="257808"/>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 name="Title 16">
            <a:extLst>
              <a:ext uri="{FF2B5EF4-FFF2-40B4-BE49-F238E27FC236}">
                <a16:creationId xmlns:a16="http://schemas.microsoft.com/office/drawing/2014/main" id="{0C673C20-B2AE-CE47-9946-07C612DB8C1E}"/>
              </a:ext>
            </a:extLst>
          </p:cNvPr>
          <p:cNvSpPr txBox="1">
            <a:spLocks/>
          </p:cNvSpPr>
          <p:nvPr/>
        </p:nvSpPr>
        <p:spPr>
          <a:xfrm>
            <a:off x="9499250" y="2104425"/>
            <a:ext cx="2344968"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w="3175">
                  <a:noFill/>
                </a:ln>
                <a:solidFill>
                  <a:schemeClr val="accent2"/>
                </a:solidFill>
                <a:effectLst/>
                <a:uLnTx/>
                <a:uFillTx/>
                <a:latin typeface="+mn-lt"/>
                <a:ea typeface="+mn-ea"/>
                <a:cs typeface="Segoe UI" pitchFamily="34" charset="0"/>
              </a:rPr>
              <a:t>Security </a:t>
            </a:r>
          </a:p>
        </p:txBody>
      </p:sp>
      <p:sp>
        <p:nvSpPr>
          <p:cNvPr id="67" name="Shape 8096">
            <a:extLst>
              <a:ext uri="{FF2B5EF4-FFF2-40B4-BE49-F238E27FC236}">
                <a16:creationId xmlns:a16="http://schemas.microsoft.com/office/drawing/2014/main" id="{EADBD45C-70BD-404E-92EA-37D461184BCE}"/>
              </a:ext>
            </a:extLst>
          </p:cNvPr>
          <p:cNvSpPr/>
          <p:nvPr/>
        </p:nvSpPr>
        <p:spPr>
          <a:xfrm>
            <a:off x="9499250" y="2487567"/>
            <a:ext cx="2344967" cy="607600"/>
          </a:xfrm>
          <a:prstGeom prst="rect">
            <a:avLst/>
          </a:prstGeom>
          <a:noFill/>
          <a:ln>
            <a:noFill/>
          </a:ln>
        </p:spPr>
        <p:txBody>
          <a:bodyPr spcFirstLastPara="1" wrap="square" lIns="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Source Sans Pro"/>
                <a:cs typeface="Source Sans Pro"/>
                <a:sym typeface="Source Sans Pro"/>
              </a:rPr>
              <a:t>Security Analytics, Threat Detection, SIEM </a:t>
            </a:r>
          </a:p>
        </p:txBody>
      </p:sp>
      <p:sp>
        <p:nvSpPr>
          <p:cNvPr id="53" name="Freeform 52">
            <a:extLst>
              <a:ext uri="{FF2B5EF4-FFF2-40B4-BE49-F238E27FC236}">
                <a16:creationId xmlns:a16="http://schemas.microsoft.com/office/drawing/2014/main" id="{AD2A4D49-E2A2-0747-A162-3106EA292C43}"/>
              </a:ext>
              <a:ext uri="{C183D7F6-B498-43B3-948B-1728B52AA6E4}">
                <adec:decorative xmlns:adec="http://schemas.microsoft.com/office/drawing/2017/decorative" val="1"/>
              </a:ext>
            </a:extLst>
          </p:cNvPr>
          <p:cNvSpPr>
            <a:spLocks noChangeAspect="1"/>
          </p:cNvSpPr>
          <p:nvPr/>
        </p:nvSpPr>
        <p:spPr bwMode="auto">
          <a:xfrm>
            <a:off x="747323" y="3741591"/>
            <a:ext cx="287397" cy="243377"/>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2" name="Title 16">
            <a:extLst>
              <a:ext uri="{FF2B5EF4-FFF2-40B4-BE49-F238E27FC236}">
                <a16:creationId xmlns:a16="http://schemas.microsoft.com/office/drawing/2014/main" id="{091281C8-D0AE-7444-9443-F217DD4CECA3}"/>
              </a:ext>
            </a:extLst>
          </p:cNvPr>
          <p:cNvSpPr txBox="1">
            <a:spLocks/>
          </p:cNvSpPr>
          <p:nvPr/>
        </p:nvSpPr>
        <p:spPr>
          <a:xfrm>
            <a:off x="589134" y="4206079"/>
            <a:ext cx="2344968"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w="3175">
                  <a:noFill/>
                </a:ln>
                <a:solidFill>
                  <a:schemeClr val="accent2"/>
                </a:solidFill>
                <a:effectLst/>
                <a:uLnTx/>
                <a:uFillTx/>
                <a:latin typeface="+mn-lt"/>
                <a:ea typeface="+mn-ea"/>
                <a:cs typeface="Segoe UI" pitchFamily="34" charset="0"/>
              </a:rPr>
              <a:t>Healthcare</a:t>
            </a:r>
          </a:p>
        </p:txBody>
      </p:sp>
      <p:sp>
        <p:nvSpPr>
          <p:cNvPr id="71" name="Shape 8096">
            <a:extLst>
              <a:ext uri="{FF2B5EF4-FFF2-40B4-BE49-F238E27FC236}">
                <a16:creationId xmlns:a16="http://schemas.microsoft.com/office/drawing/2014/main" id="{4956E86F-5A62-874C-BF8B-96739D03B411}"/>
              </a:ext>
            </a:extLst>
          </p:cNvPr>
          <p:cNvSpPr/>
          <p:nvPr/>
        </p:nvSpPr>
        <p:spPr>
          <a:xfrm>
            <a:off x="589134" y="4578993"/>
            <a:ext cx="2344967" cy="607600"/>
          </a:xfrm>
          <a:prstGeom prst="rect">
            <a:avLst/>
          </a:prstGeom>
          <a:noFill/>
          <a:ln>
            <a:noFill/>
          </a:ln>
        </p:spPr>
        <p:txBody>
          <a:bodyPr spcFirstLastPara="1" wrap="square" lIns="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Source Sans Pro"/>
                <a:cs typeface="Source Sans Pro"/>
                <a:sym typeface="Source Sans Pro"/>
              </a:rPr>
              <a:t>IoT device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Source Sans Pro"/>
                <a:cs typeface="Source Sans Pro"/>
                <a:sym typeface="Source Sans Pro"/>
              </a:rPr>
              <a:t>Analytics</a:t>
            </a:r>
          </a:p>
        </p:txBody>
      </p:sp>
      <p:sp>
        <p:nvSpPr>
          <p:cNvPr id="78" name="Title 16">
            <a:extLst>
              <a:ext uri="{FF2B5EF4-FFF2-40B4-BE49-F238E27FC236}">
                <a16:creationId xmlns:a16="http://schemas.microsoft.com/office/drawing/2014/main" id="{C5A7444A-0B2E-F74A-AD69-52D44A7D2F47}"/>
              </a:ext>
            </a:extLst>
          </p:cNvPr>
          <p:cNvSpPr txBox="1">
            <a:spLocks/>
          </p:cNvSpPr>
          <p:nvPr/>
        </p:nvSpPr>
        <p:spPr>
          <a:xfrm>
            <a:off x="3316356" y="4206079"/>
            <a:ext cx="2344968"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w="3175">
                  <a:noFill/>
                </a:ln>
                <a:solidFill>
                  <a:schemeClr val="accent2"/>
                </a:solidFill>
                <a:effectLst/>
                <a:uLnTx/>
                <a:uFillTx/>
                <a:latin typeface="+mn-lt"/>
                <a:ea typeface="+mn-ea"/>
                <a:cs typeface="Segoe UI" pitchFamily="34" charset="0"/>
              </a:rPr>
              <a:t>Advertising</a:t>
            </a:r>
          </a:p>
        </p:txBody>
      </p:sp>
      <p:sp>
        <p:nvSpPr>
          <p:cNvPr id="77" name="Shape 8096">
            <a:extLst>
              <a:ext uri="{FF2B5EF4-FFF2-40B4-BE49-F238E27FC236}">
                <a16:creationId xmlns:a16="http://schemas.microsoft.com/office/drawing/2014/main" id="{EA25E58A-AF9A-354C-B03D-2F280D1782C9}"/>
              </a:ext>
              <a:ext uri="{C183D7F6-B498-43B3-948B-1728B52AA6E4}">
                <adec:decorative xmlns:adec="http://schemas.microsoft.com/office/drawing/2017/decorative" val="0"/>
              </a:ext>
            </a:extLst>
          </p:cNvPr>
          <p:cNvSpPr/>
          <p:nvPr/>
        </p:nvSpPr>
        <p:spPr>
          <a:xfrm>
            <a:off x="3316357" y="4578993"/>
            <a:ext cx="2162428" cy="607600"/>
          </a:xfrm>
          <a:prstGeom prst="rect">
            <a:avLst/>
          </a:prstGeom>
          <a:noFill/>
          <a:ln>
            <a:noFill/>
          </a:ln>
        </p:spPr>
        <p:txBody>
          <a:bodyPr spcFirstLastPara="1" wrap="square" lIns="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Source Sans Pro"/>
                <a:cs typeface="Source Sans Pro"/>
                <a:sym typeface="Source Sans Pro"/>
              </a:rPr>
              <a:t>Personalized offers, campaign management</a:t>
            </a:r>
          </a:p>
        </p:txBody>
      </p:sp>
      <p:sp>
        <p:nvSpPr>
          <p:cNvPr id="81" name="Title 16">
            <a:extLst>
              <a:ext uri="{FF2B5EF4-FFF2-40B4-BE49-F238E27FC236}">
                <a16:creationId xmlns:a16="http://schemas.microsoft.com/office/drawing/2014/main" id="{BFA6B339-54DD-7145-91D4-FEAD72EBB064}"/>
              </a:ext>
            </a:extLst>
          </p:cNvPr>
          <p:cNvSpPr txBox="1">
            <a:spLocks/>
          </p:cNvSpPr>
          <p:nvPr/>
        </p:nvSpPr>
        <p:spPr>
          <a:xfrm>
            <a:off x="6346796" y="4206079"/>
            <a:ext cx="2646962"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w="3175">
                  <a:noFill/>
                </a:ln>
                <a:solidFill>
                  <a:schemeClr val="accent2"/>
                </a:solidFill>
                <a:effectLst/>
                <a:uLnTx/>
                <a:uFillTx/>
                <a:latin typeface="+mn-lt"/>
                <a:ea typeface="+mn-ea"/>
                <a:cs typeface="Segoe UI" pitchFamily="34" charset="0"/>
              </a:rPr>
              <a:t>Media Entertainment</a:t>
            </a:r>
          </a:p>
        </p:txBody>
      </p:sp>
      <p:sp>
        <p:nvSpPr>
          <p:cNvPr id="80" name="Shape 8096">
            <a:extLst>
              <a:ext uri="{FF2B5EF4-FFF2-40B4-BE49-F238E27FC236}">
                <a16:creationId xmlns:a16="http://schemas.microsoft.com/office/drawing/2014/main" id="{FCD83907-FEC2-0A42-9B04-1ACC00F4D75B}"/>
              </a:ext>
            </a:extLst>
          </p:cNvPr>
          <p:cNvSpPr/>
          <p:nvPr/>
        </p:nvSpPr>
        <p:spPr>
          <a:xfrm>
            <a:off x="6346796" y="4578993"/>
            <a:ext cx="2344967" cy="607600"/>
          </a:xfrm>
          <a:prstGeom prst="rect">
            <a:avLst/>
          </a:prstGeom>
          <a:noFill/>
          <a:ln>
            <a:noFill/>
          </a:ln>
        </p:spPr>
        <p:txBody>
          <a:bodyPr spcFirstLastPara="1" wrap="square" lIns="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Source Sans Pro"/>
                <a:cs typeface="Source Sans Pro"/>
                <a:sym typeface="Source Sans Pro"/>
              </a:rPr>
              <a:t>Content Delivery Network analytics, Viewer experience analytics, Live Event Analytics </a:t>
            </a:r>
          </a:p>
        </p:txBody>
      </p:sp>
      <p:sp>
        <p:nvSpPr>
          <p:cNvPr id="84" name="Title 16">
            <a:extLst>
              <a:ext uri="{FF2B5EF4-FFF2-40B4-BE49-F238E27FC236}">
                <a16:creationId xmlns:a16="http://schemas.microsoft.com/office/drawing/2014/main" id="{31235EBD-D70A-8E40-872F-EFE07698B795}"/>
              </a:ext>
            </a:extLst>
          </p:cNvPr>
          <p:cNvSpPr txBox="1">
            <a:spLocks/>
          </p:cNvSpPr>
          <p:nvPr/>
        </p:nvSpPr>
        <p:spPr>
          <a:xfrm>
            <a:off x="9496855" y="4206079"/>
            <a:ext cx="2344968"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w="3175">
                  <a:noFill/>
                </a:ln>
                <a:solidFill>
                  <a:schemeClr val="accent2"/>
                </a:solidFill>
                <a:effectLst/>
                <a:uLnTx/>
                <a:uFillTx/>
                <a:latin typeface="+mn-lt"/>
                <a:ea typeface="+mn-ea"/>
                <a:cs typeface="Segoe UI" pitchFamily="34" charset="0"/>
              </a:rPr>
              <a:t>Automotive </a:t>
            </a:r>
          </a:p>
        </p:txBody>
      </p:sp>
      <p:sp>
        <p:nvSpPr>
          <p:cNvPr id="83" name="Shape 8096">
            <a:extLst>
              <a:ext uri="{FF2B5EF4-FFF2-40B4-BE49-F238E27FC236}">
                <a16:creationId xmlns:a16="http://schemas.microsoft.com/office/drawing/2014/main" id="{E1733C51-BEF0-B847-8CB8-5B00CD53B701}"/>
              </a:ext>
            </a:extLst>
          </p:cNvPr>
          <p:cNvSpPr/>
          <p:nvPr/>
        </p:nvSpPr>
        <p:spPr>
          <a:xfrm>
            <a:off x="9496855" y="4578993"/>
            <a:ext cx="2344967" cy="607600"/>
          </a:xfrm>
          <a:prstGeom prst="rect">
            <a:avLst/>
          </a:prstGeom>
          <a:noFill/>
          <a:ln>
            <a:noFill/>
          </a:ln>
        </p:spPr>
        <p:txBody>
          <a:bodyPr spcFirstLastPara="1" wrap="square" lIns="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Source Sans Pro"/>
                <a:cs typeface="Source Sans Pro"/>
                <a:sym typeface="Source Sans Pro"/>
              </a:rPr>
              <a:t>Manufacturing, Connected cars, Fleet management </a:t>
            </a:r>
          </a:p>
        </p:txBody>
      </p:sp>
      <p:cxnSp>
        <p:nvCxnSpPr>
          <p:cNvPr id="4" name="Straight Connector 3">
            <a:extLst>
              <a:ext uri="{FF2B5EF4-FFF2-40B4-BE49-F238E27FC236}">
                <a16:creationId xmlns:a16="http://schemas.microsoft.com/office/drawing/2014/main" id="{FFEB7D82-6FC9-440D-A0A4-A77D71757E4B}"/>
              </a:ext>
              <a:ext uri="{C183D7F6-B498-43B3-948B-1728B52AA6E4}">
                <adec:decorative xmlns:adec="http://schemas.microsoft.com/office/drawing/2017/decorative" val="1"/>
              </a:ext>
            </a:extLst>
          </p:cNvPr>
          <p:cNvCxnSpPr/>
          <p:nvPr/>
        </p:nvCxnSpPr>
        <p:spPr>
          <a:xfrm>
            <a:off x="589134" y="5654751"/>
            <a:ext cx="10899232" cy="0"/>
          </a:xfrm>
          <a:prstGeom prst="line">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ECF7BD9-496A-44BC-AB42-32229143865E}"/>
              </a:ext>
            </a:extLst>
          </p:cNvPr>
          <p:cNvSpPr txBox="1"/>
          <p:nvPr/>
        </p:nvSpPr>
        <p:spPr>
          <a:xfrm>
            <a:off x="588263" y="5780882"/>
            <a:ext cx="10899232" cy="338554"/>
          </a:xfrm>
          <a:prstGeom prst="rect">
            <a:avLst/>
          </a:prstGeom>
          <a:noFill/>
        </p:spPr>
        <p:txBody>
          <a:bodyPr wrap="square">
            <a:spAutoFit/>
          </a:bodyPr>
          <a:lstStyle/>
          <a:p>
            <a:pPr algn="ctr"/>
            <a:r>
              <a:rPr kumimoji="0" lang="en-US" sz="1600" b="0" i="0" u="none" strike="noStrike" kern="1200" cap="none" spc="0" normalizeH="0" baseline="0" noProof="0" dirty="0">
                <a:ln w="3175">
                  <a:noFill/>
                </a:ln>
                <a:effectLst/>
                <a:uLnTx/>
                <a:uFillTx/>
                <a:ea typeface="+mn-ea"/>
                <a:cs typeface="Segoe UI" pitchFamily="34" charset="0"/>
              </a:rPr>
              <a:t>Central Observability (Logs, Traces, Metrics) and Time Series</a:t>
            </a:r>
            <a:endParaRPr lang="en-US" sz="1600" dirty="0"/>
          </a:p>
        </p:txBody>
      </p:sp>
      <p:sp>
        <p:nvSpPr>
          <p:cNvPr id="51" name="bag">
            <a:extLst>
              <a:ext uri="{FF2B5EF4-FFF2-40B4-BE49-F238E27FC236}">
                <a16:creationId xmlns:a16="http://schemas.microsoft.com/office/drawing/2014/main" id="{AE02E349-A4DD-D848-A929-3BC466691101}"/>
              </a:ext>
              <a:ext uri="{C183D7F6-B498-43B3-948B-1728B52AA6E4}">
                <adec:decorative xmlns:adec="http://schemas.microsoft.com/office/drawing/2017/decorative" val="1"/>
              </a:ext>
            </a:extLst>
          </p:cNvPr>
          <p:cNvSpPr>
            <a:spLocks noChangeAspect="1" noEditPoints="1"/>
          </p:cNvSpPr>
          <p:nvPr/>
        </p:nvSpPr>
        <p:spPr bwMode="auto">
          <a:xfrm>
            <a:off x="782209" y="1657022"/>
            <a:ext cx="192351" cy="238982"/>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 name="Oval 46">
            <a:extLst>
              <a:ext uri="{FF2B5EF4-FFF2-40B4-BE49-F238E27FC236}">
                <a16:creationId xmlns:a16="http://schemas.microsoft.com/office/drawing/2014/main" id="{365F8C28-481D-41E0-AF53-1DE7DB90D04A}"/>
              </a:ext>
              <a:ext uri="{C183D7F6-B498-43B3-948B-1728B52AA6E4}">
                <adec:decorative xmlns:adec="http://schemas.microsoft.com/office/drawing/2017/decorative" val="1"/>
              </a:ext>
            </a:extLst>
          </p:cNvPr>
          <p:cNvSpPr/>
          <p:nvPr/>
        </p:nvSpPr>
        <p:spPr bwMode="auto">
          <a:xfrm>
            <a:off x="3318268" y="3544913"/>
            <a:ext cx="584749" cy="584749"/>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8" name="Oval 47">
            <a:extLst>
              <a:ext uri="{FF2B5EF4-FFF2-40B4-BE49-F238E27FC236}">
                <a16:creationId xmlns:a16="http://schemas.microsoft.com/office/drawing/2014/main" id="{21632D48-1C5F-4E37-9803-51E8D868AC54}"/>
              </a:ext>
              <a:ext uri="{C183D7F6-B498-43B3-948B-1728B52AA6E4}">
                <adec:decorative xmlns:adec="http://schemas.microsoft.com/office/drawing/2017/decorative" val="1"/>
              </a:ext>
            </a:extLst>
          </p:cNvPr>
          <p:cNvSpPr/>
          <p:nvPr/>
        </p:nvSpPr>
        <p:spPr bwMode="auto">
          <a:xfrm>
            <a:off x="6301736" y="3544913"/>
            <a:ext cx="584749" cy="584749"/>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0" name="Oval 49">
            <a:extLst>
              <a:ext uri="{FF2B5EF4-FFF2-40B4-BE49-F238E27FC236}">
                <a16:creationId xmlns:a16="http://schemas.microsoft.com/office/drawing/2014/main" id="{95C666F0-07D0-4398-90C5-1C763D482914}"/>
              </a:ext>
              <a:ext uri="{C183D7F6-B498-43B3-948B-1728B52AA6E4}">
                <adec:decorative xmlns:adec="http://schemas.microsoft.com/office/drawing/2017/decorative" val="1"/>
              </a:ext>
            </a:extLst>
          </p:cNvPr>
          <p:cNvSpPr/>
          <p:nvPr/>
        </p:nvSpPr>
        <p:spPr bwMode="auto">
          <a:xfrm>
            <a:off x="9547171" y="3544913"/>
            <a:ext cx="584749" cy="584749"/>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4" name="PhotoCollection_E7AA">
            <a:extLst>
              <a:ext uri="{FF2B5EF4-FFF2-40B4-BE49-F238E27FC236}">
                <a16:creationId xmlns:a16="http://schemas.microsoft.com/office/drawing/2014/main" id="{A67C9C09-B72E-324F-A89F-A130D43B675B}"/>
              </a:ext>
              <a:ext uri="{C183D7F6-B498-43B3-948B-1728B52AA6E4}">
                <adec:decorative xmlns:adec="http://schemas.microsoft.com/office/drawing/2017/decorative" val="1"/>
              </a:ext>
            </a:extLst>
          </p:cNvPr>
          <p:cNvSpPr>
            <a:spLocks noChangeAspect="1" noEditPoints="1"/>
          </p:cNvSpPr>
          <p:nvPr/>
        </p:nvSpPr>
        <p:spPr bwMode="auto">
          <a:xfrm>
            <a:off x="6432191" y="3741591"/>
            <a:ext cx="318525" cy="243377"/>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manager">
            <a:extLst>
              <a:ext uri="{FF2B5EF4-FFF2-40B4-BE49-F238E27FC236}">
                <a16:creationId xmlns:a16="http://schemas.microsoft.com/office/drawing/2014/main" id="{AA444D2B-3171-A645-BB1A-DBE975BBBAF8}"/>
              </a:ext>
              <a:ext uri="{C183D7F6-B498-43B3-948B-1728B52AA6E4}">
                <adec:decorative xmlns:adec="http://schemas.microsoft.com/office/drawing/2017/decorative" val="1"/>
              </a:ext>
            </a:extLst>
          </p:cNvPr>
          <p:cNvSpPr>
            <a:spLocks noChangeAspect="1" noEditPoints="1"/>
          </p:cNvSpPr>
          <p:nvPr/>
        </p:nvSpPr>
        <p:spPr bwMode="auto">
          <a:xfrm>
            <a:off x="3487515" y="3741591"/>
            <a:ext cx="241461" cy="243377"/>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60" name="Group 59">
            <a:extLst>
              <a:ext uri="{FF2B5EF4-FFF2-40B4-BE49-F238E27FC236}">
                <a16:creationId xmlns:a16="http://schemas.microsoft.com/office/drawing/2014/main" id="{DE8E2C32-9B0A-4C3A-85D6-D71A4787AA50}"/>
              </a:ext>
              <a:ext uri="{C183D7F6-B498-43B3-948B-1728B52AA6E4}">
                <adec:decorative xmlns:adec="http://schemas.microsoft.com/office/drawing/2017/decorative" val="1"/>
              </a:ext>
            </a:extLst>
          </p:cNvPr>
          <p:cNvGrpSpPr/>
          <p:nvPr/>
        </p:nvGrpSpPr>
        <p:grpSpPr>
          <a:xfrm>
            <a:off x="9670148" y="3756024"/>
            <a:ext cx="350451" cy="152900"/>
            <a:chOff x="2873376" y="1706563"/>
            <a:chExt cx="411163" cy="179388"/>
          </a:xfrm>
          <a:solidFill>
            <a:schemeClr val="tx1"/>
          </a:solidFill>
        </p:grpSpPr>
        <p:sp>
          <p:nvSpPr>
            <p:cNvPr id="62" name="Line 23">
              <a:extLst>
                <a:ext uri="{FF2B5EF4-FFF2-40B4-BE49-F238E27FC236}">
                  <a16:creationId xmlns:a16="http://schemas.microsoft.com/office/drawing/2014/main" id="{B6CB4D0D-7D7F-4FB3-91E1-01EB3AEA8AA6}"/>
                </a:ext>
              </a:extLst>
            </p:cNvPr>
            <p:cNvSpPr>
              <a:spLocks noChangeShapeType="1"/>
            </p:cNvSpPr>
            <p:nvPr/>
          </p:nvSpPr>
          <p:spPr bwMode="auto">
            <a:xfrm>
              <a:off x="3011488" y="1797051"/>
              <a:ext cx="0" cy="0"/>
            </a:xfrm>
            <a:prstGeom prst="line">
              <a:avLst/>
            </a:prstGeom>
            <a:grpFill/>
            <a:ln w="26988" cap="flat">
              <a:solidFill>
                <a:srgbClr val="000000"/>
              </a:solidFill>
              <a:prstDash val="solid"/>
              <a:miter lim="800000"/>
              <a:headEnd/>
              <a:tailEnd/>
            </a:ln>
          </p:spPr>
          <p:txBody>
            <a:bodyPr vert="horz" wrap="square" lIns="89619" tIns="44810" rIns="89619" bIns="44810" numCol="1" anchor="t" anchorCtr="0" compatLnSpc="1">
              <a:prstTxWarp prst="textNoShape">
                <a:avLst/>
              </a:prstTxWarp>
            </a:bodyPr>
            <a:lstStyle/>
            <a:p>
              <a:endParaRPr lang="en-US" sz="1764"/>
            </a:p>
          </p:txBody>
        </p:sp>
        <p:sp>
          <p:nvSpPr>
            <p:cNvPr id="66" name="Freeform 64">
              <a:extLst>
                <a:ext uri="{FF2B5EF4-FFF2-40B4-BE49-F238E27FC236}">
                  <a16:creationId xmlns:a16="http://schemas.microsoft.com/office/drawing/2014/main" id="{5F9DD6BD-F3D7-4BFF-B522-01BF711C9D91}"/>
                </a:ext>
              </a:extLst>
            </p:cNvPr>
            <p:cNvSpPr>
              <a:spLocks noEditPoints="1"/>
            </p:cNvSpPr>
            <p:nvPr/>
          </p:nvSpPr>
          <p:spPr bwMode="auto">
            <a:xfrm>
              <a:off x="2873376" y="1706563"/>
              <a:ext cx="411163" cy="179388"/>
            </a:xfrm>
            <a:custGeom>
              <a:avLst/>
              <a:gdLst>
                <a:gd name="T0" fmla="*/ 124 w 128"/>
                <a:gd name="T1" fmla="*/ 28 h 56"/>
                <a:gd name="T2" fmla="*/ 112 w 128"/>
                <a:gd name="T3" fmla="*/ 16 h 56"/>
                <a:gd name="T4" fmla="*/ 93 w 128"/>
                <a:gd name="T5" fmla="*/ 16 h 56"/>
                <a:gd name="T6" fmla="*/ 77 w 128"/>
                <a:gd name="T7" fmla="*/ 0 h 56"/>
                <a:gd name="T8" fmla="*/ 38 w 128"/>
                <a:gd name="T9" fmla="*/ 0 h 56"/>
                <a:gd name="T10" fmla="*/ 22 w 128"/>
                <a:gd name="T11" fmla="*/ 16 h 56"/>
                <a:gd name="T12" fmla="*/ 4 w 128"/>
                <a:gd name="T13" fmla="*/ 36 h 56"/>
                <a:gd name="T14" fmla="*/ 4 w 128"/>
                <a:gd name="T15" fmla="*/ 40 h 56"/>
                <a:gd name="T16" fmla="*/ 0 w 128"/>
                <a:gd name="T17" fmla="*/ 40 h 56"/>
                <a:gd name="T18" fmla="*/ 0 w 128"/>
                <a:gd name="T19" fmla="*/ 48 h 56"/>
                <a:gd name="T20" fmla="*/ 17 w 128"/>
                <a:gd name="T21" fmla="*/ 48 h 56"/>
                <a:gd name="T22" fmla="*/ 28 w 128"/>
                <a:gd name="T23" fmla="*/ 56 h 56"/>
                <a:gd name="T24" fmla="*/ 39 w 128"/>
                <a:gd name="T25" fmla="*/ 48 h 56"/>
                <a:gd name="T26" fmla="*/ 89 w 128"/>
                <a:gd name="T27" fmla="*/ 48 h 56"/>
                <a:gd name="T28" fmla="*/ 100 w 128"/>
                <a:gd name="T29" fmla="*/ 56 h 56"/>
                <a:gd name="T30" fmla="*/ 111 w 128"/>
                <a:gd name="T31" fmla="*/ 48 h 56"/>
                <a:gd name="T32" fmla="*/ 128 w 128"/>
                <a:gd name="T33" fmla="*/ 48 h 56"/>
                <a:gd name="T34" fmla="*/ 128 w 128"/>
                <a:gd name="T35" fmla="*/ 40 h 56"/>
                <a:gd name="T36" fmla="*/ 124 w 128"/>
                <a:gd name="T37" fmla="*/ 40 h 56"/>
                <a:gd name="T38" fmla="*/ 124 w 128"/>
                <a:gd name="T39" fmla="*/ 28 h 56"/>
                <a:gd name="T40" fmla="*/ 116 w 128"/>
                <a:gd name="T41" fmla="*/ 28 h 56"/>
                <a:gd name="T42" fmla="*/ 116 w 128"/>
                <a:gd name="T43" fmla="*/ 40 h 56"/>
                <a:gd name="T44" fmla="*/ 111 w 128"/>
                <a:gd name="T45" fmla="*/ 40 h 56"/>
                <a:gd name="T46" fmla="*/ 100 w 128"/>
                <a:gd name="T47" fmla="*/ 32 h 56"/>
                <a:gd name="T48" fmla="*/ 89 w 128"/>
                <a:gd name="T49" fmla="*/ 40 h 56"/>
                <a:gd name="T50" fmla="*/ 56 w 128"/>
                <a:gd name="T51" fmla="*/ 40 h 56"/>
                <a:gd name="T52" fmla="*/ 56 w 128"/>
                <a:gd name="T53" fmla="*/ 24 h 56"/>
                <a:gd name="T54" fmla="*/ 112 w 128"/>
                <a:gd name="T55" fmla="*/ 24 h 56"/>
                <a:gd name="T56" fmla="*/ 116 w 128"/>
                <a:gd name="T57" fmla="*/ 28 h 56"/>
                <a:gd name="T58" fmla="*/ 82 w 128"/>
                <a:gd name="T59" fmla="*/ 16 h 56"/>
                <a:gd name="T60" fmla="*/ 56 w 128"/>
                <a:gd name="T61" fmla="*/ 16 h 56"/>
                <a:gd name="T62" fmla="*/ 56 w 128"/>
                <a:gd name="T63" fmla="*/ 8 h 56"/>
                <a:gd name="T64" fmla="*/ 74 w 128"/>
                <a:gd name="T65" fmla="*/ 8 h 56"/>
                <a:gd name="T66" fmla="*/ 82 w 128"/>
                <a:gd name="T67" fmla="*/ 16 h 56"/>
                <a:gd name="T68" fmla="*/ 41 w 128"/>
                <a:gd name="T69" fmla="*/ 8 h 56"/>
                <a:gd name="T70" fmla="*/ 48 w 128"/>
                <a:gd name="T71" fmla="*/ 8 h 56"/>
                <a:gd name="T72" fmla="*/ 48 w 128"/>
                <a:gd name="T73" fmla="*/ 16 h 56"/>
                <a:gd name="T74" fmla="*/ 33 w 128"/>
                <a:gd name="T75" fmla="*/ 16 h 56"/>
                <a:gd name="T76" fmla="*/ 41 w 128"/>
                <a:gd name="T77" fmla="*/ 8 h 56"/>
                <a:gd name="T78" fmla="*/ 12 w 128"/>
                <a:gd name="T79" fmla="*/ 36 h 56"/>
                <a:gd name="T80" fmla="*/ 24 w 128"/>
                <a:gd name="T81" fmla="*/ 24 h 56"/>
                <a:gd name="T82" fmla="*/ 48 w 128"/>
                <a:gd name="T83" fmla="*/ 24 h 56"/>
                <a:gd name="T84" fmla="*/ 48 w 128"/>
                <a:gd name="T85" fmla="*/ 40 h 56"/>
                <a:gd name="T86" fmla="*/ 39 w 128"/>
                <a:gd name="T87" fmla="*/ 40 h 56"/>
                <a:gd name="T88" fmla="*/ 28 w 128"/>
                <a:gd name="T89" fmla="*/ 32 h 56"/>
                <a:gd name="T90" fmla="*/ 17 w 128"/>
                <a:gd name="T91" fmla="*/ 40 h 56"/>
                <a:gd name="T92" fmla="*/ 12 w 128"/>
                <a:gd name="T93" fmla="*/ 40 h 56"/>
                <a:gd name="T94" fmla="*/ 12 w 128"/>
                <a:gd name="T95" fmla="*/ 36 h 56"/>
                <a:gd name="T96" fmla="*/ 28 w 128"/>
                <a:gd name="T97" fmla="*/ 48 h 56"/>
                <a:gd name="T98" fmla="*/ 24 w 128"/>
                <a:gd name="T99" fmla="*/ 44 h 56"/>
                <a:gd name="T100" fmla="*/ 28 w 128"/>
                <a:gd name="T101" fmla="*/ 40 h 56"/>
                <a:gd name="T102" fmla="*/ 32 w 128"/>
                <a:gd name="T103" fmla="*/ 44 h 56"/>
                <a:gd name="T104" fmla="*/ 28 w 128"/>
                <a:gd name="T105" fmla="*/ 48 h 56"/>
                <a:gd name="T106" fmla="*/ 100 w 128"/>
                <a:gd name="T107" fmla="*/ 48 h 56"/>
                <a:gd name="T108" fmla="*/ 96 w 128"/>
                <a:gd name="T109" fmla="*/ 44 h 56"/>
                <a:gd name="T110" fmla="*/ 100 w 128"/>
                <a:gd name="T111" fmla="*/ 40 h 56"/>
                <a:gd name="T112" fmla="*/ 104 w 128"/>
                <a:gd name="T113" fmla="*/ 44 h 56"/>
                <a:gd name="T114" fmla="*/ 100 w 128"/>
                <a:gd name="T115" fmla="*/ 4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8" h="56">
                  <a:moveTo>
                    <a:pt x="124" y="28"/>
                  </a:moveTo>
                  <a:cubicBezTo>
                    <a:pt x="124" y="21"/>
                    <a:pt x="118" y="16"/>
                    <a:pt x="112" y="16"/>
                  </a:cubicBezTo>
                  <a:cubicBezTo>
                    <a:pt x="93" y="16"/>
                    <a:pt x="93" y="16"/>
                    <a:pt x="93" y="16"/>
                  </a:cubicBezTo>
                  <a:cubicBezTo>
                    <a:pt x="77" y="0"/>
                    <a:pt x="77" y="0"/>
                    <a:pt x="77" y="0"/>
                  </a:cubicBezTo>
                  <a:cubicBezTo>
                    <a:pt x="38" y="0"/>
                    <a:pt x="38" y="0"/>
                    <a:pt x="38" y="0"/>
                  </a:cubicBezTo>
                  <a:cubicBezTo>
                    <a:pt x="22" y="16"/>
                    <a:pt x="22" y="16"/>
                    <a:pt x="22" y="16"/>
                  </a:cubicBezTo>
                  <a:cubicBezTo>
                    <a:pt x="12" y="17"/>
                    <a:pt x="4" y="25"/>
                    <a:pt x="4" y="36"/>
                  </a:cubicBezTo>
                  <a:cubicBezTo>
                    <a:pt x="4" y="40"/>
                    <a:pt x="4" y="40"/>
                    <a:pt x="4" y="40"/>
                  </a:cubicBezTo>
                  <a:cubicBezTo>
                    <a:pt x="0" y="40"/>
                    <a:pt x="0" y="40"/>
                    <a:pt x="0" y="40"/>
                  </a:cubicBezTo>
                  <a:cubicBezTo>
                    <a:pt x="0" y="48"/>
                    <a:pt x="0" y="48"/>
                    <a:pt x="0" y="48"/>
                  </a:cubicBezTo>
                  <a:cubicBezTo>
                    <a:pt x="17" y="48"/>
                    <a:pt x="17" y="48"/>
                    <a:pt x="17" y="48"/>
                  </a:cubicBezTo>
                  <a:cubicBezTo>
                    <a:pt x="18" y="52"/>
                    <a:pt x="23" y="56"/>
                    <a:pt x="28" y="56"/>
                  </a:cubicBezTo>
                  <a:cubicBezTo>
                    <a:pt x="33" y="56"/>
                    <a:pt x="37" y="52"/>
                    <a:pt x="39" y="48"/>
                  </a:cubicBezTo>
                  <a:cubicBezTo>
                    <a:pt x="89" y="48"/>
                    <a:pt x="89" y="48"/>
                    <a:pt x="89" y="48"/>
                  </a:cubicBezTo>
                  <a:cubicBezTo>
                    <a:pt x="90" y="52"/>
                    <a:pt x="95" y="56"/>
                    <a:pt x="100" y="56"/>
                  </a:cubicBezTo>
                  <a:cubicBezTo>
                    <a:pt x="105" y="56"/>
                    <a:pt x="109" y="52"/>
                    <a:pt x="111" y="48"/>
                  </a:cubicBezTo>
                  <a:cubicBezTo>
                    <a:pt x="128" y="48"/>
                    <a:pt x="128" y="48"/>
                    <a:pt x="128" y="48"/>
                  </a:cubicBezTo>
                  <a:cubicBezTo>
                    <a:pt x="128" y="40"/>
                    <a:pt x="128" y="40"/>
                    <a:pt x="128" y="40"/>
                  </a:cubicBezTo>
                  <a:cubicBezTo>
                    <a:pt x="124" y="40"/>
                    <a:pt x="124" y="40"/>
                    <a:pt x="124" y="40"/>
                  </a:cubicBezTo>
                  <a:lnTo>
                    <a:pt x="124" y="28"/>
                  </a:lnTo>
                  <a:close/>
                  <a:moveTo>
                    <a:pt x="116" y="28"/>
                  </a:moveTo>
                  <a:cubicBezTo>
                    <a:pt x="116" y="40"/>
                    <a:pt x="116" y="40"/>
                    <a:pt x="116" y="40"/>
                  </a:cubicBezTo>
                  <a:cubicBezTo>
                    <a:pt x="111" y="40"/>
                    <a:pt x="111" y="40"/>
                    <a:pt x="111" y="40"/>
                  </a:cubicBezTo>
                  <a:cubicBezTo>
                    <a:pt x="109" y="35"/>
                    <a:pt x="105" y="32"/>
                    <a:pt x="100" y="32"/>
                  </a:cubicBezTo>
                  <a:cubicBezTo>
                    <a:pt x="95" y="32"/>
                    <a:pt x="90" y="35"/>
                    <a:pt x="89" y="40"/>
                  </a:cubicBezTo>
                  <a:cubicBezTo>
                    <a:pt x="56" y="40"/>
                    <a:pt x="56" y="40"/>
                    <a:pt x="56" y="40"/>
                  </a:cubicBezTo>
                  <a:cubicBezTo>
                    <a:pt x="56" y="24"/>
                    <a:pt x="56" y="24"/>
                    <a:pt x="56" y="24"/>
                  </a:cubicBezTo>
                  <a:cubicBezTo>
                    <a:pt x="112" y="24"/>
                    <a:pt x="112" y="24"/>
                    <a:pt x="112" y="24"/>
                  </a:cubicBezTo>
                  <a:cubicBezTo>
                    <a:pt x="114" y="24"/>
                    <a:pt x="116" y="25"/>
                    <a:pt x="116" y="28"/>
                  </a:cubicBezTo>
                  <a:close/>
                  <a:moveTo>
                    <a:pt x="82" y="16"/>
                  </a:moveTo>
                  <a:cubicBezTo>
                    <a:pt x="56" y="16"/>
                    <a:pt x="56" y="16"/>
                    <a:pt x="56" y="16"/>
                  </a:cubicBezTo>
                  <a:cubicBezTo>
                    <a:pt x="56" y="8"/>
                    <a:pt x="56" y="8"/>
                    <a:pt x="56" y="8"/>
                  </a:cubicBezTo>
                  <a:cubicBezTo>
                    <a:pt x="74" y="8"/>
                    <a:pt x="74" y="8"/>
                    <a:pt x="74" y="8"/>
                  </a:cubicBezTo>
                  <a:lnTo>
                    <a:pt x="82" y="16"/>
                  </a:lnTo>
                  <a:close/>
                  <a:moveTo>
                    <a:pt x="41" y="8"/>
                  </a:moveTo>
                  <a:cubicBezTo>
                    <a:pt x="48" y="8"/>
                    <a:pt x="48" y="8"/>
                    <a:pt x="48" y="8"/>
                  </a:cubicBezTo>
                  <a:cubicBezTo>
                    <a:pt x="48" y="16"/>
                    <a:pt x="48" y="16"/>
                    <a:pt x="48" y="16"/>
                  </a:cubicBezTo>
                  <a:cubicBezTo>
                    <a:pt x="33" y="16"/>
                    <a:pt x="33" y="16"/>
                    <a:pt x="33" y="16"/>
                  </a:cubicBezTo>
                  <a:lnTo>
                    <a:pt x="41" y="8"/>
                  </a:lnTo>
                  <a:close/>
                  <a:moveTo>
                    <a:pt x="12" y="36"/>
                  </a:moveTo>
                  <a:cubicBezTo>
                    <a:pt x="12" y="29"/>
                    <a:pt x="17" y="24"/>
                    <a:pt x="24" y="24"/>
                  </a:cubicBezTo>
                  <a:cubicBezTo>
                    <a:pt x="48" y="24"/>
                    <a:pt x="48" y="24"/>
                    <a:pt x="48" y="24"/>
                  </a:cubicBezTo>
                  <a:cubicBezTo>
                    <a:pt x="48" y="40"/>
                    <a:pt x="48" y="40"/>
                    <a:pt x="48" y="40"/>
                  </a:cubicBezTo>
                  <a:cubicBezTo>
                    <a:pt x="39" y="40"/>
                    <a:pt x="39" y="40"/>
                    <a:pt x="39" y="40"/>
                  </a:cubicBezTo>
                  <a:cubicBezTo>
                    <a:pt x="37" y="35"/>
                    <a:pt x="33" y="32"/>
                    <a:pt x="28" y="32"/>
                  </a:cubicBezTo>
                  <a:cubicBezTo>
                    <a:pt x="23" y="32"/>
                    <a:pt x="18" y="35"/>
                    <a:pt x="17" y="40"/>
                  </a:cubicBezTo>
                  <a:cubicBezTo>
                    <a:pt x="12" y="40"/>
                    <a:pt x="12" y="40"/>
                    <a:pt x="12" y="40"/>
                  </a:cubicBezTo>
                  <a:lnTo>
                    <a:pt x="12" y="36"/>
                  </a:lnTo>
                  <a:close/>
                  <a:moveTo>
                    <a:pt x="28" y="48"/>
                  </a:moveTo>
                  <a:cubicBezTo>
                    <a:pt x="26" y="48"/>
                    <a:pt x="24" y="46"/>
                    <a:pt x="24" y="44"/>
                  </a:cubicBezTo>
                  <a:cubicBezTo>
                    <a:pt x="24" y="41"/>
                    <a:pt x="26" y="40"/>
                    <a:pt x="28" y="40"/>
                  </a:cubicBezTo>
                  <a:cubicBezTo>
                    <a:pt x="30" y="40"/>
                    <a:pt x="32" y="41"/>
                    <a:pt x="32" y="44"/>
                  </a:cubicBezTo>
                  <a:cubicBezTo>
                    <a:pt x="32" y="46"/>
                    <a:pt x="30" y="48"/>
                    <a:pt x="28" y="48"/>
                  </a:cubicBezTo>
                  <a:close/>
                  <a:moveTo>
                    <a:pt x="100" y="48"/>
                  </a:moveTo>
                  <a:cubicBezTo>
                    <a:pt x="98" y="48"/>
                    <a:pt x="96" y="46"/>
                    <a:pt x="96" y="44"/>
                  </a:cubicBezTo>
                  <a:cubicBezTo>
                    <a:pt x="96" y="41"/>
                    <a:pt x="98" y="40"/>
                    <a:pt x="100" y="40"/>
                  </a:cubicBezTo>
                  <a:cubicBezTo>
                    <a:pt x="102" y="40"/>
                    <a:pt x="104" y="41"/>
                    <a:pt x="104" y="44"/>
                  </a:cubicBezTo>
                  <a:cubicBezTo>
                    <a:pt x="104" y="46"/>
                    <a:pt x="102" y="48"/>
                    <a:pt x="10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spTree>
    <p:extLst>
      <p:ext uri="{BB962C8B-B14F-4D97-AF65-F5344CB8AC3E}">
        <p14:creationId xmlns:p14="http://schemas.microsoft.com/office/powerpoint/2010/main" val="3291539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6E3997F-21F4-4D32-B0E8-0C7801680559}"/>
              </a:ext>
            </a:extLst>
          </p:cNvPr>
          <p:cNvSpPr>
            <a:spLocks noGrp="1"/>
          </p:cNvSpPr>
          <p:nvPr>
            <p:ph type="title"/>
          </p:nvPr>
        </p:nvSpPr>
        <p:spPr/>
        <p:txBody>
          <a:bodyPr/>
          <a:lstStyle/>
          <a:p>
            <a:r>
              <a:rPr lang="en-US" dirty="0"/>
              <a:t>Azure Data Explorer Customer Stories</a:t>
            </a:r>
          </a:p>
        </p:txBody>
      </p:sp>
      <p:pic>
        <p:nvPicPr>
          <p:cNvPr id="20" name="Picture 19" descr="ADX logo">
            <a:extLst>
              <a:ext uri="{FF2B5EF4-FFF2-40B4-BE49-F238E27FC236}">
                <a16:creationId xmlns:a16="http://schemas.microsoft.com/office/drawing/2014/main" id="{3CC7F728-A191-456D-89C6-49D6C37E1A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sp>
        <p:nvSpPr>
          <p:cNvPr id="17" name="Rectangle 16">
            <a:extLst>
              <a:ext uri="{FF2B5EF4-FFF2-40B4-BE49-F238E27FC236}">
                <a16:creationId xmlns:a16="http://schemas.microsoft.com/office/drawing/2014/main" id="{28078E76-F8C0-4124-A381-8F9C1A86E843}"/>
              </a:ext>
              <a:ext uri="{C183D7F6-B498-43B3-948B-1728B52AA6E4}">
                <adec:decorative xmlns:adec="http://schemas.microsoft.com/office/drawing/2017/decorative" val="1"/>
              </a:ext>
            </a:extLst>
          </p:cNvPr>
          <p:cNvSpPr/>
          <p:nvPr/>
        </p:nvSpPr>
        <p:spPr bwMode="auto">
          <a:xfrm>
            <a:off x="0" y="1436688"/>
            <a:ext cx="12192000" cy="548000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descr="Agl logo">
            <a:extLst>
              <a:ext uri="{FF2B5EF4-FFF2-40B4-BE49-F238E27FC236}">
                <a16:creationId xmlns:a16="http://schemas.microsoft.com/office/drawing/2014/main" id="{DCDC2F5E-ACB8-4A82-86C2-A3ACC2E1BD4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558" t="12036" r="5558" b="11115"/>
          <a:stretch/>
        </p:blipFill>
        <p:spPr bwMode="auto">
          <a:xfrm>
            <a:off x="1314294" y="1681855"/>
            <a:ext cx="843313" cy="72911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Buhler insights">
            <a:extLst>
              <a:ext uri="{FF2B5EF4-FFF2-40B4-BE49-F238E27FC236}">
                <a16:creationId xmlns:a16="http://schemas.microsoft.com/office/drawing/2014/main" id="{02FA32D2-E5B8-4515-87DA-C24E5F7740A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8770" b="18926"/>
          <a:stretch/>
        </p:blipFill>
        <p:spPr bwMode="auto">
          <a:xfrm>
            <a:off x="3955755" y="1675132"/>
            <a:ext cx="1170267" cy="72911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esri logo">
            <a:extLst>
              <a:ext uri="{FF2B5EF4-FFF2-40B4-BE49-F238E27FC236}">
                <a16:creationId xmlns:a16="http://schemas.microsoft.com/office/drawing/2014/main" id="{0EB64DA1-85B1-419A-9C80-C1018F7359F4}"/>
              </a:ext>
            </a:extLst>
          </p:cNvPr>
          <p:cNvPicPr>
            <a:picLocks noChangeAspect="1"/>
          </p:cNvPicPr>
          <p:nvPr/>
        </p:nvPicPr>
        <p:blipFill>
          <a:blip r:embed="rId6"/>
          <a:stretch>
            <a:fillRect/>
          </a:stretch>
        </p:blipFill>
        <p:spPr bwMode="gray">
          <a:xfrm>
            <a:off x="6925982" y="1900956"/>
            <a:ext cx="1081578" cy="404603"/>
          </a:xfrm>
          <a:prstGeom prst="rect">
            <a:avLst/>
          </a:prstGeom>
        </p:spPr>
      </p:pic>
      <p:pic>
        <p:nvPicPr>
          <p:cNvPr id="2" name="Picture 1" descr="Docusign logo">
            <a:extLst>
              <a:ext uri="{FF2B5EF4-FFF2-40B4-BE49-F238E27FC236}">
                <a16:creationId xmlns:a16="http://schemas.microsoft.com/office/drawing/2014/main" id="{9354ED08-00A0-4DB1-9702-009BDD692DBE}"/>
              </a:ext>
            </a:extLst>
          </p:cNvPr>
          <p:cNvPicPr>
            <a:picLocks noChangeAspect="1"/>
          </p:cNvPicPr>
          <p:nvPr/>
        </p:nvPicPr>
        <p:blipFill>
          <a:blip r:embed="rId7"/>
          <a:stretch>
            <a:fillRect/>
          </a:stretch>
        </p:blipFill>
        <p:spPr bwMode="gray">
          <a:xfrm>
            <a:off x="9761099" y="1923134"/>
            <a:ext cx="1056975" cy="297585"/>
          </a:xfrm>
          <a:prstGeom prst="rect">
            <a:avLst/>
          </a:prstGeom>
        </p:spPr>
      </p:pic>
      <p:pic>
        <p:nvPicPr>
          <p:cNvPr id="9" name="Picture 8" descr="epi logo">
            <a:extLst>
              <a:ext uri="{FF2B5EF4-FFF2-40B4-BE49-F238E27FC236}">
                <a16:creationId xmlns:a16="http://schemas.microsoft.com/office/drawing/2014/main" id="{1BAE61AB-AE8B-4C53-B587-8E2E94B55C62}"/>
              </a:ext>
            </a:extLst>
          </p:cNvPr>
          <p:cNvPicPr>
            <a:picLocks noChangeAspect="1"/>
          </p:cNvPicPr>
          <p:nvPr/>
        </p:nvPicPr>
        <p:blipFill>
          <a:blip r:embed="rId8"/>
          <a:stretch>
            <a:fillRect/>
          </a:stretch>
        </p:blipFill>
        <p:spPr>
          <a:xfrm>
            <a:off x="1126346" y="2798648"/>
            <a:ext cx="1219209" cy="618032"/>
          </a:xfrm>
          <a:prstGeom prst="rect">
            <a:avLst/>
          </a:prstGeom>
        </p:spPr>
      </p:pic>
      <p:pic>
        <p:nvPicPr>
          <p:cNvPr id="16" name="Picture 15" descr="DODO pizza logo">
            <a:extLst>
              <a:ext uri="{FF2B5EF4-FFF2-40B4-BE49-F238E27FC236}">
                <a16:creationId xmlns:a16="http://schemas.microsoft.com/office/drawing/2014/main" id="{77A32B96-F9DA-4931-9195-C830D672E8B4}"/>
              </a:ext>
            </a:extLst>
          </p:cNvPr>
          <p:cNvPicPr>
            <a:picLocks noChangeAspect="1"/>
          </p:cNvPicPr>
          <p:nvPr/>
        </p:nvPicPr>
        <p:blipFill>
          <a:blip r:embed="rId9"/>
          <a:stretch>
            <a:fillRect/>
          </a:stretch>
        </p:blipFill>
        <p:spPr>
          <a:xfrm>
            <a:off x="3950948" y="2769361"/>
            <a:ext cx="1179880" cy="550610"/>
          </a:xfrm>
          <a:prstGeom prst="rect">
            <a:avLst/>
          </a:prstGeom>
        </p:spPr>
      </p:pic>
      <p:pic>
        <p:nvPicPr>
          <p:cNvPr id="19" name="Picture 18" descr="Buhler logo">
            <a:extLst>
              <a:ext uri="{FF2B5EF4-FFF2-40B4-BE49-F238E27FC236}">
                <a16:creationId xmlns:a16="http://schemas.microsoft.com/office/drawing/2014/main" id="{C3264FA3-9A82-44BF-BD45-FA6FF6178E49}"/>
              </a:ext>
            </a:extLst>
          </p:cNvPr>
          <p:cNvPicPr>
            <a:picLocks noChangeAspect="1"/>
          </p:cNvPicPr>
          <p:nvPr/>
        </p:nvPicPr>
        <p:blipFill>
          <a:blip r:embed="rId10"/>
          <a:stretch>
            <a:fillRect/>
          </a:stretch>
        </p:blipFill>
        <p:spPr bwMode="gray">
          <a:xfrm>
            <a:off x="6881043" y="2861406"/>
            <a:ext cx="1171457" cy="225140"/>
          </a:xfrm>
          <a:prstGeom prst="rect">
            <a:avLst/>
          </a:prstGeom>
          <a:ln>
            <a:noFill/>
          </a:ln>
        </p:spPr>
      </p:pic>
      <p:pic>
        <p:nvPicPr>
          <p:cNvPr id="15" name="Picture 14" descr="Ecolab logo">
            <a:extLst>
              <a:ext uri="{FF2B5EF4-FFF2-40B4-BE49-F238E27FC236}">
                <a16:creationId xmlns:a16="http://schemas.microsoft.com/office/drawing/2014/main" id="{271AB4CF-6200-4EF5-A918-1F228910BEFF}"/>
              </a:ext>
            </a:extLst>
          </p:cNvPr>
          <p:cNvPicPr>
            <a:picLocks noChangeAspect="1"/>
          </p:cNvPicPr>
          <p:nvPr/>
        </p:nvPicPr>
        <p:blipFill>
          <a:blip r:embed="rId11"/>
          <a:srcRect/>
          <a:stretch/>
        </p:blipFill>
        <p:spPr bwMode="gray">
          <a:xfrm>
            <a:off x="9701466" y="2856585"/>
            <a:ext cx="1176240" cy="225140"/>
          </a:xfrm>
          <a:prstGeom prst="rect">
            <a:avLst/>
          </a:prstGeom>
          <a:ln>
            <a:noFill/>
          </a:ln>
        </p:spPr>
      </p:pic>
      <p:pic>
        <p:nvPicPr>
          <p:cNvPr id="12" name="Picture 11" descr="Milliman Arius logo">
            <a:extLst>
              <a:ext uri="{FF2B5EF4-FFF2-40B4-BE49-F238E27FC236}">
                <a16:creationId xmlns:a16="http://schemas.microsoft.com/office/drawing/2014/main" id="{CEFB8D03-E0A8-4E53-8A7C-23705A9422ED}"/>
              </a:ext>
            </a:extLst>
          </p:cNvPr>
          <p:cNvPicPr>
            <a:picLocks noChangeAspect="1"/>
          </p:cNvPicPr>
          <p:nvPr/>
        </p:nvPicPr>
        <p:blipFill>
          <a:blip r:embed="rId12"/>
          <a:stretch>
            <a:fillRect/>
          </a:stretch>
        </p:blipFill>
        <p:spPr>
          <a:xfrm>
            <a:off x="1126346" y="3945797"/>
            <a:ext cx="1219209" cy="275647"/>
          </a:xfrm>
          <a:prstGeom prst="rect">
            <a:avLst/>
          </a:prstGeom>
        </p:spPr>
      </p:pic>
      <p:pic>
        <p:nvPicPr>
          <p:cNvPr id="8" name="Picture 7" descr="Weidmuller logo">
            <a:extLst>
              <a:ext uri="{FF2B5EF4-FFF2-40B4-BE49-F238E27FC236}">
                <a16:creationId xmlns:a16="http://schemas.microsoft.com/office/drawing/2014/main" id="{6FC27BE2-A9BC-497C-B288-0B46B236E231}"/>
              </a:ext>
            </a:extLst>
          </p:cNvPr>
          <p:cNvPicPr>
            <a:picLocks noChangeAspect="1"/>
          </p:cNvPicPr>
          <p:nvPr/>
        </p:nvPicPr>
        <p:blipFill>
          <a:blip r:embed="rId13"/>
          <a:stretch>
            <a:fillRect/>
          </a:stretch>
        </p:blipFill>
        <p:spPr>
          <a:xfrm>
            <a:off x="3790822" y="3824353"/>
            <a:ext cx="1500133" cy="320253"/>
          </a:xfrm>
          <a:prstGeom prst="rect">
            <a:avLst/>
          </a:prstGeom>
        </p:spPr>
      </p:pic>
      <p:pic>
        <p:nvPicPr>
          <p:cNvPr id="7" name="Picture 6" descr="Financial fabric">
            <a:extLst>
              <a:ext uri="{FF2B5EF4-FFF2-40B4-BE49-F238E27FC236}">
                <a16:creationId xmlns:a16="http://schemas.microsoft.com/office/drawing/2014/main" id="{B8D1C78D-60D3-4F66-889A-596E0F1B6876}"/>
              </a:ext>
            </a:extLst>
          </p:cNvPr>
          <p:cNvPicPr>
            <a:picLocks noChangeAspect="1"/>
          </p:cNvPicPr>
          <p:nvPr/>
        </p:nvPicPr>
        <p:blipFill>
          <a:blip r:embed="rId14"/>
          <a:stretch>
            <a:fillRect/>
          </a:stretch>
        </p:blipFill>
        <p:spPr bwMode="gray">
          <a:xfrm>
            <a:off x="6779017" y="3843699"/>
            <a:ext cx="1375509" cy="320253"/>
          </a:xfrm>
          <a:prstGeom prst="rect">
            <a:avLst/>
          </a:prstGeom>
          <a:ln>
            <a:noFill/>
          </a:ln>
        </p:spPr>
      </p:pic>
      <p:pic>
        <p:nvPicPr>
          <p:cNvPr id="11" name="Picture 10" descr="Siemens healthineers">
            <a:extLst>
              <a:ext uri="{FF2B5EF4-FFF2-40B4-BE49-F238E27FC236}">
                <a16:creationId xmlns:a16="http://schemas.microsoft.com/office/drawing/2014/main" id="{34F643D8-B670-4AF2-847D-3889EE3E0DF4}"/>
              </a:ext>
            </a:extLst>
          </p:cNvPr>
          <p:cNvPicPr>
            <a:picLocks noChangeAspect="1"/>
          </p:cNvPicPr>
          <p:nvPr/>
        </p:nvPicPr>
        <p:blipFill>
          <a:blip r:embed="rId15"/>
          <a:stretch>
            <a:fillRect/>
          </a:stretch>
        </p:blipFill>
        <p:spPr bwMode="gray">
          <a:xfrm>
            <a:off x="9812731" y="3816642"/>
            <a:ext cx="953710" cy="233657"/>
          </a:xfrm>
          <a:prstGeom prst="rect">
            <a:avLst/>
          </a:prstGeom>
          <a:ln>
            <a:noFill/>
          </a:ln>
        </p:spPr>
      </p:pic>
      <p:pic>
        <p:nvPicPr>
          <p:cNvPr id="6" name="Picture 2" descr="FUSO logo">
            <a:extLst>
              <a:ext uri="{FF2B5EF4-FFF2-40B4-BE49-F238E27FC236}">
                <a16:creationId xmlns:a16="http://schemas.microsoft.com/office/drawing/2014/main" id="{615C9D1E-01A6-45D7-80F3-DB00A2D8EBC2}"/>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363500" y="4615726"/>
            <a:ext cx="744901" cy="744901"/>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Zoomd logo">
            <a:extLst>
              <a:ext uri="{FF2B5EF4-FFF2-40B4-BE49-F238E27FC236}">
                <a16:creationId xmlns:a16="http://schemas.microsoft.com/office/drawing/2014/main" id="{06359DF2-DD65-4D57-8C24-E20CF58571BC}"/>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888287" y="4622308"/>
            <a:ext cx="1305203" cy="92281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BASF logo">
            <a:extLst>
              <a:ext uri="{FF2B5EF4-FFF2-40B4-BE49-F238E27FC236}">
                <a16:creationId xmlns:a16="http://schemas.microsoft.com/office/drawing/2014/main" id="{8D94F4BF-98C6-4E06-ACED-F31E5A383AF4}"/>
              </a:ext>
            </a:extLst>
          </p:cNvPr>
          <p:cNvPicPr>
            <a:picLocks noChangeAspect="1"/>
          </p:cNvPicPr>
          <p:nvPr/>
        </p:nvPicPr>
        <p:blipFill>
          <a:blip r:embed="rId18"/>
          <a:srcRect/>
          <a:stretch/>
        </p:blipFill>
        <p:spPr bwMode="gray">
          <a:xfrm>
            <a:off x="6984354" y="4765972"/>
            <a:ext cx="964835" cy="352165"/>
          </a:xfrm>
          <a:prstGeom prst="rect">
            <a:avLst/>
          </a:prstGeom>
          <a:ln>
            <a:noFill/>
          </a:ln>
        </p:spPr>
      </p:pic>
      <p:pic>
        <p:nvPicPr>
          <p:cNvPr id="23" name="Picture 2" descr="Diamler logo">
            <a:extLst>
              <a:ext uri="{FF2B5EF4-FFF2-40B4-BE49-F238E27FC236}">
                <a16:creationId xmlns:a16="http://schemas.microsoft.com/office/drawing/2014/main" id="{2A923A10-9DCE-4D0F-A44B-5F53F8969626}"/>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9386012" y="4665922"/>
            <a:ext cx="1807148" cy="2258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Taboola logo">
            <a:extLst>
              <a:ext uri="{FF2B5EF4-FFF2-40B4-BE49-F238E27FC236}">
                <a16:creationId xmlns:a16="http://schemas.microsoft.com/office/drawing/2014/main" id="{11C26065-EFA2-45CE-90D4-F94A64B6BD2D}"/>
              </a:ext>
            </a:extLst>
          </p:cNvPr>
          <p:cNvPicPr>
            <a:picLocks noChangeAspect="1"/>
          </p:cNvPicPr>
          <p:nvPr/>
        </p:nvPicPr>
        <p:blipFill>
          <a:blip r:embed="rId20"/>
          <a:stretch>
            <a:fillRect/>
          </a:stretch>
        </p:blipFill>
        <p:spPr>
          <a:xfrm>
            <a:off x="1126346" y="5926436"/>
            <a:ext cx="1219209" cy="365200"/>
          </a:xfrm>
          <a:prstGeom prst="rect">
            <a:avLst/>
          </a:prstGeom>
        </p:spPr>
      </p:pic>
      <p:pic>
        <p:nvPicPr>
          <p:cNvPr id="1026" name="Picture 2" descr="Grab logo">
            <a:extLst>
              <a:ext uri="{FF2B5EF4-FFF2-40B4-BE49-F238E27FC236}">
                <a16:creationId xmlns:a16="http://schemas.microsoft.com/office/drawing/2014/main" id="{8005BE29-8D07-4D13-A932-666228019382}"/>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3863175" y="5728567"/>
            <a:ext cx="1355426" cy="52593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Hilo logo">
            <a:extLst>
              <a:ext uri="{FF2B5EF4-FFF2-40B4-BE49-F238E27FC236}">
                <a16:creationId xmlns:a16="http://schemas.microsoft.com/office/drawing/2014/main" id="{9D0493E7-3FEE-4918-9BB4-9F984EC55A54}"/>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6936481" y="5518188"/>
            <a:ext cx="1060581" cy="882612"/>
          </a:xfrm>
          <a:prstGeom prst="rect">
            <a:avLst/>
          </a:prstGeom>
          <a:solidFill>
            <a:srgbClr val="FFFFFF"/>
          </a:solidFill>
        </p:spPr>
        <p:style>
          <a:lnRef idx="0">
            <a:scrgbClr r="0" g="0" b="0"/>
          </a:lnRef>
          <a:fillRef idx="0">
            <a:scrgbClr r="0" g="0" b="0"/>
          </a:fillRef>
          <a:effectRef idx="0">
            <a:scrgbClr r="0" g="0" b="0"/>
          </a:effectRef>
          <a:fontRef idx="major"/>
        </p:style>
      </p:pic>
      <p:pic>
        <p:nvPicPr>
          <p:cNvPr id="2050" name="Picture 2" descr="Checkpoint logo">
            <a:extLst>
              <a:ext uri="{FF2B5EF4-FFF2-40B4-BE49-F238E27FC236}">
                <a16:creationId xmlns:a16="http://schemas.microsoft.com/office/drawing/2014/main" id="{8E527683-5144-4C67-A4ED-801659946DF4}"/>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9189097" y="5698705"/>
            <a:ext cx="2200979" cy="373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33506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BA5E88-8CAF-41B2-A2AA-972F85F9711A}"/>
              </a:ext>
            </a:extLst>
          </p:cNvPr>
          <p:cNvSpPr>
            <a:spLocks noGrp="1"/>
          </p:cNvSpPr>
          <p:nvPr>
            <p:ph type="title"/>
          </p:nvPr>
        </p:nvSpPr>
        <p:spPr>
          <a:xfrm>
            <a:off x="588963" y="457200"/>
            <a:ext cx="11017250" cy="1107996"/>
          </a:xfrm>
        </p:spPr>
        <p:txBody>
          <a:bodyPr/>
          <a:lstStyle/>
          <a:p>
            <a:r>
              <a:rPr lang="en-US" dirty="0"/>
              <a:t>Customers are saying about </a:t>
            </a:r>
            <a:r>
              <a:rPr lang="en-US" dirty="0">
                <a:solidFill>
                  <a:schemeClr val="accent2"/>
                </a:solidFill>
              </a:rPr>
              <a:t>Azure Data Explorer</a:t>
            </a:r>
            <a:br>
              <a:rPr lang="en-US" dirty="0"/>
            </a:br>
            <a:endParaRPr lang="en-US" dirty="0"/>
          </a:p>
        </p:txBody>
      </p:sp>
      <p:pic>
        <p:nvPicPr>
          <p:cNvPr id="10" name="Picture 9" descr="ADX logo">
            <a:extLst>
              <a:ext uri="{FF2B5EF4-FFF2-40B4-BE49-F238E27FC236}">
                <a16:creationId xmlns:a16="http://schemas.microsoft.com/office/drawing/2014/main" id="{62191E1A-B476-4895-88A8-766F285410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sp>
        <p:nvSpPr>
          <p:cNvPr id="11" name="TextBox 10">
            <a:extLst>
              <a:ext uri="{FF2B5EF4-FFF2-40B4-BE49-F238E27FC236}">
                <a16:creationId xmlns:a16="http://schemas.microsoft.com/office/drawing/2014/main" id="{67C8E6B1-4DD2-4859-94D8-B5AA008BDABC}"/>
              </a:ext>
              <a:ext uri="{C183D7F6-B498-43B3-948B-1728B52AA6E4}">
                <adec:decorative xmlns:adec="http://schemas.microsoft.com/office/drawing/2017/decorative" val="1"/>
              </a:ext>
            </a:extLst>
          </p:cNvPr>
          <p:cNvSpPr txBox="1"/>
          <p:nvPr/>
        </p:nvSpPr>
        <p:spPr>
          <a:xfrm>
            <a:off x="585216" y="2017713"/>
            <a:ext cx="5258236" cy="3384340"/>
          </a:xfrm>
          <a:prstGeom prst="rect">
            <a:avLst/>
          </a:prstGeom>
          <a:solidFill>
            <a:schemeClr val="bg1"/>
          </a:solidFill>
          <a:ln>
            <a:solidFill>
              <a:schemeClr val="accent1"/>
            </a:solidFill>
          </a:ln>
          <a:effectLst>
            <a:glow rad="63500">
              <a:schemeClr val="accent1">
                <a:satMod val="175000"/>
                <a:alpha val="40000"/>
              </a:schemeClr>
            </a:glow>
          </a:effectLst>
        </p:spPr>
        <p:txBody>
          <a:bodyPr wrap="square">
            <a:noAutofit/>
          </a:bodyPr>
          <a:lstStyle/>
          <a:p>
            <a:endParaRPr lang="en-US" sz="2000" dirty="0"/>
          </a:p>
        </p:txBody>
      </p:sp>
      <p:sp>
        <p:nvSpPr>
          <p:cNvPr id="5" name="TextBox 4">
            <a:extLst>
              <a:ext uri="{FF2B5EF4-FFF2-40B4-BE49-F238E27FC236}">
                <a16:creationId xmlns:a16="http://schemas.microsoft.com/office/drawing/2014/main" id="{75528DE7-A5FB-4057-A3C2-FAE70131251F}"/>
              </a:ext>
            </a:extLst>
          </p:cNvPr>
          <p:cNvSpPr txBox="1"/>
          <p:nvPr/>
        </p:nvSpPr>
        <p:spPr>
          <a:xfrm>
            <a:off x="588962" y="2275142"/>
            <a:ext cx="4997349" cy="1292621"/>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2400" dirty="0">
                <a:latin typeface="Segoe UI Light" panose="020B0502040204020203" pitchFamily="34" charset="0"/>
                <a:cs typeface="Segoe UI Light" panose="020B0502040204020203" pitchFamily="34" charset="0"/>
              </a:rPr>
              <a:t>“In terms of usability it is beyond compare any other database query language we have used so far.”</a:t>
            </a:r>
          </a:p>
        </p:txBody>
      </p:sp>
      <p:sp>
        <p:nvSpPr>
          <p:cNvPr id="2" name="TextBox 1">
            <a:extLst>
              <a:ext uri="{FF2B5EF4-FFF2-40B4-BE49-F238E27FC236}">
                <a16:creationId xmlns:a16="http://schemas.microsoft.com/office/drawing/2014/main" id="{F9FA4076-66ED-4B91-A010-F36BA9EF415E}"/>
              </a:ext>
            </a:extLst>
          </p:cNvPr>
          <p:cNvSpPr txBox="1"/>
          <p:nvPr/>
        </p:nvSpPr>
        <p:spPr>
          <a:xfrm>
            <a:off x="3605813" y="4014957"/>
            <a:ext cx="1746686" cy="734840"/>
          </a:xfrm>
          <a:prstGeom prst="rect">
            <a:avLst/>
          </a:prstGeom>
          <a:noFill/>
        </p:spPr>
        <p:txBody>
          <a:bodyPr wrap="square" lIns="182854" tIns="146284" rIns="182854" bIns="146284" rtlCol="0">
            <a:spAutoFit/>
          </a:bodyPr>
          <a:lstStyle/>
          <a:p>
            <a:pPr algn="r" defTabSz="914225" fontAlgn="ctr">
              <a:defRPr/>
            </a:pPr>
            <a:r>
              <a:rPr lang="en-US" sz="1400" i="1" dirty="0">
                <a:latin typeface="Segoe UI Light" panose="020B0502040204020203" pitchFamily="34" charset="0"/>
                <a:cs typeface="Segoe UI Light" panose="020B0502040204020203" pitchFamily="34" charset="0"/>
              </a:rPr>
              <a:t>Emilian </a:t>
            </a:r>
            <a:r>
              <a:rPr lang="en-US" sz="1400" i="1" dirty="0" err="1">
                <a:latin typeface="Segoe UI Light" panose="020B0502040204020203" pitchFamily="34" charset="0"/>
                <a:cs typeface="Segoe UI Light" panose="020B0502040204020203" pitchFamily="34" charset="0"/>
              </a:rPr>
              <a:t>Ertel</a:t>
            </a:r>
            <a:br>
              <a:rPr lang="en-US" sz="1400" i="1" dirty="0">
                <a:latin typeface="Segoe UI Light" panose="020B0502040204020203" pitchFamily="34" charset="0"/>
                <a:cs typeface="Segoe UI Light" panose="020B0502040204020203" pitchFamily="34" charset="0"/>
              </a:rPr>
            </a:br>
            <a:r>
              <a:rPr lang="en-US" sz="1400" i="1" dirty="0">
                <a:latin typeface="Segoe UI Light" panose="020B0502040204020203" pitchFamily="34" charset="0"/>
                <a:cs typeface="Segoe UI Light" panose="020B0502040204020203" pitchFamily="34" charset="0"/>
              </a:rPr>
              <a:t>Senior Key Expert</a:t>
            </a:r>
          </a:p>
        </p:txBody>
      </p:sp>
      <p:pic>
        <p:nvPicPr>
          <p:cNvPr id="17" name="Picture 16" descr="Siemens healthineers logo">
            <a:extLst>
              <a:ext uri="{FF2B5EF4-FFF2-40B4-BE49-F238E27FC236}">
                <a16:creationId xmlns:a16="http://schemas.microsoft.com/office/drawing/2014/main" id="{5E713EAB-8A5C-D84C-81FE-2D0ADA233955}"/>
              </a:ext>
            </a:extLst>
          </p:cNvPr>
          <p:cNvPicPr>
            <a:picLocks noChangeAspect="1"/>
          </p:cNvPicPr>
          <p:nvPr/>
        </p:nvPicPr>
        <p:blipFill>
          <a:blip r:embed="rId4"/>
          <a:stretch>
            <a:fillRect/>
          </a:stretch>
        </p:blipFill>
        <p:spPr>
          <a:xfrm>
            <a:off x="3605813" y="4719636"/>
            <a:ext cx="1980499" cy="485221"/>
          </a:xfrm>
          <a:prstGeom prst="rect">
            <a:avLst/>
          </a:prstGeom>
        </p:spPr>
      </p:pic>
      <p:sp>
        <p:nvSpPr>
          <p:cNvPr id="23" name="TextBox 22">
            <a:extLst>
              <a:ext uri="{FF2B5EF4-FFF2-40B4-BE49-F238E27FC236}">
                <a16:creationId xmlns:a16="http://schemas.microsoft.com/office/drawing/2014/main" id="{D1AC6097-B6EB-4689-82FE-7BFE8C13F8F8}"/>
              </a:ext>
              <a:ext uri="{C183D7F6-B498-43B3-948B-1728B52AA6E4}">
                <adec:decorative xmlns:adec="http://schemas.microsoft.com/office/drawing/2017/decorative" val="1"/>
              </a:ext>
            </a:extLst>
          </p:cNvPr>
          <p:cNvSpPr txBox="1"/>
          <p:nvPr/>
        </p:nvSpPr>
        <p:spPr>
          <a:xfrm>
            <a:off x="6348549" y="2026152"/>
            <a:ext cx="5260839" cy="3384340"/>
          </a:xfrm>
          <a:prstGeom prst="rect">
            <a:avLst/>
          </a:prstGeom>
          <a:solidFill>
            <a:schemeClr val="bg1"/>
          </a:solidFill>
          <a:ln>
            <a:solidFill>
              <a:schemeClr val="accent1"/>
            </a:solidFill>
          </a:ln>
          <a:effectLst>
            <a:glow rad="63500">
              <a:schemeClr val="accent1">
                <a:satMod val="175000"/>
                <a:alpha val="40000"/>
              </a:schemeClr>
            </a:glow>
          </a:effectLst>
        </p:spPr>
        <p:txBody>
          <a:bodyPr wrap="square">
            <a:noAutofit/>
          </a:bodyPr>
          <a:lstStyle/>
          <a:p>
            <a:endParaRPr lang="en-US" sz="2000" dirty="0"/>
          </a:p>
        </p:txBody>
      </p:sp>
      <p:sp>
        <p:nvSpPr>
          <p:cNvPr id="29" name="TextBox 28">
            <a:extLst>
              <a:ext uri="{FF2B5EF4-FFF2-40B4-BE49-F238E27FC236}">
                <a16:creationId xmlns:a16="http://schemas.microsoft.com/office/drawing/2014/main" id="{408A286F-5249-450F-BFF8-737968F774A9}"/>
              </a:ext>
            </a:extLst>
          </p:cNvPr>
          <p:cNvSpPr txBox="1"/>
          <p:nvPr/>
        </p:nvSpPr>
        <p:spPr>
          <a:xfrm>
            <a:off x="6505303" y="2342414"/>
            <a:ext cx="5005111" cy="1126422"/>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2000" dirty="0">
                <a:latin typeface="Segoe UI Light" panose="020B0502040204020203" pitchFamily="34" charset="0"/>
                <a:cs typeface="Segoe UI Light" panose="020B0502040204020203" pitchFamily="34" charset="0"/>
              </a:rPr>
              <a:t>“The solution was so simple that we were up and running in a week, ingesting and analyzing 17 TB of data per day.”</a:t>
            </a:r>
          </a:p>
        </p:txBody>
      </p:sp>
      <p:sp>
        <p:nvSpPr>
          <p:cNvPr id="28" name="TextBox 27">
            <a:extLst>
              <a:ext uri="{FF2B5EF4-FFF2-40B4-BE49-F238E27FC236}">
                <a16:creationId xmlns:a16="http://schemas.microsoft.com/office/drawing/2014/main" id="{CDA690D2-E3FA-47E1-9418-7431EBFA3A19}"/>
              </a:ext>
            </a:extLst>
          </p:cNvPr>
          <p:cNvSpPr txBox="1"/>
          <p:nvPr/>
        </p:nvSpPr>
        <p:spPr>
          <a:xfrm>
            <a:off x="9418703" y="3838640"/>
            <a:ext cx="1899486" cy="734841"/>
          </a:xfrm>
          <a:prstGeom prst="rect">
            <a:avLst/>
          </a:prstGeom>
          <a:noFill/>
        </p:spPr>
        <p:txBody>
          <a:bodyPr wrap="square" lIns="182854" tIns="146284" rIns="182854" bIns="146284" rtlCol="0">
            <a:spAutoFit/>
          </a:bodyPr>
          <a:lstStyle/>
          <a:p>
            <a:pPr algn="r" defTabSz="914225" fontAlgn="ctr">
              <a:defRPr/>
            </a:pPr>
            <a:r>
              <a:rPr lang="en-US" sz="1400" i="1" dirty="0">
                <a:latin typeface="Segoe UI Light" panose="020B0502040204020203" pitchFamily="34" charset="0"/>
                <a:cs typeface="Segoe UI Light" panose="020B0502040204020203" pitchFamily="34" charset="0"/>
              </a:rPr>
              <a:t>Ariel </a:t>
            </a:r>
            <a:r>
              <a:rPr lang="en-US" sz="1400" i="1" dirty="0" err="1">
                <a:latin typeface="Segoe UI Light" panose="020B0502040204020203" pitchFamily="34" charset="0"/>
                <a:cs typeface="Segoe UI Light" panose="020B0502040204020203" pitchFamily="34" charset="0"/>
              </a:rPr>
              <a:t>Pisetzky</a:t>
            </a:r>
            <a:endParaRPr lang="en-US" sz="1400" i="1" dirty="0">
              <a:latin typeface="Segoe UI Light" panose="020B0502040204020203" pitchFamily="34" charset="0"/>
              <a:cs typeface="Segoe UI Light" panose="020B0502040204020203" pitchFamily="34" charset="0"/>
            </a:endParaRPr>
          </a:p>
          <a:p>
            <a:pPr algn="r" defTabSz="914225" fontAlgn="ctr">
              <a:defRPr/>
            </a:pPr>
            <a:r>
              <a:rPr lang="en-US" sz="1400" i="1" dirty="0">
                <a:latin typeface="Segoe UI Light" panose="020B0502040204020203" pitchFamily="34" charset="0"/>
                <a:cs typeface="Segoe UI Light" panose="020B0502040204020203" pitchFamily="34" charset="0"/>
              </a:rPr>
              <a:t>Vice President of IT</a:t>
            </a:r>
          </a:p>
        </p:txBody>
      </p:sp>
      <p:pic>
        <p:nvPicPr>
          <p:cNvPr id="22" name="Picture 21" descr="Taboola logo">
            <a:extLst>
              <a:ext uri="{FF2B5EF4-FFF2-40B4-BE49-F238E27FC236}">
                <a16:creationId xmlns:a16="http://schemas.microsoft.com/office/drawing/2014/main" id="{DF390331-3031-334C-93E5-5D227C2D6BE6}"/>
              </a:ext>
            </a:extLst>
          </p:cNvPr>
          <p:cNvPicPr>
            <a:picLocks noChangeAspect="1"/>
          </p:cNvPicPr>
          <p:nvPr/>
        </p:nvPicPr>
        <p:blipFill>
          <a:blip r:embed="rId5"/>
          <a:stretch>
            <a:fillRect/>
          </a:stretch>
        </p:blipFill>
        <p:spPr>
          <a:xfrm>
            <a:off x="9587420" y="4543319"/>
            <a:ext cx="1730769" cy="418928"/>
          </a:xfrm>
          <a:prstGeom prst="rect">
            <a:avLst/>
          </a:prstGeom>
        </p:spPr>
      </p:pic>
    </p:spTree>
    <p:extLst>
      <p:ext uri="{BB962C8B-B14F-4D97-AF65-F5344CB8AC3E}">
        <p14:creationId xmlns:p14="http://schemas.microsoft.com/office/powerpoint/2010/main" val="318400726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s Daimler Trucks going to go it alone? - FreightWaves">
            <a:extLst>
              <a:ext uri="{FF2B5EF4-FFF2-40B4-BE49-F238E27FC236}">
                <a16:creationId xmlns:a16="http://schemas.microsoft.com/office/drawing/2014/main" id="{DC59A5C6-5855-4A80-9183-43B7EED3B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B6CB626A-24A2-4EF6-BA7B-302450355557}"/>
              </a:ext>
            </a:extLst>
          </p:cNvPr>
          <p:cNvSpPr>
            <a:spLocks noGrp="1"/>
          </p:cNvSpPr>
          <p:nvPr>
            <p:ph type="title"/>
          </p:nvPr>
        </p:nvSpPr>
        <p:spPr>
          <a:xfrm>
            <a:off x="483761" y="535578"/>
            <a:ext cx="7127530" cy="1107996"/>
          </a:xfrm>
        </p:spPr>
        <p:txBody>
          <a:bodyPr/>
          <a:lstStyle/>
          <a:p>
            <a:r>
              <a:rPr lang="en-US" dirty="0"/>
              <a:t>Connected Trucks</a:t>
            </a:r>
            <a:br>
              <a:rPr lang="en-US" dirty="0"/>
            </a:br>
            <a:r>
              <a:rPr lang="en-US" dirty="0"/>
              <a:t>Connected Factories</a:t>
            </a:r>
          </a:p>
        </p:txBody>
      </p:sp>
      <p:pic>
        <p:nvPicPr>
          <p:cNvPr id="1026" name="Picture 2" descr="Daimler logo">
            <a:extLst>
              <a:ext uri="{FF2B5EF4-FFF2-40B4-BE49-F238E27FC236}">
                <a16:creationId xmlns:a16="http://schemas.microsoft.com/office/drawing/2014/main" id="{10F93AB2-7F49-41BC-AD0E-B5DDDC58C70E}"/>
              </a:ext>
            </a:extLst>
          </p:cNvPr>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7788329" y="2422372"/>
            <a:ext cx="2833596" cy="35419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ADC7F10-32C7-4580-8E3A-02A00481FFD2}"/>
              </a:ext>
            </a:extLst>
          </p:cNvPr>
          <p:cNvSpPr txBox="1"/>
          <p:nvPr/>
        </p:nvSpPr>
        <p:spPr>
          <a:xfrm>
            <a:off x="7788329" y="3016792"/>
            <a:ext cx="2833596" cy="1015663"/>
          </a:xfrm>
          <a:prstGeom prst="rect">
            <a:avLst/>
          </a:prstGeom>
          <a:solidFill>
            <a:schemeClr val="bg1"/>
          </a:solidFill>
          <a:ln>
            <a:solidFill>
              <a:schemeClr val="accent1"/>
            </a:solidFill>
          </a:ln>
        </p:spPr>
        <p:txBody>
          <a:bodyPr wrap="square">
            <a:spAutoFit/>
          </a:bodyPr>
          <a:lstStyle/>
          <a:p>
            <a:r>
              <a:rPr lang="en-US" sz="2000" dirty="0">
                <a:effectLst/>
                <a:ea typeface="Calibri" panose="020F0502020204030204" pitchFamily="34" charset="0"/>
                <a:cs typeface="Arial" panose="020B0604020202020204" pitchFamily="34" charset="0"/>
              </a:rPr>
              <a:t>Ingesting </a:t>
            </a:r>
            <a:r>
              <a:rPr lang="en-US" sz="2000" b="1" dirty="0">
                <a:solidFill>
                  <a:schemeClr val="accent2"/>
                </a:solidFill>
                <a:effectLst/>
                <a:ea typeface="Calibri" panose="020F0502020204030204" pitchFamily="34" charset="0"/>
                <a:cs typeface="Arial" panose="020B0604020202020204" pitchFamily="34" charset="0"/>
              </a:rPr>
              <a:t>9 trillion </a:t>
            </a:r>
            <a:r>
              <a:rPr lang="en-US" sz="2000" dirty="0">
                <a:effectLst/>
                <a:ea typeface="Calibri" panose="020F0502020204030204" pitchFamily="34" charset="0"/>
                <a:cs typeface="Arial" panose="020B0604020202020204" pitchFamily="34" charset="0"/>
              </a:rPr>
              <a:t>rows and 900+ terabytes of data!!! </a:t>
            </a:r>
            <a:endParaRPr lang="en-US" sz="2000" dirty="0"/>
          </a:p>
        </p:txBody>
      </p:sp>
    </p:spTree>
    <p:extLst>
      <p:ext uri="{BB962C8B-B14F-4D97-AF65-F5344CB8AC3E}">
        <p14:creationId xmlns:p14="http://schemas.microsoft.com/office/powerpoint/2010/main" val="389250931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AD9926-E841-4D62-91F9-0F14000BC827}"/>
              </a:ext>
            </a:extLst>
          </p:cNvPr>
          <p:cNvSpPr>
            <a:spLocks noGrp="1"/>
          </p:cNvSpPr>
          <p:nvPr>
            <p:ph type="title"/>
          </p:nvPr>
        </p:nvSpPr>
        <p:spPr>
          <a:xfrm>
            <a:off x="455994" y="-3558191"/>
            <a:ext cx="7454643" cy="3558191"/>
          </a:xfrm>
        </p:spPr>
        <p:txBody>
          <a:bodyPr vert="horz" wrap="square" lIns="0" tIns="0" rIns="0" bIns="0" rtlCol="0" anchor="b" anchorCtr="0">
            <a:noAutofit/>
          </a:bodyPr>
          <a:lstStyle/>
          <a:p>
            <a:r>
              <a:rPr lang="en-US" dirty="0"/>
              <a:t>Customer case study - Bosch</a:t>
            </a:r>
          </a:p>
        </p:txBody>
      </p:sp>
      <p:pic>
        <p:nvPicPr>
          <p:cNvPr id="5" name="Picture 4">
            <a:extLst>
              <a:ext uri="{FF2B5EF4-FFF2-40B4-BE49-F238E27FC236}">
                <a16:creationId xmlns:a16="http://schemas.microsoft.com/office/drawing/2014/main" id="{F00678E0-FB85-4786-8328-0C43F2BDC9EE}"/>
              </a:ext>
              <a:ext uri="{C183D7F6-B498-43B3-948B-1728B52AA6E4}">
                <adec:decorative xmlns:adec="http://schemas.microsoft.com/office/drawing/2017/decorative" val="1"/>
              </a:ext>
            </a:extLst>
          </p:cNvPr>
          <p:cNvPicPr>
            <a:picLocks noChangeAspect="1"/>
          </p:cNvPicPr>
          <p:nvPr/>
        </p:nvPicPr>
        <p:blipFill rotWithShape="1">
          <a:blip r:embed="rId3"/>
          <a:srcRect l="783" t="1770" r="11111"/>
          <a:stretch/>
        </p:blipFill>
        <p:spPr>
          <a:xfrm>
            <a:off x="0" y="0"/>
            <a:ext cx="12192001" cy="7577894"/>
          </a:xfrm>
          <a:prstGeom prst="rect">
            <a:avLst/>
          </a:prstGeom>
        </p:spPr>
      </p:pic>
      <p:pic>
        <p:nvPicPr>
          <p:cNvPr id="3074" name="Picture 2" descr="Bosch logo">
            <a:extLst>
              <a:ext uri="{FF2B5EF4-FFF2-40B4-BE49-F238E27FC236}">
                <a16:creationId xmlns:a16="http://schemas.microsoft.com/office/drawing/2014/main" id="{341E0FD7-F338-4917-B561-1C9CAC1399E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5238" y="2308567"/>
            <a:ext cx="2607325" cy="6178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C5DA847-31B7-4BFC-BB99-AAB991406EB7}"/>
              </a:ext>
            </a:extLst>
          </p:cNvPr>
          <p:cNvSpPr txBox="1"/>
          <p:nvPr/>
        </p:nvSpPr>
        <p:spPr>
          <a:xfrm>
            <a:off x="595238" y="3016792"/>
            <a:ext cx="3768212" cy="1015663"/>
          </a:xfrm>
          <a:prstGeom prst="rect">
            <a:avLst/>
          </a:prstGeom>
          <a:solidFill>
            <a:schemeClr val="bg1"/>
          </a:solidFill>
          <a:ln>
            <a:solidFill>
              <a:schemeClr val="accent1"/>
            </a:solidFill>
          </a:ln>
        </p:spPr>
        <p:txBody>
          <a:bodyPr wrap="square">
            <a:spAutoFit/>
          </a:bodyPr>
          <a:lstStyle/>
          <a:p>
            <a:r>
              <a:rPr lang="en-US" sz="2000" dirty="0">
                <a:effectLst/>
                <a:ea typeface="Calibri" panose="020F0502020204030204" pitchFamily="34" charset="0"/>
                <a:cs typeface="Arial" panose="020B0604020202020204" pitchFamily="34" charset="0"/>
              </a:rPr>
              <a:t>Leveraging Azure Data Explorer for powering Energy and Building Solutions</a:t>
            </a:r>
            <a:endParaRPr lang="en-US" sz="2000" dirty="0"/>
          </a:p>
        </p:txBody>
      </p:sp>
    </p:spTree>
    <p:extLst>
      <p:ext uri="{BB962C8B-B14F-4D97-AF65-F5344CB8AC3E}">
        <p14:creationId xmlns:p14="http://schemas.microsoft.com/office/powerpoint/2010/main" val="326237880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8DF16C-FDD5-4043-803D-BF2A93E75FF7}"/>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dirty="0"/>
              <a:t>Customer case study – Buhler Insights</a:t>
            </a:r>
          </a:p>
        </p:txBody>
      </p:sp>
      <p:pic>
        <p:nvPicPr>
          <p:cNvPr id="6146" name="Picture 2" descr="Microsoft Customer Story-Bühler Group enables intelligent manufacturing  insights for a safer, greener tomorrow">
            <a:extLst>
              <a:ext uri="{FF2B5EF4-FFF2-40B4-BE49-F238E27FC236}">
                <a16:creationId xmlns:a16="http://schemas.microsoft.com/office/drawing/2014/main" id="{A31C0571-3943-4D45-BC5D-D8E9677403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704" r="4038"/>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Story logo">
            <a:extLst>
              <a:ext uri="{FF2B5EF4-FFF2-40B4-BE49-F238E27FC236}">
                <a16:creationId xmlns:a16="http://schemas.microsoft.com/office/drawing/2014/main" id="{B36BEC2C-E416-4DF7-87BD-E0B0B047C5F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4200" y="611186"/>
            <a:ext cx="1477328" cy="1477328"/>
          </a:xfrm>
          <a:prstGeom prst="rect">
            <a:avLst/>
          </a:prstGeom>
          <a:solidFill>
            <a:schemeClr val="tx1"/>
          </a:solidFill>
        </p:spPr>
      </p:pic>
      <p:sp>
        <p:nvSpPr>
          <p:cNvPr id="3" name="TextBox 2">
            <a:extLst>
              <a:ext uri="{FF2B5EF4-FFF2-40B4-BE49-F238E27FC236}">
                <a16:creationId xmlns:a16="http://schemas.microsoft.com/office/drawing/2014/main" id="{03493317-3577-4530-82F5-D8551A6CC8A8}"/>
              </a:ext>
            </a:extLst>
          </p:cNvPr>
          <p:cNvSpPr txBox="1"/>
          <p:nvPr/>
        </p:nvSpPr>
        <p:spPr>
          <a:xfrm>
            <a:off x="584200" y="2231707"/>
            <a:ext cx="5515710" cy="923784"/>
          </a:xfrm>
          <a:prstGeom prst="rect">
            <a:avLst/>
          </a:prstGeom>
          <a:solidFill>
            <a:schemeClr val="bg1"/>
          </a:solidFill>
          <a:ln>
            <a:solidFill>
              <a:schemeClr val="accent1"/>
            </a:solidFill>
          </a:ln>
        </p:spPr>
        <p:txBody>
          <a:bodyPr wrap="square">
            <a:noAutofit/>
          </a:bodyPr>
          <a:lstStyle/>
          <a:p>
            <a:r>
              <a:rPr lang="en-US" sz="2000" b="0" i="0" dirty="0" err="1">
                <a:effectLst/>
                <a:latin typeface="SegoeUI"/>
              </a:rPr>
              <a:t>Bühler</a:t>
            </a:r>
            <a:r>
              <a:rPr lang="en-US" sz="2000" b="0" i="0" dirty="0">
                <a:effectLst/>
                <a:latin typeface="SegoeUI"/>
              </a:rPr>
              <a:t> Group enables intelligent manufacturing insights for a safer, greener tomorrow</a:t>
            </a:r>
            <a:endParaRPr lang="en-US" sz="2000" dirty="0"/>
          </a:p>
        </p:txBody>
      </p:sp>
      <p:sp>
        <p:nvSpPr>
          <p:cNvPr id="2" name="TextBox 1">
            <a:extLst>
              <a:ext uri="{FF2B5EF4-FFF2-40B4-BE49-F238E27FC236}">
                <a16:creationId xmlns:a16="http://schemas.microsoft.com/office/drawing/2014/main" id="{BDDF6AB7-9F43-47A1-8BCC-58572667D98A}"/>
              </a:ext>
            </a:extLst>
          </p:cNvPr>
          <p:cNvSpPr txBox="1"/>
          <p:nvPr/>
        </p:nvSpPr>
        <p:spPr>
          <a:xfrm>
            <a:off x="584200" y="3155491"/>
            <a:ext cx="5515710" cy="1477328"/>
          </a:xfrm>
          <a:prstGeom prst="rect">
            <a:avLst/>
          </a:prstGeom>
          <a:solidFill>
            <a:schemeClr val="tx1">
              <a:alpha val="61000"/>
            </a:schemeClr>
          </a:solidFill>
          <a:effectLst/>
        </p:spPr>
        <p:txBody>
          <a:bodyPr wrap="square">
            <a:spAutoFit/>
          </a:bodyPr>
          <a:lstStyle/>
          <a:p>
            <a:pPr algn="l"/>
            <a:r>
              <a:rPr lang="en-US" dirty="0">
                <a:solidFill>
                  <a:schemeClr val="bg1"/>
                </a:solidFill>
                <a:latin typeface="SegoeUI"/>
              </a:rPr>
              <a:t>W</a:t>
            </a:r>
            <a:r>
              <a:rPr lang="en-US" b="0" i="0" dirty="0">
                <a:solidFill>
                  <a:schemeClr val="bg1"/>
                </a:solidFill>
                <a:effectLst/>
                <a:latin typeface="SegoeUI"/>
              </a:rPr>
              <a:t>ith the help of the </a:t>
            </a:r>
            <a:r>
              <a:rPr lang="en-US" b="0" i="0" dirty="0" err="1">
                <a:solidFill>
                  <a:schemeClr val="bg1"/>
                </a:solidFill>
                <a:effectLst/>
                <a:latin typeface="SegoeUI"/>
              </a:rPr>
              <a:t>Bühler</a:t>
            </a:r>
            <a:r>
              <a:rPr lang="en-US" b="0" i="0" dirty="0">
                <a:solidFill>
                  <a:schemeClr val="bg1"/>
                </a:solidFill>
                <a:effectLst/>
                <a:latin typeface="SegoeUI"/>
              </a:rPr>
              <a:t> Insights platform and Microsoft Azure Data Explorer, </a:t>
            </a:r>
            <a:r>
              <a:rPr lang="en-US" b="0" i="0" dirty="0" err="1">
                <a:solidFill>
                  <a:schemeClr val="bg1"/>
                </a:solidFill>
                <a:effectLst/>
                <a:latin typeface="SegoeUI"/>
              </a:rPr>
              <a:t>Bühler’s</a:t>
            </a:r>
            <a:r>
              <a:rPr lang="en-US" b="0" i="0" dirty="0">
                <a:solidFill>
                  <a:schemeClr val="bg1"/>
                </a:solidFill>
                <a:effectLst/>
                <a:latin typeface="SegoeUI"/>
              </a:rPr>
              <a:t> customers are finding new ways to optimize their operations, reducing waste and energy usage, while increasing output.</a:t>
            </a:r>
          </a:p>
        </p:txBody>
      </p:sp>
    </p:spTree>
    <p:extLst>
      <p:ext uri="{BB962C8B-B14F-4D97-AF65-F5344CB8AC3E}">
        <p14:creationId xmlns:p14="http://schemas.microsoft.com/office/powerpoint/2010/main" val="245575274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512BDC-30D1-4708-B6BC-55E52A58631C}"/>
              </a:ext>
            </a:extLst>
          </p:cNvPr>
          <p:cNvSpPr>
            <a:spLocks noGrp="1"/>
          </p:cNvSpPr>
          <p:nvPr>
            <p:ph type="title"/>
          </p:nvPr>
        </p:nvSpPr>
        <p:spPr>
          <a:xfrm>
            <a:off x="588263" y="2979539"/>
            <a:ext cx="4167887" cy="553998"/>
          </a:xfrm>
        </p:spPr>
        <p:txBody>
          <a:bodyPr/>
          <a:lstStyle/>
          <a:p>
            <a:r>
              <a:rPr lang="en-US" dirty="0"/>
              <a:t>Integration Patterns</a:t>
            </a:r>
          </a:p>
        </p:txBody>
      </p:sp>
      <p:sp>
        <p:nvSpPr>
          <p:cNvPr id="4" name="Text Placeholder 3">
            <a:extLst>
              <a:ext uri="{FF2B5EF4-FFF2-40B4-BE49-F238E27FC236}">
                <a16:creationId xmlns:a16="http://schemas.microsoft.com/office/drawing/2014/main" id="{03983849-0D70-4F22-9392-B625D4C86D34}"/>
              </a:ext>
              <a:ext uri="{C183D7F6-B498-43B3-948B-1728B52AA6E4}">
                <adec:decorative xmlns:adec="http://schemas.microsoft.com/office/drawing/2017/decorative" val="1"/>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F0572781-4452-40A9-AE82-D21187DBE10B}"/>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a:p>
        </p:txBody>
      </p:sp>
      <p:sp>
        <p:nvSpPr>
          <p:cNvPr id="6" name="Text Placeholder 5">
            <a:extLst>
              <a:ext uri="{FF2B5EF4-FFF2-40B4-BE49-F238E27FC236}">
                <a16:creationId xmlns:a16="http://schemas.microsoft.com/office/drawing/2014/main" id="{F36F845F-C9AD-4B2F-9E2A-EE793A1C3576}"/>
              </a:ext>
              <a:ext uri="{C183D7F6-B498-43B3-948B-1728B52AA6E4}">
                <adec:decorative xmlns:adec="http://schemas.microsoft.com/office/drawing/2017/decorative" val="1"/>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452793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3EFE0-E623-464F-9265-F456C28DA46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4A3D3A9D-0E1E-4A00-A08C-6BD84689A380}"/>
              </a:ext>
            </a:extLst>
          </p:cNvPr>
          <p:cNvSpPr>
            <a:spLocks noGrp="1"/>
          </p:cNvSpPr>
          <p:nvPr>
            <p:ph sz="quarter" idx="10"/>
          </p:nvPr>
        </p:nvSpPr>
        <p:spPr>
          <a:xfrm>
            <a:off x="584200" y="1435100"/>
            <a:ext cx="11018838" cy="5484322"/>
          </a:xfrm>
        </p:spPr>
        <p:txBody>
          <a:bodyPr/>
          <a:lstStyle/>
          <a:p>
            <a:pPr marL="0" indent="0">
              <a:lnSpc>
                <a:spcPct val="150000"/>
              </a:lnSpc>
              <a:buNone/>
            </a:pPr>
            <a:r>
              <a:rPr lang="en-US" sz="2800" dirty="0"/>
              <a:t>Getting started aka.ms/</a:t>
            </a:r>
            <a:r>
              <a:rPr lang="en-US" sz="2800" dirty="0" err="1"/>
              <a:t>kustofree</a:t>
            </a:r>
            <a:endParaRPr lang="en-US" sz="2800" dirty="0"/>
          </a:p>
          <a:p>
            <a:pPr marL="0" indent="0">
              <a:lnSpc>
                <a:spcPct val="150000"/>
              </a:lnSpc>
              <a:buNone/>
            </a:pPr>
            <a:r>
              <a:rPr lang="en-US" sz="2800" dirty="0"/>
              <a:t>Import Options &amp; external tables, KQL, Functions</a:t>
            </a:r>
          </a:p>
          <a:p>
            <a:pPr marL="0" indent="0">
              <a:lnSpc>
                <a:spcPct val="150000"/>
              </a:lnSpc>
              <a:buNone/>
            </a:pPr>
            <a:r>
              <a:rPr lang="en-US" sz="2800" dirty="0"/>
              <a:t>Visualize</a:t>
            </a:r>
          </a:p>
          <a:p>
            <a:pPr marL="228600" lvl="1" indent="0">
              <a:lnSpc>
                <a:spcPct val="150000"/>
              </a:lnSpc>
              <a:buNone/>
            </a:pPr>
            <a:r>
              <a:rPr lang="en-US" dirty="0"/>
              <a:t>Azure Data Explorer Dashboards</a:t>
            </a:r>
          </a:p>
          <a:p>
            <a:pPr marL="228600" lvl="1" indent="0">
              <a:lnSpc>
                <a:spcPct val="150000"/>
              </a:lnSpc>
              <a:buNone/>
            </a:pPr>
            <a:r>
              <a:rPr lang="en-US" sz="2800" dirty="0"/>
              <a:t>Power BI</a:t>
            </a:r>
          </a:p>
          <a:p>
            <a:pPr marL="0" indent="0">
              <a:lnSpc>
                <a:spcPct val="150000"/>
              </a:lnSpc>
              <a:buNone/>
            </a:pPr>
            <a:r>
              <a:rPr lang="en-US" dirty="0"/>
              <a:t>Caching, Config, Time Series</a:t>
            </a:r>
          </a:p>
          <a:p>
            <a:pPr marL="0" indent="0">
              <a:lnSpc>
                <a:spcPct val="150000"/>
              </a:lnSpc>
              <a:buNone/>
            </a:pPr>
            <a:r>
              <a:rPr lang="en-US" sz="2800" dirty="0"/>
              <a:t>Architecture Options, IOT &amp; Spark</a:t>
            </a:r>
          </a:p>
          <a:p>
            <a:pPr marL="0" indent="0">
              <a:lnSpc>
                <a:spcPct val="150000"/>
              </a:lnSpc>
              <a:buNone/>
            </a:pPr>
            <a:r>
              <a:rPr lang="en-US" sz="2800" dirty="0"/>
              <a:t>ADE, ML</a:t>
            </a:r>
          </a:p>
        </p:txBody>
      </p:sp>
    </p:spTree>
    <p:extLst>
      <p:ext uri="{BB962C8B-B14F-4D97-AF65-F5344CB8AC3E}">
        <p14:creationId xmlns:p14="http://schemas.microsoft.com/office/powerpoint/2010/main" val="346838903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D78F207-D604-4936-8124-622D7B36A422}"/>
              </a:ext>
            </a:extLst>
          </p:cNvPr>
          <p:cNvSpPr>
            <a:spLocks noGrp="1"/>
          </p:cNvSpPr>
          <p:nvPr>
            <p:ph type="title"/>
          </p:nvPr>
        </p:nvSpPr>
        <p:spPr>
          <a:xfrm>
            <a:off x="588263" y="457200"/>
            <a:ext cx="11018520" cy="553998"/>
          </a:xfrm>
        </p:spPr>
        <p:txBody>
          <a:bodyPr>
            <a:normAutofit/>
          </a:bodyPr>
          <a:lstStyle/>
          <a:p>
            <a:r>
              <a:rPr lang="en-US" dirty="0"/>
              <a:t>Integration: </a:t>
            </a:r>
            <a:r>
              <a:rPr lang="en-US" dirty="0">
                <a:solidFill>
                  <a:schemeClr val="accent2"/>
                </a:solidFill>
              </a:rPr>
              <a:t>Streaming Ingestion</a:t>
            </a:r>
          </a:p>
        </p:txBody>
      </p:sp>
      <p:sp>
        <p:nvSpPr>
          <p:cNvPr id="159" name="Rectangle 158">
            <a:extLst>
              <a:ext uri="{FF2B5EF4-FFF2-40B4-BE49-F238E27FC236}">
                <a16:creationId xmlns:a16="http://schemas.microsoft.com/office/drawing/2014/main" id="{18EAB2A5-20EA-4D17-9B4F-088831A9034C}"/>
              </a:ext>
            </a:extLst>
          </p:cNvPr>
          <p:cNvSpPr/>
          <p:nvPr/>
        </p:nvSpPr>
        <p:spPr>
          <a:xfrm>
            <a:off x="526354" y="1060546"/>
            <a:ext cx="544687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dirty="0">
                <a:ln w="3175">
                  <a:noFill/>
                </a:ln>
                <a:solidFill>
                  <a:schemeClr val="accent2"/>
                </a:solidFill>
                <a:effectLst/>
                <a:uLnTx/>
                <a:uFillTx/>
                <a:latin typeface="Segoe UI"/>
                <a:ea typeface="+mn-ea"/>
                <a:cs typeface="Segoe UI" pitchFamily="34" charset="0"/>
              </a:rPr>
              <a:t>Land your data in ADX and then export to the data lake</a:t>
            </a:r>
            <a:endParaRPr kumimoji="0" lang="en-US" sz="1800" b="0" i="0" u="none" strike="noStrike" kern="1200" cap="none" spc="0" normalizeH="0" baseline="0" noProof="0" dirty="0">
              <a:ln>
                <a:noFill/>
              </a:ln>
              <a:solidFill>
                <a:schemeClr val="accent2"/>
              </a:solidFill>
              <a:effectLst/>
              <a:uLnTx/>
              <a:uFillTx/>
              <a:latin typeface="Calibri" panose="020F0502020204030204"/>
              <a:ea typeface="+mn-ea"/>
              <a:cs typeface="+mn-cs"/>
            </a:endParaRPr>
          </a:p>
        </p:txBody>
      </p:sp>
      <p:grpSp>
        <p:nvGrpSpPr>
          <p:cNvPr id="12" name="Group 11" descr="Architecture showing how to stream data into ADX and do the batch ingestion into Synapse&#10;">
            <a:extLst>
              <a:ext uri="{FF2B5EF4-FFF2-40B4-BE49-F238E27FC236}">
                <a16:creationId xmlns:a16="http://schemas.microsoft.com/office/drawing/2014/main" id="{C954D8F0-94F2-48F2-BCCD-1894E5E7D530}"/>
              </a:ext>
            </a:extLst>
          </p:cNvPr>
          <p:cNvGrpSpPr/>
          <p:nvPr/>
        </p:nvGrpSpPr>
        <p:grpSpPr>
          <a:xfrm>
            <a:off x="1555299" y="1735878"/>
            <a:ext cx="9427105" cy="4283482"/>
            <a:chOff x="1555299" y="1735878"/>
            <a:chExt cx="9427105" cy="4283482"/>
          </a:xfrm>
        </p:grpSpPr>
        <p:sp>
          <p:nvSpPr>
            <p:cNvPr id="40" name="Rectangle 39">
              <a:extLst>
                <a:ext uri="{FF2B5EF4-FFF2-40B4-BE49-F238E27FC236}">
                  <a16:creationId xmlns:a16="http://schemas.microsoft.com/office/drawing/2014/main" id="{465C6BF8-B742-4632-A045-1D82CA8C81C4}"/>
                </a:ext>
              </a:extLst>
            </p:cNvPr>
            <p:cNvSpPr/>
            <p:nvPr/>
          </p:nvSpPr>
          <p:spPr>
            <a:xfrm>
              <a:off x="7443679" y="3402199"/>
              <a:ext cx="858889" cy="56472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Storage</a:t>
              </a:r>
            </a:p>
          </p:txBody>
        </p:sp>
        <p:grpSp>
          <p:nvGrpSpPr>
            <p:cNvPr id="41" name="Group 40" descr="Showing a picture that represent data stored in a blob container">
              <a:extLst>
                <a:ext uri="{FF2B5EF4-FFF2-40B4-BE49-F238E27FC236}">
                  <a16:creationId xmlns:a16="http://schemas.microsoft.com/office/drawing/2014/main" id="{D77A213E-EBB2-4B61-B769-DEE545D52512}"/>
                </a:ext>
              </a:extLst>
            </p:cNvPr>
            <p:cNvGrpSpPr/>
            <p:nvPr/>
          </p:nvGrpSpPr>
          <p:grpSpPr>
            <a:xfrm>
              <a:off x="6824004" y="3469203"/>
              <a:ext cx="507755" cy="435880"/>
              <a:chOff x="2488014" y="1320237"/>
              <a:chExt cx="4696411" cy="4187931"/>
            </a:xfrm>
          </p:grpSpPr>
          <p:sp>
            <p:nvSpPr>
              <p:cNvPr id="42" name="Hexagon 41">
                <a:extLst>
                  <a:ext uri="{FF2B5EF4-FFF2-40B4-BE49-F238E27FC236}">
                    <a16:creationId xmlns:a16="http://schemas.microsoft.com/office/drawing/2014/main" id="{D7544971-E6D9-4D23-B6B4-F21BF91AB564}"/>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 name="Snip Single Corner Rectangle 26">
                <a:extLst>
                  <a:ext uri="{FF2B5EF4-FFF2-40B4-BE49-F238E27FC236}">
                    <a16:creationId xmlns:a16="http://schemas.microsoft.com/office/drawing/2014/main" id="{0628708E-8B25-46C4-8EC6-6CABA857FF1D}"/>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44" name="Group 43">
                <a:extLst>
                  <a:ext uri="{FF2B5EF4-FFF2-40B4-BE49-F238E27FC236}">
                    <a16:creationId xmlns:a16="http://schemas.microsoft.com/office/drawing/2014/main" id="{4CF19E34-F874-4035-996C-8DF105673B22}"/>
                  </a:ext>
                </a:extLst>
              </p:cNvPr>
              <p:cNvGrpSpPr/>
              <p:nvPr/>
            </p:nvGrpSpPr>
            <p:grpSpPr>
              <a:xfrm>
                <a:off x="4271147" y="2716509"/>
                <a:ext cx="790232" cy="1472559"/>
                <a:chOff x="4917030" y="1019829"/>
                <a:chExt cx="123056" cy="229308"/>
              </a:xfrm>
            </p:grpSpPr>
            <p:sp>
              <p:nvSpPr>
                <p:cNvPr id="46" name="Freeform: Shape 45">
                  <a:extLst>
                    <a:ext uri="{FF2B5EF4-FFF2-40B4-BE49-F238E27FC236}">
                      <a16:creationId xmlns:a16="http://schemas.microsoft.com/office/drawing/2014/main" id="{377D0534-0668-416C-B0D9-4AB58E4081EB}"/>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Freeform: Shape 46">
                  <a:extLst>
                    <a:ext uri="{FF2B5EF4-FFF2-40B4-BE49-F238E27FC236}">
                      <a16:creationId xmlns:a16="http://schemas.microsoft.com/office/drawing/2014/main" id="{B9BEB19B-9275-451F-B90F-A708D2767656}"/>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 name="Freeform: Shape 47">
                  <a:extLst>
                    <a:ext uri="{FF2B5EF4-FFF2-40B4-BE49-F238E27FC236}">
                      <a16:creationId xmlns:a16="http://schemas.microsoft.com/office/drawing/2014/main" id="{76C39133-3483-467F-8175-C631FBEE813D}"/>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Freeform: Shape 48">
                  <a:extLst>
                    <a:ext uri="{FF2B5EF4-FFF2-40B4-BE49-F238E27FC236}">
                      <a16:creationId xmlns:a16="http://schemas.microsoft.com/office/drawing/2014/main" id="{7EDA434F-98BA-4E17-91DC-8261EB6D8052}"/>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45" name="Right Triangle 44">
                <a:extLst>
                  <a:ext uri="{FF2B5EF4-FFF2-40B4-BE49-F238E27FC236}">
                    <a16:creationId xmlns:a16="http://schemas.microsoft.com/office/drawing/2014/main" id="{A0BB8308-529F-4418-B63E-65A494551CD7}"/>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cxnSp>
          <p:nvCxnSpPr>
            <p:cNvPr id="59" name="Straight Arrow Connector 58" descr="Data in being ingested using ADF pipeline">
              <a:extLst>
                <a:ext uri="{FF2B5EF4-FFF2-40B4-BE49-F238E27FC236}">
                  <a16:creationId xmlns:a16="http://schemas.microsoft.com/office/drawing/2014/main" id="{4771CE8F-099A-436A-8F1A-9A0FC6E64EF2}"/>
                </a:ext>
              </a:extLst>
            </p:cNvPr>
            <p:cNvCxnSpPr>
              <a:cxnSpLocks/>
            </p:cNvCxnSpPr>
            <p:nvPr/>
          </p:nvCxnSpPr>
          <p:spPr>
            <a:xfrm>
              <a:off x="3143856" y="5342464"/>
              <a:ext cx="80218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2" name="Group 1" descr="Showing different type of data input that can be ingested into ADX (Unstructured logs, Media/CDN logs, Custom business app logs)">
              <a:extLst>
                <a:ext uri="{FF2B5EF4-FFF2-40B4-BE49-F238E27FC236}">
                  <a16:creationId xmlns:a16="http://schemas.microsoft.com/office/drawing/2014/main" id="{06D1BB43-9D0D-4A67-A503-4E9FBDCEE824}"/>
                </a:ext>
              </a:extLst>
            </p:cNvPr>
            <p:cNvGrpSpPr/>
            <p:nvPr/>
          </p:nvGrpSpPr>
          <p:grpSpPr>
            <a:xfrm>
              <a:off x="1555299" y="1735878"/>
              <a:ext cx="1588557" cy="4258525"/>
              <a:chOff x="1555299" y="1735878"/>
              <a:chExt cx="1588557" cy="4258525"/>
            </a:xfrm>
          </p:grpSpPr>
          <p:sp>
            <p:nvSpPr>
              <p:cNvPr id="50" name="TextBox 49">
                <a:extLst>
                  <a:ext uri="{FF2B5EF4-FFF2-40B4-BE49-F238E27FC236}">
                    <a16:creationId xmlns:a16="http://schemas.microsoft.com/office/drawing/2014/main" id="{1BDA010F-F94B-444F-A234-BBB56FB77854}"/>
                  </a:ext>
                </a:extLst>
              </p:cNvPr>
              <p:cNvSpPr txBox="1"/>
              <p:nvPr/>
            </p:nvSpPr>
            <p:spPr>
              <a:xfrm>
                <a:off x="1637182" y="2257159"/>
                <a:ext cx="1333480"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Logs</a:t>
                </a:r>
                <a:b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sp>
            <p:nvSpPr>
              <p:cNvPr id="60" name="Right Bracket 59">
                <a:extLst>
                  <a:ext uri="{FF2B5EF4-FFF2-40B4-BE49-F238E27FC236}">
                    <a16:creationId xmlns:a16="http://schemas.microsoft.com/office/drawing/2014/main" id="{8658ED7B-E5A7-45C4-8F0B-0BEA2B41A0E0}"/>
                  </a:ext>
                  <a:ext uri="{C183D7F6-B498-43B3-948B-1728B52AA6E4}">
                    <adec:decorative xmlns:adec="http://schemas.microsoft.com/office/drawing/2017/decorative" val="1"/>
                  </a:ext>
                </a:extLst>
              </p:cNvPr>
              <p:cNvSpPr/>
              <p:nvPr/>
            </p:nvSpPr>
            <p:spPr>
              <a:xfrm>
                <a:off x="3052545" y="1735878"/>
                <a:ext cx="91311" cy="4258525"/>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9D4F6F27-FEAD-4CDE-900B-4E21CA70BDAF}"/>
                  </a:ext>
                </a:extLst>
              </p:cNvPr>
              <p:cNvSpPr txBox="1"/>
              <p:nvPr/>
            </p:nvSpPr>
            <p:spPr>
              <a:xfrm>
                <a:off x="1581526" y="3346810"/>
                <a:ext cx="1444792"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Media</a:t>
                </a:r>
                <a:b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sp>
            <p:nvSpPr>
              <p:cNvPr id="68" name="TextBox 67">
                <a:extLst>
                  <a:ext uri="{FF2B5EF4-FFF2-40B4-BE49-F238E27FC236}">
                    <a16:creationId xmlns:a16="http://schemas.microsoft.com/office/drawing/2014/main" id="{D05EF157-2728-456B-BF3C-6C908C465494}"/>
                  </a:ext>
                </a:extLst>
              </p:cNvPr>
              <p:cNvSpPr txBox="1"/>
              <p:nvPr/>
            </p:nvSpPr>
            <p:spPr>
              <a:xfrm>
                <a:off x="1637182" y="4436461"/>
                <a:ext cx="1333480"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Files</a:t>
                </a:r>
                <a:b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69" name="Group 68" descr="Represent media log or CDN logs">
                <a:extLst>
                  <a:ext uri="{FF2B5EF4-FFF2-40B4-BE49-F238E27FC236}">
                    <a16:creationId xmlns:a16="http://schemas.microsoft.com/office/drawing/2014/main" id="{FF5D4303-77EC-406C-BD0A-38C8F589F2CD}"/>
                  </a:ext>
                </a:extLst>
              </p:cNvPr>
              <p:cNvGrpSpPr/>
              <p:nvPr/>
            </p:nvGrpSpPr>
            <p:grpSpPr>
              <a:xfrm>
                <a:off x="2180062" y="2903180"/>
                <a:ext cx="247721" cy="366053"/>
                <a:chOff x="9362108" y="1989394"/>
                <a:chExt cx="1356127" cy="2003921"/>
              </a:xfrm>
            </p:grpSpPr>
            <p:sp>
              <p:nvSpPr>
                <p:cNvPr id="70" name="Line 46">
                  <a:extLst>
                    <a:ext uri="{FF2B5EF4-FFF2-40B4-BE49-F238E27FC236}">
                      <a16:creationId xmlns:a16="http://schemas.microsoft.com/office/drawing/2014/main" id="{2706DBC7-1FD2-49AC-BDD1-1588039541AA}"/>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Line 47">
                  <a:extLst>
                    <a:ext uri="{FF2B5EF4-FFF2-40B4-BE49-F238E27FC236}">
                      <a16:creationId xmlns:a16="http://schemas.microsoft.com/office/drawing/2014/main" id="{B167A317-94EB-4146-9CE0-979DA6161B3D}"/>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Rectangle 48">
                  <a:extLst>
                    <a:ext uri="{FF2B5EF4-FFF2-40B4-BE49-F238E27FC236}">
                      <a16:creationId xmlns:a16="http://schemas.microsoft.com/office/drawing/2014/main" id="{0CFF6CE6-FE09-4E70-A1D9-D70683BECC48}"/>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49">
                  <a:extLst>
                    <a:ext uri="{FF2B5EF4-FFF2-40B4-BE49-F238E27FC236}">
                      <a16:creationId xmlns:a16="http://schemas.microsoft.com/office/drawing/2014/main" id="{A5480A74-828E-4517-83CD-44F99ED76C66}"/>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Line 50">
                  <a:extLst>
                    <a:ext uri="{FF2B5EF4-FFF2-40B4-BE49-F238E27FC236}">
                      <a16:creationId xmlns:a16="http://schemas.microsoft.com/office/drawing/2014/main" id="{66F63334-8787-4E91-822A-777EE1599CD1}"/>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Line 51">
                  <a:extLst>
                    <a:ext uri="{FF2B5EF4-FFF2-40B4-BE49-F238E27FC236}">
                      <a16:creationId xmlns:a16="http://schemas.microsoft.com/office/drawing/2014/main" id="{7F4450F6-B11B-421A-BD74-928AFB30D955}"/>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Line 52">
                  <a:extLst>
                    <a:ext uri="{FF2B5EF4-FFF2-40B4-BE49-F238E27FC236}">
                      <a16:creationId xmlns:a16="http://schemas.microsoft.com/office/drawing/2014/main" id="{49BB70BA-4876-4793-92ED-B1A7786BA383}"/>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Rectangle 53">
                  <a:extLst>
                    <a:ext uri="{FF2B5EF4-FFF2-40B4-BE49-F238E27FC236}">
                      <a16:creationId xmlns:a16="http://schemas.microsoft.com/office/drawing/2014/main" id="{5873F5EF-333B-43DB-8691-008CCF5A6936}"/>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Line 54">
                  <a:extLst>
                    <a:ext uri="{FF2B5EF4-FFF2-40B4-BE49-F238E27FC236}">
                      <a16:creationId xmlns:a16="http://schemas.microsoft.com/office/drawing/2014/main" id="{1D93B15C-2138-4AB1-A5DD-3C7F9C59F548}"/>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Oval 56">
                  <a:extLst>
                    <a:ext uri="{FF2B5EF4-FFF2-40B4-BE49-F238E27FC236}">
                      <a16:creationId xmlns:a16="http://schemas.microsoft.com/office/drawing/2014/main" id="{B3B541FA-79C2-4154-9D51-0237A1660B69}"/>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Freeform: Shape 442">
                  <a:extLst>
                    <a:ext uri="{FF2B5EF4-FFF2-40B4-BE49-F238E27FC236}">
                      <a16:creationId xmlns:a16="http://schemas.microsoft.com/office/drawing/2014/main" id="{390C9443-F9C0-4EB1-BCB6-B373C4E8F47E}"/>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5" name="TextBox 84">
                <a:extLst>
                  <a:ext uri="{FF2B5EF4-FFF2-40B4-BE49-F238E27FC236}">
                    <a16:creationId xmlns:a16="http://schemas.microsoft.com/office/drawing/2014/main" id="{8A19D508-A48E-4394-991D-41D909DE489F}"/>
                  </a:ext>
                </a:extLst>
              </p:cNvPr>
              <p:cNvSpPr txBox="1"/>
              <p:nvPr/>
            </p:nvSpPr>
            <p:spPr>
              <a:xfrm>
                <a:off x="1555299" y="5536507"/>
                <a:ext cx="1497246"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Business/custom apps</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(structured)</a:t>
                </a:r>
              </a:p>
            </p:txBody>
          </p:sp>
          <p:grpSp>
            <p:nvGrpSpPr>
              <p:cNvPr id="86" name="Group 85" descr="Picture showing unstructured data as file icon">
                <a:extLst>
                  <a:ext uri="{FF2B5EF4-FFF2-40B4-BE49-F238E27FC236}">
                    <a16:creationId xmlns:a16="http://schemas.microsoft.com/office/drawing/2014/main" id="{7EC932C2-1B61-4C1A-A576-7C56B1A24414}"/>
                  </a:ext>
                </a:extLst>
              </p:cNvPr>
              <p:cNvGrpSpPr/>
              <p:nvPr/>
            </p:nvGrpSpPr>
            <p:grpSpPr>
              <a:xfrm>
                <a:off x="2180060" y="4033112"/>
                <a:ext cx="247724" cy="303248"/>
                <a:chOff x="965200" y="3436897"/>
                <a:chExt cx="528881" cy="647424"/>
              </a:xfrm>
            </p:grpSpPr>
            <p:grpSp>
              <p:nvGrpSpPr>
                <p:cNvPr id="87" name="Group 86">
                  <a:extLst>
                    <a:ext uri="{FF2B5EF4-FFF2-40B4-BE49-F238E27FC236}">
                      <a16:creationId xmlns:a16="http://schemas.microsoft.com/office/drawing/2014/main" id="{3601B4A1-0C32-4A1D-B19C-1741343AE484}"/>
                    </a:ext>
                  </a:extLst>
                </p:cNvPr>
                <p:cNvGrpSpPr/>
                <p:nvPr/>
              </p:nvGrpSpPr>
              <p:grpSpPr>
                <a:xfrm flipH="1">
                  <a:off x="965200" y="3436897"/>
                  <a:ext cx="528881" cy="647424"/>
                  <a:chOff x="3003960" y="3685414"/>
                  <a:chExt cx="403310" cy="493707"/>
                </a:xfrm>
              </p:grpSpPr>
              <p:sp>
                <p:nvSpPr>
                  <p:cNvPr id="92" name="Snip Single Corner Rectangle 26">
                    <a:extLst>
                      <a:ext uri="{FF2B5EF4-FFF2-40B4-BE49-F238E27FC236}">
                        <a16:creationId xmlns:a16="http://schemas.microsoft.com/office/drawing/2014/main" id="{9495B85D-68BD-4B61-A4D4-80C0A9765249}"/>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3" name="Triangle 27">
                    <a:extLst>
                      <a:ext uri="{FF2B5EF4-FFF2-40B4-BE49-F238E27FC236}">
                        <a16:creationId xmlns:a16="http://schemas.microsoft.com/office/drawing/2014/main" id="{0C4D30B0-9883-4EEA-9826-7969B23FBE73}"/>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88" name="Straight Connector 87">
                  <a:extLst>
                    <a:ext uri="{FF2B5EF4-FFF2-40B4-BE49-F238E27FC236}">
                      <a16:creationId xmlns:a16="http://schemas.microsoft.com/office/drawing/2014/main" id="{23F11968-1E8E-4048-AA06-EE66B6023642}"/>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84ABAA54-4C4F-4AA1-B2CD-F523089C83C9}"/>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8F57E2A-B29D-446D-A7C1-77B72DCDFF99}"/>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F8E516D-9970-4FD6-BF3A-9A3E493B7EA9}"/>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4" name="Group 93" descr="showings logs picture representing unstructured data">
                <a:extLst>
                  <a:ext uri="{FF2B5EF4-FFF2-40B4-BE49-F238E27FC236}">
                    <a16:creationId xmlns:a16="http://schemas.microsoft.com/office/drawing/2014/main" id="{568D665F-5E1A-46C0-B503-356FED4032F0}"/>
                  </a:ext>
                </a:extLst>
              </p:cNvPr>
              <p:cNvGrpSpPr/>
              <p:nvPr/>
            </p:nvGrpSpPr>
            <p:grpSpPr>
              <a:xfrm>
                <a:off x="2108020" y="1836097"/>
                <a:ext cx="391806" cy="339374"/>
                <a:chOff x="5606650" y="4267932"/>
                <a:chExt cx="2764904" cy="2394908"/>
              </a:xfrm>
            </p:grpSpPr>
            <p:sp>
              <p:nvSpPr>
                <p:cNvPr id="95" name="Rounded Rectangle 19">
                  <a:extLst>
                    <a:ext uri="{FF2B5EF4-FFF2-40B4-BE49-F238E27FC236}">
                      <a16:creationId xmlns:a16="http://schemas.microsoft.com/office/drawing/2014/main" id="{ABE8FCD5-6953-41C8-96B5-A00D006CCE44}"/>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6" name="Rectangle 95">
                  <a:extLst>
                    <a:ext uri="{FF2B5EF4-FFF2-40B4-BE49-F238E27FC236}">
                      <a16:creationId xmlns:a16="http://schemas.microsoft.com/office/drawing/2014/main" id="{FBB6EDBC-3425-4564-B9E4-24D2B49FC36D}"/>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7" name="Rectangle 96">
                  <a:extLst>
                    <a:ext uri="{FF2B5EF4-FFF2-40B4-BE49-F238E27FC236}">
                      <a16:creationId xmlns:a16="http://schemas.microsoft.com/office/drawing/2014/main" id="{D9F6A067-FB7E-4D34-AB4A-4B1AB3BEB865}"/>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8" name="Rectangle 97">
                  <a:extLst>
                    <a:ext uri="{FF2B5EF4-FFF2-40B4-BE49-F238E27FC236}">
                      <a16:creationId xmlns:a16="http://schemas.microsoft.com/office/drawing/2014/main" id="{C4EA1F91-901B-486A-8A09-EE9694598363}"/>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7684897A-24F2-4FB3-A9BD-C78C7F3B75DE}"/>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5951A68E-E9A1-408E-AB11-1B7A8A278F08}"/>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975E6769-96D2-4B46-B3E9-A1DA2C02EF16}"/>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AD95BEB2-FDE0-4AAA-8E64-500BD8CE5478}"/>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31E77688-0384-4B7C-B0C7-C902DC4F8EE7}"/>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F66361A1-86CA-4ED2-8067-62AF9022CC0C}"/>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05" name="Straight Connector 104">
                  <a:extLst>
                    <a:ext uri="{FF2B5EF4-FFF2-40B4-BE49-F238E27FC236}">
                      <a16:creationId xmlns:a16="http://schemas.microsoft.com/office/drawing/2014/main" id="{F4FD8EA8-C3DA-436A-8688-C72CA283F20B}"/>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6" name="Group 105" descr="showing data that is being generated in custom business applications">
                <a:extLst>
                  <a:ext uri="{FF2B5EF4-FFF2-40B4-BE49-F238E27FC236}">
                    <a16:creationId xmlns:a16="http://schemas.microsoft.com/office/drawing/2014/main" id="{D318C978-DF55-427E-A64C-4B3724ADD7A0}"/>
                  </a:ext>
                </a:extLst>
              </p:cNvPr>
              <p:cNvGrpSpPr/>
              <p:nvPr/>
            </p:nvGrpSpPr>
            <p:grpSpPr>
              <a:xfrm>
                <a:off x="2102918" y="5202183"/>
                <a:ext cx="394834" cy="310748"/>
                <a:chOff x="919596" y="1154235"/>
                <a:chExt cx="3006714" cy="2366403"/>
              </a:xfrm>
            </p:grpSpPr>
            <p:sp>
              <p:nvSpPr>
                <p:cNvPr id="107" name="Freeform 18">
                  <a:extLst>
                    <a:ext uri="{FF2B5EF4-FFF2-40B4-BE49-F238E27FC236}">
                      <a16:creationId xmlns:a16="http://schemas.microsoft.com/office/drawing/2014/main" id="{8007E6CC-C6AB-47B0-9720-13E34F2B2B66}"/>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8" name="Line 19">
                  <a:extLst>
                    <a:ext uri="{FF2B5EF4-FFF2-40B4-BE49-F238E27FC236}">
                      <a16:creationId xmlns:a16="http://schemas.microsoft.com/office/drawing/2014/main" id="{A30927F1-77A7-4199-BD0D-773351D0BD26}"/>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9" name="Line 20">
                  <a:extLst>
                    <a:ext uri="{FF2B5EF4-FFF2-40B4-BE49-F238E27FC236}">
                      <a16:creationId xmlns:a16="http://schemas.microsoft.com/office/drawing/2014/main" id="{903CB3F6-B53F-4841-980A-B66FA0CA9A29}"/>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0" name="Freeform 21">
                  <a:extLst>
                    <a:ext uri="{FF2B5EF4-FFF2-40B4-BE49-F238E27FC236}">
                      <a16:creationId xmlns:a16="http://schemas.microsoft.com/office/drawing/2014/main" id="{8B3005C4-DDEA-435C-81E0-30AC785D0C4E}"/>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1" name="Line 22">
                  <a:extLst>
                    <a:ext uri="{FF2B5EF4-FFF2-40B4-BE49-F238E27FC236}">
                      <a16:creationId xmlns:a16="http://schemas.microsoft.com/office/drawing/2014/main" id="{544F0609-7B85-4FDD-9A12-584EF5E2C8F5}"/>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112" name="Group 111">
                  <a:extLst>
                    <a:ext uri="{FF2B5EF4-FFF2-40B4-BE49-F238E27FC236}">
                      <a16:creationId xmlns:a16="http://schemas.microsoft.com/office/drawing/2014/main" id="{D7F4C2CF-AE98-40C7-82BE-7CBC3B628C3E}"/>
                    </a:ext>
                  </a:extLst>
                </p:cNvPr>
                <p:cNvGrpSpPr/>
                <p:nvPr/>
              </p:nvGrpSpPr>
              <p:grpSpPr>
                <a:xfrm>
                  <a:off x="2672424" y="1614376"/>
                  <a:ext cx="926769" cy="783035"/>
                  <a:chOff x="2814465" y="1249743"/>
                  <a:chExt cx="784728" cy="783035"/>
                </a:xfrm>
              </p:grpSpPr>
              <p:sp>
                <p:nvSpPr>
                  <p:cNvPr id="117" name="Line 26">
                    <a:extLst>
                      <a:ext uri="{FF2B5EF4-FFF2-40B4-BE49-F238E27FC236}">
                        <a16:creationId xmlns:a16="http://schemas.microsoft.com/office/drawing/2014/main" id="{783BAB1E-F0E1-4A53-BBD7-031D99727028}"/>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8" name="Line 27">
                    <a:extLst>
                      <a:ext uri="{FF2B5EF4-FFF2-40B4-BE49-F238E27FC236}">
                        <a16:creationId xmlns:a16="http://schemas.microsoft.com/office/drawing/2014/main" id="{9B484C82-EF8B-4638-97BD-D6899794721E}"/>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9" name="Line 28">
                    <a:extLst>
                      <a:ext uri="{FF2B5EF4-FFF2-40B4-BE49-F238E27FC236}">
                        <a16:creationId xmlns:a16="http://schemas.microsoft.com/office/drawing/2014/main" id="{8239518B-7718-4D0A-8EEB-6FE10160B9C0}"/>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nvGrpSpPr>
                <p:cNvPr id="113" name="Group 112">
                  <a:extLst>
                    <a:ext uri="{FF2B5EF4-FFF2-40B4-BE49-F238E27FC236}">
                      <a16:creationId xmlns:a16="http://schemas.microsoft.com/office/drawing/2014/main" id="{C553C9C5-9D9D-4261-9066-CB79F69C7186}"/>
                    </a:ext>
                  </a:extLst>
                </p:cNvPr>
                <p:cNvGrpSpPr/>
                <p:nvPr/>
              </p:nvGrpSpPr>
              <p:grpSpPr>
                <a:xfrm>
                  <a:off x="1224028" y="1407936"/>
                  <a:ext cx="1177484" cy="1177484"/>
                  <a:chOff x="222829" y="1122100"/>
                  <a:chExt cx="1306361" cy="1306361"/>
                </a:xfrm>
              </p:grpSpPr>
              <p:sp>
                <p:nvSpPr>
                  <p:cNvPr id="114" name="Oval 113">
                    <a:extLst>
                      <a:ext uri="{FF2B5EF4-FFF2-40B4-BE49-F238E27FC236}">
                        <a16:creationId xmlns:a16="http://schemas.microsoft.com/office/drawing/2014/main" id="{B26052CC-0A4A-47D7-8E51-D3FD8BCAE2D7}"/>
                      </a:ext>
                    </a:extLst>
                  </p:cNvPr>
                  <p:cNvSpPr/>
                  <p:nvPr/>
                </p:nvSpPr>
                <p:spPr bwMode="auto">
                  <a:xfrm>
                    <a:off x="222829" y="1122100"/>
                    <a:ext cx="1306361" cy="1306361"/>
                  </a:xfrm>
                  <a:prstGeom prst="ellipse">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15" name="Straight Connector 114">
                    <a:extLst>
                      <a:ext uri="{FF2B5EF4-FFF2-40B4-BE49-F238E27FC236}">
                        <a16:creationId xmlns:a16="http://schemas.microsoft.com/office/drawing/2014/main" id="{F79E8ABC-6A53-4209-92F8-20114550ED87}"/>
                      </a:ext>
                    </a:extLst>
                  </p:cNvPr>
                  <p:cNvCxnSpPr>
                    <a:cxnSpLocks/>
                    <a:stCxn id="114" idx="2"/>
                    <a:endCxn id="116"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6" name="Diamond 306">
                    <a:extLst>
                      <a:ext uri="{FF2B5EF4-FFF2-40B4-BE49-F238E27FC236}">
                        <a16:creationId xmlns:a16="http://schemas.microsoft.com/office/drawing/2014/main" id="{7AB70383-847C-465A-A19B-C739C10D0210}"/>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grpSp>
        <p:cxnSp>
          <p:nvCxnSpPr>
            <p:cNvPr id="120" name="Straight Arrow Connector 119" descr="showing a reference of connecting Azure Synapse analytics to Azure Analysis service for Power BI">
              <a:extLst>
                <a:ext uri="{FF2B5EF4-FFF2-40B4-BE49-F238E27FC236}">
                  <a16:creationId xmlns:a16="http://schemas.microsoft.com/office/drawing/2014/main" id="{D57DB5EE-CCA7-4BFC-9AC7-A9D3107430CE}"/>
                </a:ext>
              </a:extLst>
            </p:cNvPr>
            <p:cNvCxnSpPr>
              <a:cxnSpLocks/>
            </p:cNvCxnSpPr>
            <p:nvPr/>
          </p:nvCxnSpPr>
          <p:spPr>
            <a:xfrm>
              <a:off x="7383221" y="5342464"/>
              <a:ext cx="101992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22" name="Rectangle 121">
              <a:extLst>
                <a:ext uri="{FF2B5EF4-FFF2-40B4-BE49-F238E27FC236}">
                  <a16:creationId xmlns:a16="http://schemas.microsoft.com/office/drawing/2014/main" id="{382E8C6F-4A42-43B8-9178-9D70295B69E0}"/>
                </a:ext>
              </a:extLst>
            </p:cNvPr>
            <p:cNvSpPr/>
            <p:nvPr/>
          </p:nvSpPr>
          <p:spPr>
            <a:xfrm>
              <a:off x="8271331" y="5605742"/>
              <a:ext cx="1065820"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grpSp>
          <p:nvGrpSpPr>
            <p:cNvPr id="8" name="Group 7">
              <a:extLst>
                <a:ext uri="{FF2B5EF4-FFF2-40B4-BE49-F238E27FC236}">
                  <a16:creationId xmlns:a16="http://schemas.microsoft.com/office/drawing/2014/main" id="{39A22314-ADE3-4581-8BEA-E6233FEC9262}"/>
                </a:ext>
                <a:ext uri="{C183D7F6-B498-43B3-948B-1728B52AA6E4}">
                  <adec:decorative xmlns:adec="http://schemas.microsoft.com/office/drawing/2017/decorative" val="1"/>
                </a:ext>
              </a:extLst>
            </p:cNvPr>
            <p:cNvGrpSpPr/>
            <p:nvPr/>
          </p:nvGrpSpPr>
          <p:grpSpPr>
            <a:xfrm>
              <a:off x="4916933" y="5342464"/>
              <a:ext cx="1826593" cy="0"/>
              <a:chOff x="4916933" y="5342464"/>
              <a:chExt cx="1826593" cy="0"/>
            </a:xfrm>
          </p:grpSpPr>
          <p:cxnSp>
            <p:nvCxnSpPr>
              <p:cNvPr id="81" name="Straight Arrow Connector 80" descr="ingestion data from ADF in batch mode to  Synapse">
                <a:extLst>
                  <a:ext uri="{FF2B5EF4-FFF2-40B4-BE49-F238E27FC236}">
                    <a16:creationId xmlns:a16="http://schemas.microsoft.com/office/drawing/2014/main" id="{3BBCA1ED-A254-4F33-A83F-FC27929ACEE4}"/>
                  </a:ext>
                </a:extLst>
              </p:cNvPr>
              <p:cNvCxnSpPr>
                <a:cxnSpLocks/>
              </p:cNvCxnSpPr>
              <p:nvPr/>
            </p:nvCxnSpPr>
            <p:spPr>
              <a:xfrm>
                <a:off x="4916933" y="5342464"/>
                <a:ext cx="55196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70DC6588-1F1D-43B6-A3BA-C2AF280FFB40}"/>
                  </a:ext>
                  <a:ext uri="{C183D7F6-B498-43B3-948B-1728B52AA6E4}">
                    <adec:decorative xmlns:adec="http://schemas.microsoft.com/office/drawing/2017/decorative" val="1"/>
                  </a:ext>
                </a:extLst>
              </p:cNvPr>
              <p:cNvCxnSpPr>
                <a:cxnSpLocks/>
              </p:cNvCxnSpPr>
              <p:nvPr/>
            </p:nvCxnSpPr>
            <p:spPr>
              <a:xfrm>
                <a:off x="5468898" y="5342464"/>
                <a:ext cx="1274628" cy="0"/>
              </a:xfrm>
              <a:prstGeom prst="straightConnector1">
                <a:avLst/>
              </a:prstGeom>
              <a:ln w="12700">
                <a:solidFill>
                  <a:schemeClr val="tx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163" name="Straight Arrow Connector 162" descr="showing data is being ingested using Kafka">
              <a:extLst>
                <a:ext uri="{FF2B5EF4-FFF2-40B4-BE49-F238E27FC236}">
                  <a16:creationId xmlns:a16="http://schemas.microsoft.com/office/drawing/2014/main" id="{86605F2E-88CD-43DC-9A1D-6E18CCDD8C57}"/>
                </a:ext>
              </a:extLst>
            </p:cNvPr>
            <p:cNvCxnSpPr>
              <a:cxnSpLocks/>
            </p:cNvCxnSpPr>
            <p:nvPr/>
          </p:nvCxnSpPr>
          <p:spPr>
            <a:xfrm>
              <a:off x="3177829" y="4203937"/>
              <a:ext cx="80218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AE583E09-663D-49E0-99C9-CDCA14DBC155}"/>
                </a:ext>
                <a:ext uri="{C183D7F6-B498-43B3-948B-1728B52AA6E4}">
                  <adec:decorative xmlns:adec="http://schemas.microsoft.com/office/drawing/2017/decorative" val="1"/>
                </a:ext>
              </a:extLst>
            </p:cNvPr>
            <p:cNvCxnSpPr>
              <a:cxnSpLocks/>
            </p:cNvCxnSpPr>
            <p:nvPr/>
          </p:nvCxnSpPr>
          <p:spPr>
            <a:xfrm>
              <a:off x="3143856" y="3363102"/>
              <a:ext cx="80218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D5BBAEF3-FEA9-40B8-A150-4CE463927615}"/>
                </a:ext>
                <a:ext uri="{C183D7F6-B498-43B3-948B-1728B52AA6E4}">
                  <adec:decorative xmlns:adec="http://schemas.microsoft.com/office/drawing/2017/decorative" val="1"/>
                </a:ext>
              </a:extLst>
            </p:cNvPr>
            <p:cNvCxnSpPr>
              <a:cxnSpLocks/>
            </p:cNvCxnSpPr>
            <p:nvPr/>
          </p:nvCxnSpPr>
          <p:spPr>
            <a:xfrm>
              <a:off x="3143856" y="2529704"/>
              <a:ext cx="80218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4" name="Group 3" descr="Showing Event Hub, IoT hub , Kafka and ADF">
              <a:extLst>
                <a:ext uri="{FF2B5EF4-FFF2-40B4-BE49-F238E27FC236}">
                  <a16:creationId xmlns:a16="http://schemas.microsoft.com/office/drawing/2014/main" id="{D08C1244-BC40-4AB1-8C14-5E6D3EF1863D}"/>
                </a:ext>
              </a:extLst>
            </p:cNvPr>
            <p:cNvGrpSpPr/>
            <p:nvPr/>
          </p:nvGrpSpPr>
          <p:grpSpPr>
            <a:xfrm>
              <a:off x="3752154" y="2254295"/>
              <a:ext cx="1330814" cy="3597668"/>
              <a:chOff x="3752154" y="2254295"/>
              <a:chExt cx="1330814" cy="3597668"/>
            </a:xfrm>
          </p:grpSpPr>
          <p:grpSp>
            <p:nvGrpSpPr>
              <p:cNvPr id="51" name="Group 50" descr="Azure Data Factory logo">
                <a:extLst>
                  <a:ext uri="{FF2B5EF4-FFF2-40B4-BE49-F238E27FC236}">
                    <a16:creationId xmlns:a16="http://schemas.microsoft.com/office/drawing/2014/main" id="{EE56C660-C315-4B3B-A485-79A1C80BFF6E}"/>
                  </a:ext>
                </a:extLst>
              </p:cNvPr>
              <p:cNvGrpSpPr/>
              <p:nvPr/>
            </p:nvGrpSpPr>
            <p:grpSpPr>
              <a:xfrm>
                <a:off x="3752154" y="5124914"/>
                <a:ext cx="1330814" cy="727049"/>
                <a:chOff x="2520437" y="2198161"/>
                <a:chExt cx="1330814" cy="727049"/>
              </a:xfrm>
            </p:grpSpPr>
            <p:sp>
              <p:nvSpPr>
                <p:cNvPr id="52" name="Rectangle 51">
                  <a:extLst>
                    <a:ext uri="{FF2B5EF4-FFF2-40B4-BE49-F238E27FC236}">
                      <a16:creationId xmlns:a16="http://schemas.microsoft.com/office/drawing/2014/main" id="{AE1B3B58-E5E4-468C-8A20-95393ACFED45}"/>
                    </a:ext>
                  </a:extLst>
                </p:cNvPr>
                <p:cNvSpPr/>
                <p:nvPr/>
              </p:nvSpPr>
              <p:spPr>
                <a:xfrm>
                  <a:off x="2520437" y="2678989"/>
                  <a:ext cx="1330814"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53" name="Group 52">
                  <a:extLst>
                    <a:ext uri="{FF2B5EF4-FFF2-40B4-BE49-F238E27FC236}">
                      <a16:creationId xmlns:a16="http://schemas.microsoft.com/office/drawing/2014/main" id="{B78034FC-6AB5-4892-8EF0-44DD5F98B077}"/>
                    </a:ext>
                  </a:extLst>
                </p:cNvPr>
                <p:cNvGrpSpPr/>
                <p:nvPr/>
              </p:nvGrpSpPr>
              <p:grpSpPr>
                <a:xfrm>
                  <a:off x="2935903" y="2198161"/>
                  <a:ext cx="423284" cy="416651"/>
                  <a:chOff x="5279190" y="5401430"/>
                  <a:chExt cx="1101836" cy="1106637"/>
                </a:xfrm>
              </p:grpSpPr>
              <p:sp>
                <p:nvSpPr>
                  <p:cNvPr id="54" name="Freeform: Shape 815">
                    <a:extLst>
                      <a:ext uri="{FF2B5EF4-FFF2-40B4-BE49-F238E27FC236}">
                        <a16:creationId xmlns:a16="http://schemas.microsoft.com/office/drawing/2014/main" id="{582A2351-4FFA-4953-A274-CAC8E56115FB}"/>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chemeClr val="tx1"/>
                      </a:solidFill>
                      <a:effectLst/>
                      <a:uLnTx/>
                      <a:uFillTx/>
                      <a:latin typeface="Segoe UI Light"/>
                      <a:ea typeface="Segoe UI" pitchFamily="34" charset="0"/>
                      <a:cs typeface="Segoe UI" pitchFamily="34" charset="0"/>
                    </a:endParaRPr>
                  </a:p>
                </p:txBody>
              </p:sp>
              <p:sp>
                <p:nvSpPr>
                  <p:cNvPr id="55" name="Freeform: Shape 816">
                    <a:extLst>
                      <a:ext uri="{FF2B5EF4-FFF2-40B4-BE49-F238E27FC236}">
                        <a16:creationId xmlns:a16="http://schemas.microsoft.com/office/drawing/2014/main" id="{524D2736-6EF2-4207-B4E7-FD6F226AADD0}"/>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chemeClr val="tx1"/>
                      </a:solidFill>
                      <a:effectLst/>
                      <a:uLnTx/>
                      <a:uFillTx/>
                      <a:latin typeface="Segoe UI Light"/>
                      <a:ea typeface="Segoe UI" pitchFamily="34" charset="0"/>
                      <a:cs typeface="Segoe UI" pitchFamily="34" charset="0"/>
                    </a:endParaRPr>
                  </a:p>
                </p:txBody>
              </p:sp>
              <p:sp>
                <p:nvSpPr>
                  <p:cNvPr id="56" name="Freeform: Shape 817">
                    <a:extLst>
                      <a:ext uri="{FF2B5EF4-FFF2-40B4-BE49-F238E27FC236}">
                        <a16:creationId xmlns:a16="http://schemas.microsoft.com/office/drawing/2014/main" id="{708146C6-A96A-4A83-A31D-F05E8165978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chemeClr val="tx1"/>
                      </a:solidFill>
                      <a:effectLst/>
                      <a:uLnTx/>
                      <a:uFillTx/>
                      <a:latin typeface="Segoe UI Light"/>
                      <a:ea typeface="Segoe UI" pitchFamily="34" charset="0"/>
                      <a:cs typeface="Segoe UI" pitchFamily="34" charset="0"/>
                    </a:endParaRPr>
                  </a:p>
                </p:txBody>
              </p:sp>
              <p:sp>
                <p:nvSpPr>
                  <p:cNvPr id="57" name="Freeform: Shape 818">
                    <a:extLst>
                      <a:ext uri="{FF2B5EF4-FFF2-40B4-BE49-F238E27FC236}">
                        <a16:creationId xmlns:a16="http://schemas.microsoft.com/office/drawing/2014/main" id="{525C6A91-DAB4-4F38-97B2-21A7491F21A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chemeClr val="tx1"/>
                      </a:solidFill>
                      <a:effectLst/>
                      <a:uLnTx/>
                      <a:uFillTx/>
                      <a:latin typeface="Segoe UI Light"/>
                      <a:ea typeface="Segoe UI" pitchFamily="34" charset="0"/>
                      <a:cs typeface="Segoe UI" pitchFamily="34" charset="0"/>
                    </a:endParaRPr>
                  </a:p>
                </p:txBody>
              </p:sp>
              <p:sp>
                <p:nvSpPr>
                  <p:cNvPr id="58" name="Freeform: Shape 819">
                    <a:extLst>
                      <a:ext uri="{FF2B5EF4-FFF2-40B4-BE49-F238E27FC236}">
                        <a16:creationId xmlns:a16="http://schemas.microsoft.com/office/drawing/2014/main" id="{DA2F27DB-3ED0-4331-AB8C-68FE2A3EDED3}"/>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chemeClr val="tx1"/>
                      </a:solidFill>
                      <a:effectLst/>
                      <a:uLnTx/>
                      <a:uFillTx/>
                      <a:latin typeface="Segoe UI Light"/>
                      <a:ea typeface="Segoe UI" pitchFamily="34" charset="0"/>
                      <a:cs typeface="Segoe UI" pitchFamily="34" charset="0"/>
                    </a:endParaRPr>
                  </a:p>
                </p:txBody>
              </p:sp>
            </p:grpSp>
          </p:grpSp>
          <p:pic>
            <p:nvPicPr>
              <p:cNvPr id="3" name="Graphic 2">
                <a:extLst>
                  <a:ext uri="{FF2B5EF4-FFF2-40B4-BE49-F238E27FC236}">
                    <a16:creationId xmlns:a16="http://schemas.microsoft.com/office/drawing/2014/main" id="{46E0E0F7-DF21-4CCA-989E-FD956EC51B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43260" y="3927683"/>
                <a:ext cx="571500" cy="571500"/>
              </a:xfrm>
              <a:prstGeom prst="rect">
                <a:avLst/>
              </a:prstGeom>
            </p:spPr>
          </p:pic>
          <p:sp>
            <p:nvSpPr>
              <p:cNvPr id="165" name="Rectangle 164">
                <a:extLst>
                  <a:ext uri="{FF2B5EF4-FFF2-40B4-BE49-F238E27FC236}">
                    <a16:creationId xmlns:a16="http://schemas.microsoft.com/office/drawing/2014/main" id="{91B76159-C646-4389-81D0-576BBD6A6015}"/>
                  </a:ext>
                </a:extLst>
              </p:cNvPr>
              <p:cNvSpPr/>
              <p:nvPr/>
            </p:nvSpPr>
            <p:spPr>
              <a:xfrm>
                <a:off x="4005183" y="4482198"/>
                <a:ext cx="51007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Kafka</a:t>
                </a:r>
              </a:p>
            </p:txBody>
          </p:sp>
          <p:pic>
            <p:nvPicPr>
              <p:cNvPr id="9" name="Graphic 8">
                <a:extLst>
                  <a:ext uri="{FF2B5EF4-FFF2-40B4-BE49-F238E27FC236}">
                    <a16:creationId xmlns:a16="http://schemas.microsoft.com/office/drawing/2014/main" id="{00737C8A-FA76-4A1C-9905-B19D6690A05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94792" y="3097173"/>
                <a:ext cx="571500" cy="571500"/>
              </a:xfrm>
              <a:prstGeom prst="rect">
                <a:avLst/>
              </a:prstGeom>
            </p:spPr>
          </p:pic>
          <p:sp>
            <p:nvSpPr>
              <p:cNvPr id="172" name="Rectangle 171">
                <a:extLst>
                  <a:ext uri="{FF2B5EF4-FFF2-40B4-BE49-F238E27FC236}">
                    <a16:creationId xmlns:a16="http://schemas.microsoft.com/office/drawing/2014/main" id="{DB02B95A-A165-4996-A356-FEE61F912FE1}"/>
                  </a:ext>
                </a:extLst>
              </p:cNvPr>
              <p:cNvSpPr/>
              <p:nvPr/>
            </p:nvSpPr>
            <p:spPr>
              <a:xfrm>
                <a:off x="4005183" y="3671851"/>
                <a:ext cx="651140"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IoT Hub</a:t>
                </a:r>
              </a:p>
            </p:txBody>
          </p:sp>
          <p:pic>
            <p:nvPicPr>
              <p:cNvPr id="5" name="Graphic 4">
                <a:extLst>
                  <a:ext uri="{FF2B5EF4-FFF2-40B4-BE49-F238E27FC236}">
                    <a16:creationId xmlns:a16="http://schemas.microsoft.com/office/drawing/2014/main" id="{6BD104D4-AFFE-4218-A9B7-45E9430AE74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82612" y="2254295"/>
                <a:ext cx="571500" cy="571500"/>
              </a:xfrm>
              <a:prstGeom prst="rect">
                <a:avLst/>
              </a:prstGeom>
            </p:spPr>
          </p:pic>
          <p:sp>
            <p:nvSpPr>
              <p:cNvPr id="174" name="Rectangle 173">
                <a:extLst>
                  <a:ext uri="{FF2B5EF4-FFF2-40B4-BE49-F238E27FC236}">
                    <a16:creationId xmlns:a16="http://schemas.microsoft.com/office/drawing/2014/main" id="{78C00CA4-8213-401D-B422-E18EAC687370}"/>
                  </a:ext>
                </a:extLst>
              </p:cNvPr>
              <p:cNvSpPr/>
              <p:nvPr/>
            </p:nvSpPr>
            <p:spPr>
              <a:xfrm>
                <a:off x="3867324" y="2789668"/>
                <a:ext cx="788999"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Event Hub</a:t>
                </a:r>
              </a:p>
            </p:txBody>
          </p:sp>
        </p:grpSp>
        <p:grpSp>
          <p:nvGrpSpPr>
            <p:cNvPr id="7" name="Group 6">
              <a:extLst>
                <a:ext uri="{FF2B5EF4-FFF2-40B4-BE49-F238E27FC236}">
                  <a16:creationId xmlns:a16="http://schemas.microsoft.com/office/drawing/2014/main" id="{98369034-F92A-47EC-9A24-3BA0C84949DA}"/>
                </a:ext>
                <a:ext uri="{C183D7F6-B498-43B3-948B-1728B52AA6E4}">
                  <adec:decorative xmlns:adec="http://schemas.microsoft.com/office/drawing/2017/decorative" val="1"/>
                </a:ext>
              </a:extLst>
            </p:cNvPr>
            <p:cNvGrpSpPr/>
            <p:nvPr/>
          </p:nvGrpSpPr>
          <p:grpSpPr>
            <a:xfrm>
              <a:off x="8201500" y="2534476"/>
              <a:ext cx="2155704" cy="3317487"/>
              <a:chOff x="8201500" y="2534476"/>
              <a:chExt cx="2155704" cy="3317487"/>
            </a:xfrm>
          </p:grpSpPr>
          <p:sp>
            <p:nvSpPr>
              <p:cNvPr id="123" name="Rectangle 122">
                <a:extLst>
                  <a:ext uri="{FF2B5EF4-FFF2-40B4-BE49-F238E27FC236}">
                    <a16:creationId xmlns:a16="http://schemas.microsoft.com/office/drawing/2014/main" id="{6F5B6F72-13DF-4310-BE3E-CECB8C4489A4}"/>
                  </a:ext>
                </a:extLst>
              </p:cNvPr>
              <p:cNvSpPr/>
              <p:nvPr/>
            </p:nvSpPr>
            <p:spPr>
              <a:xfrm>
                <a:off x="9343604" y="5605742"/>
                <a:ext cx="101360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nvGrpSpPr>
              <p:cNvPr id="134" name="Group 133" descr="Logo of Azure Analysis service">
                <a:extLst>
                  <a:ext uri="{FF2B5EF4-FFF2-40B4-BE49-F238E27FC236}">
                    <a16:creationId xmlns:a16="http://schemas.microsoft.com/office/drawing/2014/main" id="{00B5C68B-D460-44A2-8719-E9EC10F23C95}"/>
                  </a:ext>
                </a:extLst>
              </p:cNvPr>
              <p:cNvGrpSpPr/>
              <p:nvPr/>
            </p:nvGrpSpPr>
            <p:grpSpPr>
              <a:xfrm>
                <a:off x="8555191" y="5177374"/>
                <a:ext cx="498100" cy="387806"/>
                <a:chOff x="2062250" y="1828801"/>
                <a:chExt cx="438091" cy="341085"/>
              </a:xfrm>
            </p:grpSpPr>
            <p:grpSp>
              <p:nvGrpSpPr>
                <p:cNvPr id="135" name="Group 134">
                  <a:extLst>
                    <a:ext uri="{FF2B5EF4-FFF2-40B4-BE49-F238E27FC236}">
                      <a16:creationId xmlns:a16="http://schemas.microsoft.com/office/drawing/2014/main" id="{7CF10C4F-70B5-4394-AE2F-5A5DC6BE4F6B}"/>
                    </a:ext>
                  </a:extLst>
                </p:cNvPr>
                <p:cNvGrpSpPr/>
                <p:nvPr/>
              </p:nvGrpSpPr>
              <p:grpSpPr>
                <a:xfrm>
                  <a:off x="2062250" y="1828801"/>
                  <a:ext cx="180067" cy="140947"/>
                  <a:chOff x="2438399" y="1828800"/>
                  <a:chExt cx="1923143" cy="1799771"/>
                </a:xfrm>
                <a:noFill/>
              </p:grpSpPr>
              <p:sp>
                <p:nvSpPr>
                  <p:cNvPr id="149" name="Rectangle 148">
                    <a:extLst>
                      <a:ext uri="{FF2B5EF4-FFF2-40B4-BE49-F238E27FC236}">
                        <a16:creationId xmlns:a16="http://schemas.microsoft.com/office/drawing/2014/main" id="{DB1EE6CA-224B-407F-BD6D-6F0852B9596D}"/>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50" name="Straight Connector 149">
                    <a:extLst>
                      <a:ext uri="{FF2B5EF4-FFF2-40B4-BE49-F238E27FC236}">
                        <a16:creationId xmlns:a16="http://schemas.microsoft.com/office/drawing/2014/main" id="{2BD4EFD5-211E-4144-B7DF-34EB9F9B845E}"/>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46FEDADF-EB94-4106-9758-16248A8B2EF3}"/>
                    </a:ext>
                  </a:extLst>
                </p:cNvPr>
                <p:cNvGrpSpPr/>
                <p:nvPr/>
              </p:nvGrpSpPr>
              <p:grpSpPr>
                <a:xfrm>
                  <a:off x="2093480" y="2028939"/>
                  <a:ext cx="180067" cy="140947"/>
                  <a:chOff x="2438399" y="1828800"/>
                  <a:chExt cx="1923143" cy="1799771"/>
                </a:xfrm>
                <a:noFill/>
              </p:grpSpPr>
              <p:sp>
                <p:nvSpPr>
                  <p:cNvPr id="147" name="Rectangle 146">
                    <a:extLst>
                      <a:ext uri="{FF2B5EF4-FFF2-40B4-BE49-F238E27FC236}">
                        <a16:creationId xmlns:a16="http://schemas.microsoft.com/office/drawing/2014/main" id="{DC8B7E7E-F7C5-4187-9D7A-E85BD8B9D8AD}"/>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184EC94E-845B-4BB6-8D48-8F9B775C7E76}"/>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CFA45AD5-9EAC-444A-8D6A-9BBE8BA4F74F}"/>
                    </a:ext>
                  </a:extLst>
                </p:cNvPr>
                <p:cNvGrpSpPr/>
                <p:nvPr/>
              </p:nvGrpSpPr>
              <p:grpSpPr>
                <a:xfrm>
                  <a:off x="2320274" y="1907031"/>
                  <a:ext cx="180067" cy="140947"/>
                  <a:chOff x="2438399" y="1828800"/>
                  <a:chExt cx="1923143" cy="1799771"/>
                </a:xfrm>
                <a:noFill/>
              </p:grpSpPr>
              <p:sp>
                <p:nvSpPr>
                  <p:cNvPr id="145" name="Rectangle 144">
                    <a:extLst>
                      <a:ext uri="{FF2B5EF4-FFF2-40B4-BE49-F238E27FC236}">
                        <a16:creationId xmlns:a16="http://schemas.microsoft.com/office/drawing/2014/main" id="{456BA77E-0E70-4CCD-B7AA-A2CE960FEDDA}"/>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6" name="Straight Connector 145">
                    <a:extLst>
                      <a:ext uri="{FF2B5EF4-FFF2-40B4-BE49-F238E27FC236}">
                        <a16:creationId xmlns:a16="http://schemas.microsoft.com/office/drawing/2014/main" id="{F549C2DA-5512-4182-BFE9-5D04D42C2E50}"/>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362523FE-B8E3-44DA-8172-4F1ECAD2C187}"/>
                    </a:ext>
                  </a:extLst>
                </p:cNvPr>
                <p:cNvGrpSpPr/>
                <p:nvPr/>
              </p:nvGrpSpPr>
              <p:grpSpPr>
                <a:xfrm>
                  <a:off x="2129218" y="1891046"/>
                  <a:ext cx="303775" cy="247510"/>
                  <a:chOff x="2129218" y="1898304"/>
                  <a:chExt cx="303775" cy="247510"/>
                </a:xfrm>
              </p:grpSpPr>
              <p:sp>
                <p:nvSpPr>
                  <p:cNvPr id="139" name="Oval 138">
                    <a:extLst>
                      <a:ext uri="{FF2B5EF4-FFF2-40B4-BE49-F238E27FC236}">
                        <a16:creationId xmlns:a16="http://schemas.microsoft.com/office/drawing/2014/main" id="{7F33154F-495A-4C46-929F-B7C2A195EE69}"/>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0" name="Oval 139">
                    <a:extLst>
                      <a:ext uri="{FF2B5EF4-FFF2-40B4-BE49-F238E27FC236}">
                        <a16:creationId xmlns:a16="http://schemas.microsoft.com/office/drawing/2014/main" id="{F13EEA0C-3215-4A94-A0BA-CFE0C59D1352}"/>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1" name="Oval 140">
                    <a:extLst>
                      <a:ext uri="{FF2B5EF4-FFF2-40B4-BE49-F238E27FC236}">
                        <a16:creationId xmlns:a16="http://schemas.microsoft.com/office/drawing/2014/main" id="{922FBDD5-75C8-41AE-994A-221DC5730243}"/>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2" name="Straight Connector 141">
                    <a:extLst>
                      <a:ext uri="{FF2B5EF4-FFF2-40B4-BE49-F238E27FC236}">
                        <a16:creationId xmlns:a16="http://schemas.microsoft.com/office/drawing/2014/main" id="{7090D1CC-E082-4F6A-B404-A5735E13788B}"/>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EC33CAB4-FA76-4C2A-B3A5-97D68F47FE55}"/>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89926F2-97F0-4EDC-9285-89A0D6186DB1}"/>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171" name="Connector: Elbow 170">
                <a:extLst>
                  <a:ext uri="{FF2B5EF4-FFF2-40B4-BE49-F238E27FC236}">
                    <a16:creationId xmlns:a16="http://schemas.microsoft.com/office/drawing/2014/main" id="{4EE276A2-13FE-4D63-B5EB-63865394D7D3}"/>
                  </a:ext>
                </a:extLst>
              </p:cNvPr>
              <p:cNvCxnSpPr>
                <a:cxnSpLocks/>
                <a:endCxn id="24" idx="2"/>
              </p:cNvCxnSpPr>
              <p:nvPr/>
            </p:nvCxnSpPr>
            <p:spPr>
              <a:xfrm rot="5400000" flipH="1" flipV="1">
                <a:off x="8722154" y="4320235"/>
                <a:ext cx="1495239" cy="557190"/>
              </a:xfrm>
              <a:prstGeom prst="bentConnector3">
                <a:avLst>
                  <a:gd name="adj1" fmla="val -255"/>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B0E8610D-59F7-4605-8665-56E72943C204}"/>
                  </a:ext>
                </a:extLst>
              </p:cNvPr>
              <p:cNvCxnSpPr>
                <a:cxnSpLocks/>
                <a:endCxn id="24" idx="0"/>
              </p:cNvCxnSpPr>
              <p:nvPr/>
            </p:nvCxnSpPr>
            <p:spPr>
              <a:xfrm>
                <a:off x="8201500" y="2534476"/>
                <a:ext cx="1546868" cy="825686"/>
              </a:xfrm>
              <a:prstGeom prst="bentConnector2">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E8CA5372-1BAE-42E6-A290-6B4AAF3C0256}"/>
                  </a:ext>
                </a:extLst>
              </p:cNvPr>
              <p:cNvGrpSpPr/>
              <p:nvPr/>
            </p:nvGrpSpPr>
            <p:grpSpPr>
              <a:xfrm>
                <a:off x="9484552" y="3360162"/>
                <a:ext cx="527632" cy="491048"/>
                <a:chOff x="10973806" y="3662307"/>
                <a:chExt cx="527632" cy="491048"/>
              </a:xfrm>
            </p:grpSpPr>
            <p:grpSp>
              <p:nvGrpSpPr>
                <p:cNvPr id="22" name="Group 21">
                  <a:extLst>
                    <a:ext uri="{FF2B5EF4-FFF2-40B4-BE49-F238E27FC236}">
                      <a16:creationId xmlns:a16="http://schemas.microsoft.com/office/drawing/2014/main" id="{12496188-6D65-4D59-8578-9FF1F478D2FD}"/>
                    </a:ext>
                  </a:extLst>
                </p:cNvPr>
                <p:cNvGrpSpPr/>
                <p:nvPr/>
              </p:nvGrpSpPr>
              <p:grpSpPr>
                <a:xfrm>
                  <a:off x="11031713" y="3743631"/>
                  <a:ext cx="398140" cy="303090"/>
                  <a:chOff x="11031713" y="3743631"/>
                  <a:chExt cx="398140" cy="303090"/>
                </a:xfrm>
              </p:grpSpPr>
              <p:cxnSp>
                <p:nvCxnSpPr>
                  <p:cNvPr id="152" name="Straight Connector 151">
                    <a:extLst>
                      <a:ext uri="{FF2B5EF4-FFF2-40B4-BE49-F238E27FC236}">
                        <a16:creationId xmlns:a16="http://schemas.microsoft.com/office/drawing/2014/main" id="{C50CA1B7-92F9-42AE-807B-6ED85DA8D4E7}"/>
                      </a:ext>
                    </a:extLst>
                  </p:cNvPr>
                  <p:cNvCxnSpPr>
                    <a:cxnSpLocks/>
                  </p:cNvCxnSpPr>
                  <p:nvPr/>
                </p:nvCxnSpPr>
                <p:spPr>
                  <a:xfrm>
                    <a:off x="11119020" y="3946661"/>
                    <a:ext cx="0" cy="100060"/>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B2B7B27F-CAD7-491B-81FD-FFFA51320905}"/>
                      </a:ext>
                    </a:extLst>
                  </p:cNvPr>
                  <p:cNvCxnSpPr>
                    <a:cxnSpLocks/>
                  </p:cNvCxnSpPr>
                  <p:nvPr/>
                </p:nvCxnSpPr>
                <p:spPr>
                  <a:xfrm>
                    <a:off x="11193095" y="3862590"/>
                    <a:ext cx="0" cy="184131"/>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E20C0C4D-EFE1-42AD-BACD-0D045C460BB9}"/>
                      </a:ext>
                    </a:extLst>
                  </p:cNvPr>
                  <p:cNvCxnSpPr>
                    <a:cxnSpLocks/>
                  </p:cNvCxnSpPr>
                  <p:nvPr/>
                </p:nvCxnSpPr>
                <p:spPr>
                  <a:xfrm>
                    <a:off x="11267169" y="3897147"/>
                    <a:ext cx="0" cy="149574"/>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21F1EC5-D226-41C7-8D16-73EB6F8D628B}"/>
                      </a:ext>
                    </a:extLst>
                  </p:cNvPr>
                  <p:cNvCxnSpPr>
                    <a:cxnSpLocks/>
                  </p:cNvCxnSpPr>
                  <p:nvPr/>
                </p:nvCxnSpPr>
                <p:spPr>
                  <a:xfrm>
                    <a:off x="11340016" y="3802736"/>
                    <a:ext cx="0" cy="243985"/>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6" name="Freeform: Shape 581">
                    <a:extLst>
                      <a:ext uri="{FF2B5EF4-FFF2-40B4-BE49-F238E27FC236}">
                        <a16:creationId xmlns:a16="http://schemas.microsoft.com/office/drawing/2014/main" id="{02D853BC-C701-4A86-A2DA-7E7C38F62BF8}"/>
                      </a:ext>
                    </a:extLst>
                  </p:cNvPr>
                  <p:cNvSpPr/>
                  <p:nvPr/>
                </p:nvSpPr>
                <p:spPr bwMode="auto">
                  <a:xfrm>
                    <a:off x="11031713" y="3743631"/>
                    <a:ext cx="398140" cy="249556"/>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24" name="Rectangle 23">
                  <a:extLst>
                    <a:ext uri="{FF2B5EF4-FFF2-40B4-BE49-F238E27FC236}">
                      <a16:creationId xmlns:a16="http://schemas.microsoft.com/office/drawing/2014/main" id="{76A7DD1C-AE82-454C-98B8-22914D75B845}"/>
                    </a:ext>
                  </a:extLst>
                </p:cNvPr>
                <p:cNvSpPr/>
                <p:nvPr/>
              </p:nvSpPr>
              <p:spPr bwMode="auto">
                <a:xfrm>
                  <a:off x="10973806" y="3662307"/>
                  <a:ext cx="527632" cy="4910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cxnSp>
          <p:nvCxnSpPr>
            <p:cNvPr id="175" name="Straight Arrow Connector 174">
              <a:extLst>
                <a:ext uri="{FF2B5EF4-FFF2-40B4-BE49-F238E27FC236}">
                  <a16:creationId xmlns:a16="http://schemas.microsoft.com/office/drawing/2014/main" id="{C0FB507E-CB7E-454F-81A8-77A1A7141EB9}"/>
                </a:ext>
                <a:ext uri="{C183D7F6-B498-43B3-948B-1728B52AA6E4}">
                  <adec:decorative xmlns:adec="http://schemas.microsoft.com/office/drawing/2017/decorative" val="1"/>
                </a:ext>
              </a:extLst>
            </p:cNvPr>
            <p:cNvCxnSpPr>
              <a:cxnSpLocks/>
            </p:cNvCxnSpPr>
            <p:nvPr/>
          </p:nvCxnSpPr>
          <p:spPr>
            <a:xfrm>
              <a:off x="7089807" y="3023941"/>
              <a:ext cx="0" cy="407918"/>
            </a:xfrm>
            <a:prstGeom prst="straightConnector1">
              <a:avLst/>
            </a:prstGeom>
            <a:ln w="31750">
              <a:solidFill>
                <a:schemeClr val="accent4">
                  <a:lumMod val="75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E46DB9C1-597B-4F50-A922-345EF765F968}"/>
                </a:ext>
                <a:ext uri="{C183D7F6-B498-43B3-948B-1728B52AA6E4}">
                  <adec:decorative xmlns:adec="http://schemas.microsoft.com/office/drawing/2017/decorative" val="1"/>
                </a:ext>
              </a:extLst>
            </p:cNvPr>
            <p:cNvGrpSpPr/>
            <p:nvPr/>
          </p:nvGrpSpPr>
          <p:grpSpPr>
            <a:xfrm>
              <a:off x="5951538" y="2035384"/>
              <a:ext cx="5030866" cy="1031552"/>
              <a:chOff x="4659888" y="2337529"/>
              <a:chExt cx="6020554" cy="1031552"/>
            </a:xfrm>
          </p:grpSpPr>
          <p:sp>
            <p:nvSpPr>
              <p:cNvPr id="31" name="Rectangle 30">
                <a:extLst>
                  <a:ext uri="{FF2B5EF4-FFF2-40B4-BE49-F238E27FC236}">
                    <a16:creationId xmlns:a16="http://schemas.microsoft.com/office/drawing/2014/main" id="{65BA4DE4-B18C-4BF8-9971-F67E6056BA04}"/>
                  </a:ext>
                </a:extLst>
              </p:cNvPr>
              <p:cNvSpPr/>
              <p:nvPr/>
            </p:nvSpPr>
            <p:spPr bwMode="auto">
              <a:xfrm>
                <a:off x="4686300" y="2337529"/>
                <a:ext cx="5994142" cy="998184"/>
              </a:xfrm>
              <a:prstGeom prst="rect">
                <a:avLst/>
              </a:prstGeom>
              <a:solidFill>
                <a:schemeClr val="bg1"/>
              </a:solidFill>
              <a:ln>
                <a:solidFill>
                  <a:schemeClr val="accent1"/>
                </a:solidFill>
                <a:headEnd type="none" w="med" len="med"/>
                <a:tailEnd type="none" w="med" len="med"/>
              </a:ln>
              <a:effectLst>
                <a:glow rad="635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C0C0C0"/>
                  </a:highlight>
                  <a:uLnTx/>
                  <a:uFillTx/>
                  <a:latin typeface="Calibri" panose="020F0502020204030204"/>
                  <a:ea typeface="Segoe UI" pitchFamily="34" charset="0"/>
                  <a:cs typeface="Segoe UI" pitchFamily="34" charset="0"/>
                </a:endParaRPr>
              </a:p>
            </p:txBody>
          </p:sp>
          <p:sp>
            <p:nvSpPr>
              <p:cNvPr id="151" name="Rectangle 150">
                <a:extLst>
                  <a:ext uri="{FF2B5EF4-FFF2-40B4-BE49-F238E27FC236}">
                    <a16:creationId xmlns:a16="http://schemas.microsoft.com/office/drawing/2014/main" id="{537FE922-504A-431B-87A4-DBB7D8F131AB}"/>
                  </a:ext>
                </a:extLst>
              </p:cNvPr>
              <p:cNvSpPr/>
              <p:nvPr/>
            </p:nvSpPr>
            <p:spPr>
              <a:xfrm>
                <a:off x="4659888" y="3122860"/>
                <a:ext cx="1613717"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Explorer</a:t>
                </a:r>
              </a:p>
            </p:txBody>
          </p:sp>
          <p:sp>
            <p:nvSpPr>
              <p:cNvPr id="11" name="TextBox 10">
                <a:extLst>
                  <a:ext uri="{FF2B5EF4-FFF2-40B4-BE49-F238E27FC236}">
                    <a16:creationId xmlns:a16="http://schemas.microsoft.com/office/drawing/2014/main" id="{653FF04D-523E-4F4A-94DE-2B0E39953A52}"/>
                  </a:ext>
                </a:extLst>
              </p:cNvPr>
              <p:cNvSpPr txBox="1"/>
              <p:nvPr/>
            </p:nvSpPr>
            <p:spPr>
              <a:xfrm>
                <a:off x="5717516" y="2393081"/>
                <a:ext cx="4825042" cy="78483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effectLst/>
                    <a:uLnTx/>
                    <a:uFillTx/>
                    <a:latin typeface="Calibri" panose="020F0502020204030204"/>
                    <a:ea typeface="+mn-ea"/>
                    <a:cs typeface="+mn-cs"/>
                  </a:rPr>
                  <a:t>Moving window of data (days to months)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effectLst/>
                    <a:uLnTx/>
                    <a:uFillTx/>
                    <a:latin typeface="Calibri" panose="020F0502020204030204"/>
                    <a:ea typeface="+mn-ea"/>
                    <a:cs typeface="+mn-cs"/>
                  </a:rPr>
                  <a:t>Real-time, cached and indexed data for faster interactive query over billions of records</a:t>
                </a:r>
              </a:p>
            </p:txBody>
          </p:sp>
        </p:grpSp>
        <p:cxnSp>
          <p:nvCxnSpPr>
            <p:cNvPr id="176" name="Straight Arrow Connector 175">
              <a:extLst>
                <a:ext uri="{FF2B5EF4-FFF2-40B4-BE49-F238E27FC236}">
                  <a16:creationId xmlns:a16="http://schemas.microsoft.com/office/drawing/2014/main" id="{60906D6A-FFBF-468F-AA6F-0F1D25159C72}"/>
                </a:ext>
                <a:ext uri="{C183D7F6-B498-43B3-948B-1728B52AA6E4}">
                  <adec:decorative xmlns:adec="http://schemas.microsoft.com/office/drawing/2017/decorative" val="1"/>
                </a:ext>
              </a:extLst>
            </p:cNvPr>
            <p:cNvCxnSpPr>
              <a:cxnSpLocks/>
            </p:cNvCxnSpPr>
            <p:nvPr/>
          </p:nvCxnSpPr>
          <p:spPr>
            <a:xfrm>
              <a:off x="7089807" y="4012828"/>
              <a:ext cx="0" cy="903204"/>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84B7D680-A1C5-4A60-88DD-17223B030167}"/>
                </a:ext>
                <a:ext uri="{C183D7F6-B498-43B3-948B-1728B52AA6E4}">
                  <adec:decorative xmlns:adec="http://schemas.microsoft.com/office/drawing/2017/decorative" val="1"/>
                </a:ext>
              </a:extLst>
            </p:cNvPr>
            <p:cNvGrpSpPr/>
            <p:nvPr/>
          </p:nvGrpSpPr>
          <p:grpSpPr>
            <a:xfrm>
              <a:off x="4619300" y="2235378"/>
              <a:ext cx="1357352" cy="1969659"/>
              <a:chOff x="4619300" y="2235378"/>
              <a:chExt cx="1357352" cy="1969659"/>
            </a:xfrm>
          </p:grpSpPr>
          <p:cxnSp>
            <p:nvCxnSpPr>
              <p:cNvPr id="164" name="Connector: Elbow 163">
                <a:extLst>
                  <a:ext uri="{FF2B5EF4-FFF2-40B4-BE49-F238E27FC236}">
                    <a16:creationId xmlns:a16="http://schemas.microsoft.com/office/drawing/2014/main" id="{F861D9C6-50DE-4E56-B8B1-C492D8F28E6E}"/>
                  </a:ext>
                </a:extLst>
              </p:cNvPr>
              <p:cNvCxnSpPr>
                <a:cxnSpLocks/>
              </p:cNvCxnSpPr>
              <p:nvPr/>
            </p:nvCxnSpPr>
            <p:spPr>
              <a:xfrm rot="5400000" flipH="1" flipV="1">
                <a:off x="4873488" y="3100773"/>
                <a:ext cx="1690108" cy="516221"/>
              </a:xfrm>
              <a:prstGeom prst="bentConnector3">
                <a:avLst>
                  <a:gd name="adj1" fmla="val 99664"/>
                </a:avLst>
              </a:prstGeom>
              <a:ln w="25400">
                <a:solidFill>
                  <a:srgbClr val="C00000"/>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F90288B3-859E-4D7A-8C60-5786F806766D}"/>
                  </a:ext>
                </a:extLst>
              </p:cNvPr>
              <p:cNvCxnSpPr>
                <a:cxnSpLocks/>
              </p:cNvCxnSpPr>
              <p:nvPr/>
            </p:nvCxnSpPr>
            <p:spPr>
              <a:xfrm flipV="1">
                <a:off x="4642076" y="4203937"/>
                <a:ext cx="830737" cy="1100"/>
              </a:xfrm>
              <a:prstGeom prst="straightConnector1">
                <a:avLst/>
              </a:prstGeom>
              <a:ln w="25400">
                <a:solidFill>
                  <a:srgbClr val="C00000"/>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8E806E58-2549-4A84-A5E3-3FC8C16D69C0}"/>
                  </a:ext>
                </a:extLst>
              </p:cNvPr>
              <p:cNvCxnSpPr>
                <a:cxnSpLocks/>
              </p:cNvCxnSpPr>
              <p:nvPr/>
            </p:nvCxnSpPr>
            <p:spPr>
              <a:xfrm flipV="1">
                <a:off x="4641773" y="3367367"/>
                <a:ext cx="830737" cy="1100"/>
              </a:xfrm>
              <a:prstGeom prst="straightConnector1">
                <a:avLst/>
              </a:prstGeom>
              <a:ln w="25400">
                <a:solidFill>
                  <a:srgbClr val="C00000"/>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C245E44E-E539-4B96-A0F6-3D05BCB8F659}"/>
                  </a:ext>
                </a:extLst>
              </p:cNvPr>
              <p:cNvCxnSpPr>
                <a:cxnSpLocks/>
              </p:cNvCxnSpPr>
              <p:nvPr/>
            </p:nvCxnSpPr>
            <p:spPr>
              <a:xfrm flipV="1">
                <a:off x="4619300" y="2529704"/>
                <a:ext cx="830737" cy="1100"/>
              </a:xfrm>
              <a:prstGeom prst="straightConnector1">
                <a:avLst/>
              </a:prstGeom>
              <a:ln w="25400">
                <a:solidFill>
                  <a:srgbClr val="C00000"/>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FAA5928E-A026-4E12-85E7-A96422936D55}"/>
                  </a:ext>
                </a:extLst>
              </p:cNvPr>
              <p:cNvSpPr txBox="1"/>
              <p:nvPr/>
            </p:nvSpPr>
            <p:spPr>
              <a:xfrm>
                <a:off x="4786808" y="2235378"/>
                <a:ext cx="99143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C00000"/>
                    </a:solidFill>
                    <a:effectLst/>
                    <a:uLnTx/>
                    <a:uFillTx/>
                    <a:latin typeface="Calibri" panose="020F0502020204030204"/>
                    <a:ea typeface="+mn-ea"/>
                    <a:cs typeface="+mn-cs"/>
                  </a:rPr>
                  <a:t>Streaming</a:t>
                </a:r>
              </a:p>
            </p:txBody>
          </p:sp>
        </p:grpSp>
        <p:sp>
          <p:nvSpPr>
            <p:cNvPr id="170" name="TextBox 169">
              <a:extLst>
                <a:ext uri="{FF2B5EF4-FFF2-40B4-BE49-F238E27FC236}">
                  <a16:creationId xmlns:a16="http://schemas.microsoft.com/office/drawing/2014/main" id="{061AFDEF-51C7-4EF8-9D52-385AE1F44C68}"/>
                </a:ext>
              </a:extLst>
            </p:cNvPr>
            <p:cNvSpPr txBox="1"/>
            <p:nvPr/>
          </p:nvSpPr>
          <p:spPr>
            <a:xfrm>
              <a:off x="7046891" y="3023330"/>
              <a:ext cx="171691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lumMod val="75000"/>
                    </a:srgbClr>
                  </a:solidFill>
                  <a:effectLst/>
                  <a:uLnTx/>
                  <a:uFillTx/>
                  <a:latin typeface="Calibri" panose="020F0502020204030204"/>
                  <a:ea typeface="+mn-ea"/>
                  <a:cs typeface="+mn-cs"/>
                </a:rPr>
                <a:t>Export to Data Lake</a:t>
              </a:r>
            </a:p>
          </p:txBody>
        </p:sp>
        <p:pic>
          <p:nvPicPr>
            <p:cNvPr id="184" name="Graphic 183" descr="ADX logo">
              <a:extLst>
                <a:ext uri="{FF2B5EF4-FFF2-40B4-BE49-F238E27FC236}">
                  <a16:creationId xmlns:a16="http://schemas.microsoft.com/office/drawing/2014/main" id="{64670FE3-8C6E-4588-803E-CB17AEC5FBF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217728" y="2175144"/>
              <a:ext cx="571500" cy="571500"/>
            </a:xfrm>
            <a:prstGeom prst="rect">
              <a:avLst/>
            </a:prstGeom>
          </p:spPr>
        </p:pic>
        <p:cxnSp>
          <p:nvCxnSpPr>
            <p:cNvPr id="185" name="Connector: Elbow 184">
              <a:extLst>
                <a:ext uri="{FF2B5EF4-FFF2-40B4-BE49-F238E27FC236}">
                  <a16:creationId xmlns:a16="http://schemas.microsoft.com/office/drawing/2014/main" id="{C4B7F3BD-D2D5-4756-8730-C207A50A8D83}"/>
                </a:ext>
                <a:ext uri="{C183D7F6-B498-43B3-948B-1728B52AA6E4}">
                  <adec:decorative xmlns:adec="http://schemas.microsoft.com/office/drawing/2017/decorative" val="1"/>
                </a:ext>
              </a:extLst>
            </p:cNvPr>
            <p:cNvCxnSpPr>
              <a:cxnSpLocks/>
              <a:endCxn id="42" idx="3"/>
            </p:cNvCxnSpPr>
            <p:nvPr/>
          </p:nvCxnSpPr>
          <p:spPr>
            <a:xfrm rot="5400000" flipH="1" flipV="1">
              <a:off x="5603140" y="4077725"/>
              <a:ext cx="1611446" cy="830282"/>
            </a:xfrm>
            <a:prstGeom prst="bentConnector2">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pic>
          <p:nvPicPr>
            <p:cNvPr id="160" name="Picture 159" descr="Azure Synapse Analytics logo">
              <a:extLst>
                <a:ext uri="{FF2B5EF4-FFF2-40B4-BE49-F238E27FC236}">
                  <a16:creationId xmlns:a16="http://schemas.microsoft.com/office/drawing/2014/main" id="{CB114734-0083-43CE-BAFE-B6D70B7E89BE}"/>
                </a:ext>
              </a:extLst>
            </p:cNvPr>
            <p:cNvPicPr>
              <a:picLocks noChangeAspect="1"/>
            </p:cNvPicPr>
            <p:nvPr/>
          </p:nvPicPr>
          <p:blipFill>
            <a:blip r:embed="rId11"/>
            <a:stretch>
              <a:fillRect/>
            </a:stretch>
          </p:blipFill>
          <p:spPr>
            <a:xfrm>
              <a:off x="6772761" y="5008790"/>
              <a:ext cx="610460" cy="610460"/>
            </a:xfrm>
            <a:prstGeom prst="rect">
              <a:avLst/>
            </a:prstGeom>
          </p:spPr>
        </p:pic>
        <p:sp>
          <p:nvSpPr>
            <p:cNvPr id="186" name="Rectangle 185">
              <a:extLst>
                <a:ext uri="{FF2B5EF4-FFF2-40B4-BE49-F238E27FC236}">
                  <a16:creationId xmlns:a16="http://schemas.microsoft.com/office/drawing/2014/main" id="{C8AABAAC-EDCF-4C31-BD30-DEF8BF398E9B}"/>
                </a:ext>
              </a:extLst>
            </p:cNvPr>
            <p:cNvSpPr/>
            <p:nvPr/>
          </p:nvSpPr>
          <p:spPr>
            <a:xfrm>
              <a:off x="6576313" y="5619250"/>
              <a:ext cx="1065820"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Synapse Analytics</a:t>
              </a:r>
            </a:p>
          </p:txBody>
        </p:sp>
        <p:cxnSp>
          <p:nvCxnSpPr>
            <p:cNvPr id="16" name="Connector: Elbow 15">
              <a:extLst>
                <a:ext uri="{FF2B5EF4-FFF2-40B4-BE49-F238E27FC236}">
                  <a16:creationId xmlns:a16="http://schemas.microsoft.com/office/drawing/2014/main" id="{58D99764-EB51-4276-8F72-F20CC50DDE56}"/>
                </a:ext>
                <a:ext uri="{C183D7F6-B498-43B3-948B-1728B52AA6E4}">
                  <adec:decorative xmlns:adec="http://schemas.microsoft.com/office/drawing/2017/decorative" val="1"/>
                </a:ext>
              </a:extLst>
            </p:cNvPr>
            <p:cNvCxnSpPr>
              <a:cxnSpLocks/>
            </p:cNvCxnSpPr>
            <p:nvPr/>
          </p:nvCxnSpPr>
          <p:spPr>
            <a:xfrm flipV="1">
              <a:off x="7102224" y="3061877"/>
              <a:ext cx="1823870" cy="1437306"/>
            </a:xfrm>
            <a:prstGeom prst="bentConnector3">
              <a:avLst>
                <a:gd name="adj1" fmla="val 100135"/>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8698402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D78F207-D604-4936-8124-622D7B36A422}"/>
              </a:ext>
            </a:extLst>
          </p:cNvPr>
          <p:cNvSpPr>
            <a:spLocks noGrp="1"/>
          </p:cNvSpPr>
          <p:nvPr>
            <p:ph type="title"/>
          </p:nvPr>
        </p:nvSpPr>
        <p:spPr>
          <a:xfrm>
            <a:off x="588263" y="457200"/>
            <a:ext cx="11018520" cy="553998"/>
          </a:xfrm>
        </p:spPr>
        <p:txBody>
          <a:bodyPr>
            <a:normAutofit/>
          </a:bodyPr>
          <a:lstStyle/>
          <a:p>
            <a:r>
              <a:rPr lang="en-US" dirty="0"/>
              <a:t>Integration: </a:t>
            </a:r>
            <a:r>
              <a:rPr lang="en-US" dirty="0">
                <a:solidFill>
                  <a:schemeClr val="accent2"/>
                </a:solidFill>
              </a:rPr>
              <a:t>Batch Ingestion</a:t>
            </a:r>
          </a:p>
        </p:txBody>
      </p:sp>
      <p:sp>
        <p:nvSpPr>
          <p:cNvPr id="159" name="Rectangle 158">
            <a:extLst>
              <a:ext uri="{FF2B5EF4-FFF2-40B4-BE49-F238E27FC236}">
                <a16:creationId xmlns:a16="http://schemas.microsoft.com/office/drawing/2014/main" id="{18EAB2A5-20EA-4D17-9B4F-088831A9034C}"/>
              </a:ext>
            </a:extLst>
          </p:cNvPr>
          <p:cNvSpPr/>
          <p:nvPr/>
        </p:nvSpPr>
        <p:spPr>
          <a:xfrm>
            <a:off x="555382" y="1060546"/>
            <a:ext cx="579293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dirty="0">
                <a:ln w="3175">
                  <a:noFill/>
                </a:ln>
                <a:solidFill>
                  <a:schemeClr val="accent2"/>
                </a:solidFill>
                <a:effectLst/>
                <a:uLnTx/>
                <a:uFillTx/>
                <a:latin typeface="Segoe UI"/>
                <a:ea typeface="+mn-ea"/>
                <a:cs typeface="Segoe UI" pitchFamily="34" charset="0"/>
              </a:rPr>
              <a:t>Ingest data from Data Lake or other sources in batch mode</a:t>
            </a:r>
            <a:endParaRPr kumimoji="0" lang="en-US" sz="1800" b="0" i="0" u="none" strike="noStrike" kern="1200" cap="none" spc="0" normalizeH="0" baseline="0" noProof="0" dirty="0">
              <a:ln>
                <a:noFill/>
              </a:ln>
              <a:solidFill>
                <a:schemeClr val="accent2"/>
              </a:solidFill>
              <a:effectLst/>
              <a:uLnTx/>
              <a:uFillTx/>
              <a:latin typeface="Calibri" panose="020F0502020204030204"/>
              <a:ea typeface="+mn-ea"/>
              <a:cs typeface="+mn-cs"/>
            </a:endParaRPr>
          </a:p>
        </p:txBody>
      </p:sp>
      <p:grpSp>
        <p:nvGrpSpPr>
          <p:cNvPr id="12" name="Group 11" descr="to ADX for moving window of cache and to data lake for long term">
            <a:extLst>
              <a:ext uri="{FF2B5EF4-FFF2-40B4-BE49-F238E27FC236}">
                <a16:creationId xmlns:a16="http://schemas.microsoft.com/office/drawing/2014/main" id="{4573F40D-A702-47E1-9482-EFA7A6F27132}"/>
              </a:ext>
            </a:extLst>
          </p:cNvPr>
          <p:cNvGrpSpPr/>
          <p:nvPr/>
        </p:nvGrpSpPr>
        <p:grpSpPr>
          <a:xfrm>
            <a:off x="1555299" y="1735878"/>
            <a:ext cx="9427105" cy="4283482"/>
            <a:chOff x="1555299" y="1735878"/>
            <a:chExt cx="9427105" cy="4283482"/>
          </a:xfrm>
        </p:grpSpPr>
        <p:grpSp>
          <p:nvGrpSpPr>
            <p:cNvPr id="2" name="Group 1" descr="Showing different data sources for data ingestion">
              <a:extLst>
                <a:ext uri="{FF2B5EF4-FFF2-40B4-BE49-F238E27FC236}">
                  <a16:creationId xmlns:a16="http://schemas.microsoft.com/office/drawing/2014/main" id="{E31F8E5A-A117-4941-B8F7-D84AE800AA7B}"/>
                </a:ext>
              </a:extLst>
            </p:cNvPr>
            <p:cNvGrpSpPr/>
            <p:nvPr/>
          </p:nvGrpSpPr>
          <p:grpSpPr>
            <a:xfrm>
              <a:off x="1555299" y="1735878"/>
              <a:ext cx="1588557" cy="4258525"/>
              <a:chOff x="1555299" y="1735878"/>
              <a:chExt cx="1588557" cy="4258525"/>
            </a:xfrm>
          </p:grpSpPr>
          <p:sp>
            <p:nvSpPr>
              <p:cNvPr id="50" name="TextBox 49">
                <a:extLst>
                  <a:ext uri="{FF2B5EF4-FFF2-40B4-BE49-F238E27FC236}">
                    <a16:creationId xmlns:a16="http://schemas.microsoft.com/office/drawing/2014/main" id="{1BDA010F-F94B-444F-A234-BBB56FB77854}"/>
                  </a:ext>
                </a:extLst>
              </p:cNvPr>
              <p:cNvSpPr txBox="1"/>
              <p:nvPr/>
            </p:nvSpPr>
            <p:spPr>
              <a:xfrm>
                <a:off x="1637182" y="2257159"/>
                <a:ext cx="1333480"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Logs</a:t>
                </a:r>
                <a:b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sp>
            <p:nvSpPr>
              <p:cNvPr id="60" name="Right Bracket 59">
                <a:extLst>
                  <a:ext uri="{FF2B5EF4-FFF2-40B4-BE49-F238E27FC236}">
                    <a16:creationId xmlns:a16="http://schemas.microsoft.com/office/drawing/2014/main" id="{8658ED7B-E5A7-45C4-8F0B-0BEA2B41A0E0}"/>
                  </a:ext>
                </a:extLst>
              </p:cNvPr>
              <p:cNvSpPr/>
              <p:nvPr/>
            </p:nvSpPr>
            <p:spPr>
              <a:xfrm>
                <a:off x="3052545" y="1735878"/>
                <a:ext cx="91311" cy="4258525"/>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9D4F6F27-FEAD-4CDE-900B-4E21CA70BDAF}"/>
                  </a:ext>
                </a:extLst>
              </p:cNvPr>
              <p:cNvSpPr txBox="1"/>
              <p:nvPr/>
            </p:nvSpPr>
            <p:spPr>
              <a:xfrm>
                <a:off x="1581526" y="3346810"/>
                <a:ext cx="1444792"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Media</a:t>
                </a:r>
                <a:b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sp>
            <p:nvSpPr>
              <p:cNvPr id="68" name="TextBox 67">
                <a:extLst>
                  <a:ext uri="{FF2B5EF4-FFF2-40B4-BE49-F238E27FC236}">
                    <a16:creationId xmlns:a16="http://schemas.microsoft.com/office/drawing/2014/main" id="{D05EF157-2728-456B-BF3C-6C908C465494}"/>
                  </a:ext>
                </a:extLst>
              </p:cNvPr>
              <p:cNvSpPr txBox="1"/>
              <p:nvPr/>
            </p:nvSpPr>
            <p:spPr>
              <a:xfrm>
                <a:off x="1637182" y="4436461"/>
                <a:ext cx="1333480"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Files</a:t>
                </a:r>
                <a:b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69" name="Group 68">
                <a:extLst>
                  <a:ext uri="{FF2B5EF4-FFF2-40B4-BE49-F238E27FC236}">
                    <a16:creationId xmlns:a16="http://schemas.microsoft.com/office/drawing/2014/main" id="{FF5D4303-77EC-406C-BD0A-38C8F589F2CD}"/>
                  </a:ext>
                </a:extLst>
              </p:cNvPr>
              <p:cNvGrpSpPr/>
              <p:nvPr/>
            </p:nvGrpSpPr>
            <p:grpSpPr>
              <a:xfrm>
                <a:off x="2180062" y="2903180"/>
                <a:ext cx="247721" cy="366053"/>
                <a:chOff x="9362108" y="1989394"/>
                <a:chExt cx="1356127" cy="2003921"/>
              </a:xfrm>
            </p:grpSpPr>
            <p:sp>
              <p:nvSpPr>
                <p:cNvPr id="70" name="Line 46">
                  <a:extLst>
                    <a:ext uri="{FF2B5EF4-FFF2-40B4-BE49-F238E27FC236}">
                      <a16:creationId xmlns:a16="http://schemas.microsoft.com/office/drawing/2014/main" id="{2706DBC7-1FD2-49AC-BDD1-1588039541AA}"/>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Line 47">
                  <a:extLst>
                    <a:ext uri="{FF2B5EF4-FFF2-40B4-BE49-F238E27FC236}">
                      <a16:creationId xmlns:a16="http://schemas.microsoft.com/office/drawing/2014/main" id="{B167A317-94EB-4146-9CE0-979DA6161B3D}"/>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Rectangle 48">
                  <a:extLst>
                    <a:ext uri="{FF2B5EF4-FFF2-40B4-BE49-F238E27FC236}">
                      <a16:creationId xmlns:a16="http://schemas.microsoft.com/office/drawing/2014/main" id="{0CFF6CE6-FE09-4E70-A1D9-D70683BECC48}"/>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49">
                  <a:extLst>
                    <a:ext uri="{FF2B5EF4-FFF2-40B4-BE49-F238E27FC236}">
                      <a16:creationId xmlns:a16="http://schemas.microsoft.com/office/drawing/2014/main" id="{A5480A74-828E-4517-83CD-44F99ED76C66}"/>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Line 50">
                  <a:extLst>
                    <a:ext uri="{FF2B5EF4-FFF2-40B4-BE49-F238E27FC236}">
                      <a16:creationId xmlns:a16="http://schemas.microsoft.com/office/drawing/2014/main" id="{66F63334-8787-4E91-822A-777EE1599CD1}"/>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Line 51">
                  <a:extLst>
                    <a:ext uri="{FF2B5EF4-FFF2-40B4-BE49-F238E27FC236}">
                      <a16:creationId xmlns:a16="http://schemas.microsoft.com/office/drawing/2014/main" id="{7F4450F6-B11B-421A-BD74-928AFB30D955}"/>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Line 52">
                  <a:extLst>
                    <a:ext uri="{FF2B5EF4-FFF2-40B4-BE49-F238E27FC236}">
                      <a16:creationId xmlns:a16="http://schemas.microsoft.com/office/drawing/2014/main" id="{49BB70BA-4876-4793-92ED-B1A7786BA383}"/>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Rectangle 53">
                  <a:extLst>
                    <a:ext uri="{FF2B5EF4-FFF2-40B4-BE49-F238E27FC236}">
                      <a16:creationId xmlns:a16="http://schemas.microsoft.com/office/drawing/2014/main" id="{5873F5EF-333B-43DB-8691-008CCF5A6936}"/>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Line 54">
                  <a:extLst>
                    <a:ext uri="{FF2B5EF4-FFF2-40B4-BE49-F238E27FC236}">
                      <a16:creationId xmlns:a16="http://schemas.microsoft.com/office/drawing/2014/main" id="{1D93B15C-2138-4AB1-A5DD-3C7F9C59F548}"/>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Oval 56">
                  <a:extLst>
                    <a:ext uri="{FF2B5EF4-FFF2-40B4-BE49-F238E27FC236}">
                      <a16:creationId xmlns:a16="http://schemas.microsoft.com/office/drawing/2014/main" id="{B3B541FA-79C2-4154-9D51-0237A1660B69}"/>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Freeform: Shape 442">
                  <a:extLst>
                    <a:ext uri="{FF2B5EF4-FFF2-40B4-BE49-F238E27FC236}">
                      <a16:creationId xmlns:a16="http://schemas.microsoft.com/office/drawing/2014/main" id="{390C9443-F9C0-4EB1-BCB6-B373C4E8F47E}"/>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5" name="TextBox 84">
                <a:extLst>
                  <a:ext uri="{FF2B5EF4-FFF2-40B4-BE49-F238E27FC236}">
                    <a16:creationId xmlns:a16="http://schemas.microsoft.com/office/drawing/2014/main" id="{8A19D508-A48E-4394-991D-41D909DE489F}"/>
                  </a:ext>
                </a:extLst>
              </p:cNvPr>
              <p:cNvSpPr txBox="1"/>
              <p:nvPr/>
            </p:nvSpPr>
            <p:spPr>
              <a:xfrm>
                <a:off x="1555299" y="5536507"/>
                <a:ext cx="1497246"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Business/custom apps</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(structured)</a:t>
                </a:r>
              </a:p>
            </p:txBody>
          </p:sp>
          <p:grpSp>
            <p:nvGrpSpPr>
              <p:cNvPr id="86" name="Group 85">
                <a:extLst>
                  <a:ext uri="{FF2B5EF4-FFF2-40B4-BE49-F238E27FC236}">
                    <a16:creationId xmlns:a16="http://schemas.microsoft.com/office/drawing/2014/main" id="{7EC932C2-1B61-4C1A-A576-7C56B1A24414}"/>
                  </a:ext>
                </a:extLst>
              </p:cNvPr>
              <p:cNvGrpSpPr/>
              <p:nvPr/>
            </p:nvGrpSpPr>
            <p:grpSpPr>
              <a:xfrm>
                <a:off x="2180060" y="4033112"/>
                <a:ext cx="247724" cy="303248"/>
                <a:chOff x="965200" y="3436897"/>
                <a:chExt cx="528881" cy="647424"/>
              </a:xfrm>
            </p:grpSpPr>
            <p:grpSp>
              <p:nvGrpSpPr>
                <p:cNvPr id="87" name="Group 86">
                  <a:extLst>
                    <a:ext uri="{FF2B5EF4-FFF2-40B4-BE49-F238E27FC236}">
                      <a16:creationId xmlns:a16="http://schemas.microsoft.com/office/drawing/2014/main" id="{3601B4A1-0C32-4A1D-B19C-1741343AE484}"/>
                    </a:ext>
                  </a:extLst>
                </p:cNvPr>
                <p:cNvGrpSpPr/>
                <p:nvPr/>
              </p:nvGrpSpPr>
              <p:grpSpPr>
                <a:xfrm flipH="1">
                  <a:off x="965200" y="3436897"/>
                  <a:ext cx="528881" cy="647424"/>
                  <a:chOff x="3003960" y="3685414"/>
                  <a:chExt cx="403310" cy="493707"/>
                </a:xfrm>
              </p:grpSpPr>
              <p:sp>
                <p:nvSpPr>
                  <p:cNvPr id="92" name="Snip Single Corner Rectangle 26">
                    <a:extLst>
                      <a:ext uri="{FF2B5EF4-FFF2-40B4-BE49-F238E27FC236}">
                        <a16:creationId xmlns:a16="http://schemas.microsoft.com/office/drawing/2014/main" id="{9495B85D-68BD-4B61-A4D4-80C0A9765249}"/>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3" name="Triangle 27">
                    <a:extLst>
                      <a:ext uri="{FF2B5EF4-FFF2-40B4-BE49-F238E27FC236}">
                        <a16:creationId xmlns:a16="http://schemas.microsoft.com/office/drawing/2014/main" id="{0C4D30B0-9883-4EEA-9826-7969B23FBE73}"/>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88" name="Straight Connector 87">
                  <a:extLst>
                    <a:ext uri="{FF2B5EF4-FFF2-40B4-BE49-F238E27FC236}">
                      <a16:creationId xmlns:a16="http://schemas.microsoft.com/office/drawing/2014/main" id="{23F11968-1E8E-4048-AA06-EE66B6023642}"/>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84ABAA54-4C4F-4AA1-B2CD-F523089C83C9}"/>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8F57E2A-B29D-446D-A7C1-77B72DCDFF99}"/>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F8E516D-9970-4FD6-BF3A-9A3E493B7EA9}"/>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4" name="Group 93">
                <a:extLst>
                  <a:ext uri="{FF2B5EF4-FFF2-40B4-BE49-F238E27FC236}">
                    <a16:creationId xmlns:a16="http://schemas.microsoft.com/office/drawing/2014/main" id="{568D665F-5E1A-46C0-B503-356FED4032F0}"/>
                  </a:ext>
                </a:extLst>
              </p:cNvPr>
              <p:cNvGrpSpPr/>
              <p:nvPr/>
            </p:nvGrpSpPr>
            <p:grpSpPr>
              <a:xfrm>
                <a:off x="2108020" y="1836097"/>
                <a:ext cx="391806" cy="339374"/>
                <a:chOff x="5606650" y="4267932"/>
                <a:chExt cx="2764904" cy="2394908"/>
              </a:xfrm>
            </p:grpSpPr>
            <p:sp>
              <p:nvSpPr>
                <p:cNvPr id="95" name="Rounded Rectangle 19">
                  <a:extLst>
                    <a:ext uri="{FF2B5EF4-FFF2-40B4-BE49-F238E27FC236}">
                      <a16:creationId xmlns:a16="http://schemas.microsoft.com/office/drawing/2014/main" id="{ABE8FCD5-6953-41C8-96B5-A00D006CCE44}"/>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6" name="Rectangle 95">
                  <a:extLst>
                    <a:ext uri="{FF2B5EF4-FFF2-40B4-BE49-F238E27FC236}">
                      <a16:creationId xmlns:a16="http://schemas.microsoft.com/office/drawing/2014/main" id="{FBB6EDBC-3425-4564-B9E4-24D2B49FC36D}"/>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7" name="Rectangle 96">
                  <a:extLst>
                    <a:ext uri="{FF2B5EF4-FFF2-40B4-BE49-F238E27FC236}">
                      <a16:creationId xmlns:a16="http://schemas.microsoft.com/office/drawing/2014/main" id="{D9F6A067-FB7E-4D34-AB4A-4B1AB3BEB865}"/>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8" name="Rectangle 97">
                  <a:extLst>
                    <a:ext uri="{FF2B5EF4-FFF2-40B4-BE49-F238E27FC236}">
                      <a16:creationId xmlns:a16="http://schemas.microsoft.com/office/drawing/2014/main" id="{C4EA1F91-901B-486A-8A09-EE9694598363}"/>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7684897A-24F2-4FB3-A9BD-C78C7F3B75DE}"/>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5951A68E-E9A1-408E-AB11-1B7A8A278F08}"/>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975E6769-96D2-4B46-B3E9-A1DA2C02EF16}"/>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AD95BEB2-FDE0-4AAA-8E64-500BD8CE5478}"/>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31E77688-0384-4B7C-B0C7-C902DC4F8EE7}"/>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F66361A1-86CA-4ED2-8067-62AF9022CC0C}"/>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05" name="Straight Connector 104">
                  <a:extLst>
                    <a:ext uri="{FF2B5EF4-FFF2-40B4-BE49-F238E27FC236}">
                      <a16:creationId xmlns:a16="http://schemas.microsoft.com/office/drawing/2014/main" id="{F4FD8EA8-C3DA-436A-8688-C72CA283F20B}"/>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D318C978-DF55-427E-A64C-4B3724ADD7A0}"/>
                  </a:ext>
                </a:extLst>
              </p:cNvPr>
              <p:cNvGrpSpPr/>
              <p:nvPr/>
            </p:nvGrpSpPr>
            <p:grpSpPr>
              <a:xfrm>
                <a:off x="2102918" y="5202183"/>
                <a:ext cx="394834" cy="310748"/>
                <a:chOff x="919596" y="1154235"/>
                <a:chExt cx="3006714" cy="2366403"/>
              </a:xfrm>
            </p:grpSpPr>
            <p:sp>
              <p:nvSpPr>
                <p:cNvPr id="107" name="Freeform 18">
                  <a:extLst>
                    <a:ext uri="{FF2B5EF4-FFF2-40B4-BE49-F238E27FC236}">
                      <a16:creationId xmlns:a16="http://schemas.microsoft.com/office/drawing/2014/main" id="{8007E6CC-C6AB-47B0-9720-13E34F2B2B66}"/>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8" name="Line 19">
                  <a:extLst>
                    <a:ext uri="{FF2B5EF4-FFF2-40B4-BE49-F238E27FC236}">
                      <a16:creationId xmlns:a16="http://schemas.microsoft.com/office/drawing/2014/main" id="{A30927F1-77A7-4199-BD0D-773351D0BD26}"/>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9" name="Line 20">
                  <a:extLst>
                    <a:ext uri="{FF2B5EF4-FFF2-40B4-BE49-F238E27FC236}">
                      <a16:creationId xmlns:a16="http://schemas.microsoft.com/office/drawing/2014/main" id="{903CB3F6-B53F-4841-980A-B66FA0CA9A29}"/>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0" name="Freeform 21">
                  <a:extLst>
                    <a:ext uri="{FF2B5EF4-FFF2-40B4-BE49-F238E27FC236}">
                      <a16:creationId xmlns:a16="http://schemas.microsoft.com/office/drawing/2014/main" id="{8B3005C4-DDEA-435C-81E0-30AC785D0C4E}"/>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1" name="Line 22">
                  <a:extLst>
                    <a:ext uri="{FF2B5EF4-FFF2-40B4-BE49-F238E27FC236}">
                      <a16:creationId xmlns:a16="http://schemas.microsoft.com/office/drawing/2014/main" id="{544F0609-7B85-4FDD-9A12-584EF5E2C8F5}"/>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112" name="Group 111">
                  <a:extLst>
                    <a:ext uri="{FF2B5EF4-FFF2-40B4-BE49-F238E27FC236}">
                      <a16:creationId xmlns:a16="http://schemas.microsoft.com/office/drawing/2014/main" id="{D7F4C2CF-AE98-40C7-82BE-7CBC3B628C3E}"/>
                    </a:ext>
                  </a:extLst>
                </p:cNvPr>
                <p:cNvGrpSpPr/>
                <p:nvPr/>
              </p:nvGrpSpPr>
              <p:grpSpPr>
                <a:xfrm>
                  <a:off x="2672424" y="1614376"/>
                  <a:ext cx="926769" cy="783035"/>
                  <a:chOff x="2814465" y="1249743"/>
                  <a:chExt cx="784728" cy="783035"/>
                </a:xfrm>
              </p:grpSpPr>
              <p:sp>
                <p:nvSpPr>
                  <p:cNvPr id="117" name="Line 26">
                    <a:extLst>
                      <a:ext uri="{FF2B5EF4-FFF2-40B4-BE49-F238E27FC236}">
                        <a16:creationId xmlns:a16="http://schemas.microsoft.com/office/drawing/2014/main" id="{783BAB1E-F0E1-4A53-BBD7-031D99727028}"/>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8" name="Line 27">
                    <a:extLst>
                      <a:ext uri="{FF2B5EF4-FFF2-40B4-BE49-F238E27FC236}">
                        <a16:creationId xmlns:a16="http://schemas.microsoft.com/office/drawing/2014/main" id="{9B484C82-EF8B-4638-97BD-D6899794721E}"/>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9" name="Line 28">
                    <a:extLst>
                      <a:ext uri="{FF2B5EF4-FFF2-40B4-BE49-F238E27FC236}">
                        <a16:creationId xmlns:a16="http://schemas.microsoft.com/office/drawing/2014/main" id="{8239518B-7718-4D0A-8EEB-6FE10160B9C0}"/>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nvGrpSpPr>
                <p:cNvPr id="113" name="Group 112">
                  <a:extLst>
                    <a:ext uri="{FF2B5EF4-FFF2-40B4-BE49-F238E27FC236}">
                      <a16:creationId xmlns:a16="http://schemas.microsoft.com/office/drawing/2014/main" id="{C553C9C5-9D9D-4261-9066-CB79F69C7186}"/>
                    </a:ext>
                  </a:extLst>
                </p:cNvPr>
                <p:cNvGrpSpPr/>
                <p:nvPr/>
              </p:nvGrpSpPr>
              <p:grpSpPr>
                <a:xfrm>
                  <a:off x="1224028" y="1407936"/>
                  <a:ext cx="1177484" cy="1177484"/>
                  <a:chOff x="222829" y="1122100"/>
                  <a:chExt cx="1306361" cy="1306361"/>
                </a:xfrm>
              </p:grpSpPr>
              <p:sp>
                <p:nvSpPr>
                  <p:cNvPr id="114" name="Oval 113">
                    <a:extLst>
                      <a:ext uri="{FF2B5EF4-FFF2-40B4-BE49-F238E27FC236}">
                        <a16:creationId xmlns:a16="http://schemas.microsoft.com/office/drawing/2014/main" id="{B26052CC-0A4A-47D7-8E51-D3FD8BCAE2D7}"/>
                      </a:ext>
                    </a:extLst>
                  </p:cNvPr>
                  <p:cNvSpPr/>
                  <p:nvPr/>
                </p:nvSpPr>
                <p:spPr bwMode="auto">
                  <a:xfrm>
                    <a:off x="222829" y="1122100"/>
                    <a:ext cx="1306361" cy="1306361"/>
                  </a:xfrm>
                  <a:prstGeom prst="ellipse">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15" name="Straight Connector 114">
                    <a:extLst>
                      <a:ext uri="{FF2B5EF4-FFF2-40B4-BE49-F238E27FC236}">
                        <a16:creationId xmlns:a16="http://schemas.microsoft.com/office/drawing/2014/main" id="{F79E8ABC-6A53-4209-92F8-20114550ED87}"/>
                      </a:ext>
                    </a:extLst>
                  </p:cNvPr>
                  <p:cNvCxnSpPr>
                    <a:cxnSpLocks/>
                    <a:stCxn id="114" idx="2"/>
                    <a:endCxn id="116"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6" name="Diamond 306">
                    <a:extLst>
                      <a:ext uri="{FF2B5EF4-FFF2-40B4-BE49-F238E27FC236}">
                        <a16:creationId xmlns:a16="http://schemas.microsoft.com/office/drawing/2014/main" id="{7AB70383-847C-465A-A19B-C739C10D0210}"/>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grpSp>
        <p:grpSp>
          <p:nvGrpSpPr>
            <p:cNvPr id="4" name="Group 3" descr="Showing Event Hub, IoT hub, Kafka and ADF services for ingestion ">
              <a:extLst>
                <a:ext uri="{FF2B5EF4-FFF2-40B4-BE49-F238E27FC236}">
                  <a16:creationId xmlns:a16="http://schemas.microsoft.com/office/drawing/2014/main" id="{66F7887B-2879-41E1-A570-18030EDA4967}"/>
                </a:ext>
              </a:extLst>
            </p:cNvPr>
            <p:cNvGrpSpPr/>
            <p:nvPr/>
          </p:nvGrpSpPr>
          <p:grpSpPr>
            <a:xfrm>
              <a:off x="3752154" y="2254295"/>
              <a:ext cx="1330814" cy="3597668"/>
              <a:chOff x="3752154" y="2254295"/>
              <a:chExt cx="1330814" cy="3597668"/>
            </a:xfrm>
          </p:grpSpPr>
          <p:grpSp>
            <p:nvGrpSpPr>
              <p:cNvPr id="51" name="Group 50">
                <a:extLst>
                  <a:ext uri="{FF2B5EF4-FFF2-40B4-BE49-F238E27FC236}">
                    <a16:creationId xmlns:a16="http://schemas.microsoft.com/office/drawing/2014/main" id="{EE56C660-C315-4B3B-A485-79A1C80BFF6E}"/>
                  </a:ext>
                </a:extLst>
              </p:cNvPr>
              <p:cNvGrpSpPr/>
              <p:nvPr/>
            </p:nvGrpSpPr>
            <p:grpSpPr>
              <a:xfrm>
                <a:off x="3752154" y="5124914"/>
                <a:ext cx="1330814" cy="727049"/>
                <a:chOff x="2520437" y="2198161"/>
                <a:chExt cx="1330814" cy="727049"/>
              </a:xfrm>
            </p:grpSpPr>
            <p:sp>
              <p:nvSpPr>
                <p:cNvPr id="52" name="Rectangle 51">
                  <a:extLst>
                    <a:ext uri="{FF2B5EF4-FFF2-40B4-BE49-F238E27FC236}">
                      <a16:creationId xmlns:a16="http://schemas.microsoft.com/office/drawing/2014/main" id="{AE1B3B58-E5E4-468C-8A20-95393ACFED45}"/>
                    </a:ext>
                  </a:extLst>
                </p:cNvPr>
                <p:cNvSpPr/>
                <p:nvPr/>
              </p:nvSpPr>
              <p:spPr>
                <a:xfrm>
                  <a:off x="2520437" y="2678989"/>
                  <a:ext cx="1330814"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53" name="Group 52">
                  <a:extLst>
                    <a:ext uri="{FF2B5EF4-FFF2-40B4-BE49-F238E27FC236}">
                      <a16:creationId xmlns:a16="http://schemas.microsoft.com/office/drawing/2014/main" id="{B78034FC-6AB5-4892-8EF0-44DD5F98B077}"/>
                    </a:ext>
                  </a:extLst>
                </p:cNvPr>
                <p:cNvGrpSpPr/>
                <p:nvPr/>
              </p:nvGrpSpPr>
              <p:grpSpPr>
                <a:xfrm>
                  <a:off x="2935903" y="2198161"/>
                  <a:ext cx="423284" cy="416651"/>
                  <a:chOff x="5279190" y="5401430"/>
                  <a:chExt cx="1101836" cy="1106637"/>
                </a:xfrm>
              </p:grpSpPr>
              <p:sp>
                <p:nvSpPr>
                  <p:cNvPr id="54" name="Freeform: Shape 815">
                    <a:extLst>
                      <a:ext uri="{FF2B5EF4-FFF2-40B4-BE49-F238E27FC236}">
                        <a16:creationId xmlns:a16="http://schemas.microsoft.com/office/drawing/2014/main" id="{582A2351-4FFA-4953-A274-CAC8E56115FB}"/>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chemeClr val="tx1"/>
                      </a:solidFill>
                      <a:effectLst/>
                      <a:uLnTx/>
                      <a:uFillTx/>
                      <a:latin typeface="Segoe UI Light"/>
                      <a:ea typeface="Segoe UI" pitchFamily="34" charset="0"/>
                      <a:cs typeface="Segoe UI" pitchFamily="34" charset="0"/>
                    </a:endParaRPr>
                  </a:p>
                </p:txBody>
              </p:sp>
              <p:sp>
                <p:nvSpPr>
                  <p:cNvPr id="55" name="Freeform: Shape 816">
                    <a:extLst>
                      <a:ext uri="{FF2B5EF4-FFF2-40B4-BE49-F238E27FC236}">
                        <a16:creationId xmlns:a16="http://schemas.microsoft.com/office/drawing/2014/main" id="{524D2736-6EF2-4207-B4E7-FD6F226AADD0}"/>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chemeClr val="tx1"/>
                      </a:solidFill>
                      <a:effectLst/>
                      <a:uLnTx/>
                      <a:uFillTx/>
                      <a:latin typeface="Segoe UI Light"/>
                      <a:ea typeface="Segoe UI" pitchFamily="34" charset="0"/>
                      <a:cs typeface="Segoe UI" pitchFamily="34" charset="0"/>
                    </a:endParaRPr>
                  </a:p>
                </p:txBody>
              </p:sp>
              <p:sp>
                <p:nvSpPr>
                  <p:cNvPr id="56" name="Freeform: Shape 817">
                    <a:extLst>
                      <a:ext uri="{FF2B5EF4-FFF2-40B4-BE49-F238E27FC236}">
                        <a16:creationId xmlns:a16="http://schemas.microsoft.com/office/drawing/2014/main" id="{708146C6-A96A-4A83-A31D-F05E8165978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chemeClr val="tx1"/>
                      </a:solidFill>
                      <a:effectLst/>
                      <a:uLnTx/>
                      <a:uFillTx/>
                      <a:latin typeface="Segoe UI Light"/>
                      <a:ea typeface="Segoe UI" pitchFamily="34" charset="0"/>
                      <a:cs typeface="Segoe UI" pitchFamily="34" charset="0"/>
                    </a:endParaRPr>
                  </a:p>
                </p:txBody>
              </p:sp>
              <p:sp>
                <p:nvSpPr>
                  <p:cNvPr id="57" name="Freeform: Shape 818">
                    <a:extLst>
                      <a:ext uri="{FF2B5EF4-FFF2-40B4-BE49-F238E27FC236}">
                        <a16:creationId xmlns:a16="http://schemas.microsoft.com/office/drawing/2014/main" id="{525C6A91-DAB4-4F38-97B2-21A7491F21A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chemeClr val="tx1"/>
                      </a:solidFill>
                      <a:effectLst/>
                      <a:uLnTx/>
                      <a:uFillTx/>
                      <a:latin typeface="Segoe UI Light"/>
                      <a:ea typeface="Segoe UI" pitchFamily="34" charset="0"/>
                      <a:cs typeface="Segoe UI" pitchFamily="34" charset="0"/>
                    </a:endParaRPr>
                  </a:p>
                </p:txBody>
              </p:sp>
              <p:sp>
                <p:nvSpPr>
                  <p:cNvPr id="58" name="Freeform: Shape 819">
                    <a:extLst>
                      <a:ext uri="{FF2B5EF4-FFF2-40B4-BE49-F238E27FC236}">
                        <a16:creationId xmlns:a16="http://schemas.microsoft.com/office/drawing/2014/main" id="{DA2F27DB-3ED0-4331-AB8C-68FE2A3EDED3}"/>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chemeClr val="tx1"/>
                      </a:solidFill>
                      <a:effectLst/>
                      <a:uLnTx/>
                      <a:uFillTx/>
                      <a:latin typeface="Segoe UI Light"/>
                      <a:ea typeface="Segoe UI" pitchFamily="34" charset="0"/>
                      <a:cs typeface="Segoe UI" pitchFamily="34" charset="0"/>
                    </a:endParaRPr>
                  </a:p>
                </p:txBody>
              </p:sp>
            </p:grpSp>
          </p:grpSp>
          <p:pic>
            <p:nvPicPr>
              <p:cNvPr id="3" name="Graphic 2">
                <a:extLst>
                  <a:ext uri="{FF2B5EF4-FFF2-40B4-BE49-F238E27FC236}">
                    <a16:creationId xmlns:a16="http://schemas.microsoft.com/office/drawing/2014/main" id="{46E0E0F7-DF21-4CCA-989E-FD956EC51B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43260" y="3927683"/>
                <a:ext cx="571500" cy="571500"/>
              </a:xfrm>
              <a:prstGeom prst="rect">
                <a:avLst/>
              </a:prstGeom>
            </p:spPr>
          </p:pic>
          <p:sp>
            <p:nvSpPr>
              <p:cNvPr id="165" name="Rectangle 164">
                <a:extLst>
                  <a:ext uri="{FF2B5EF4-FFF2-40B4-BE49-F238E27FC236}">
                    <a16:creationId xmlns:a16="http://schemas.microsoft.com/office/drawing/2014/main" id="{91B76159-C646-4389-81D0-576BBD6A6015}"/>
                  </a:ext>
                </a:extLst>
              </p:cNvPr>
              <p:cNvSpPr/>
              <p:nvPr/>
            </p:nvSpPr>
            <p:spPr>
              <a:xfrm>
                <a:off x="4005183" y="4482198"/>
                <a:ext cx="51007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Kafka</a:t>
                </a:r>
              </a:p>
            </p:txBody>
          </p:sp>
          <p:pic>
            <p:nvPicPr>
              <p:cNvPr id="9" name="Graphic 8">
                <a:extLst>
                  <a:ext uri="{FF2B5EF4-FFF2-40B4-BE49-F238E27FC236}">
                    <a16:creationId xmlns:a16="http://schemas.microsoft.com/office/drawing/2014/main" id="{00737C8A-FA76-4A1C-9905-B19D6690A05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94792" y="3097173"/>
                <a:ext cx="571500" cy="571500"/>
              </a:xfrm>
              <a:prstGeom prst="rect">
                <a:avLst/>
              </a:prstGeom>
            </p:spPr>
          </p:pic>
          <p:sp>
            <p:nvSpPr>
              <p:cNvPr id="172" name="Rectangle 171">
                <a:extLst>
                  <a:ext uri="{FF2B5EF4-FFF2-40B4-BE49-F238E27FC236}">
                    <a16:creationId xmlns:a16="http://schemas.microsoft.com/office/drawing/2014/main" id="{DB02B95A-A165-4996-A356-FEE61F912FE1}"/>
                  </a:ext>
                </a:extLst>
              </p:cNvPr>
              <p:cNvSpPr/>
              <p:nvPr/>
            </p:nvSpPr>
            <p:spPr>
              <a:xfrm>
                <a:off x="4005183" y="3671851"/>
                <a:ext cx="651140"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IoT Hub</a:t>
                </a:r>
              </a:p>
            </p:txBody>
          </p:sp>
          <p:pic>
            <p:nvPicPr>
              <p:cNvPr id="5" name="Graphic 4">
                <a:extLst>
                  <a:ext uri="{FF2B5EF4-FFF2-40B4-BE49-F238E27FC236}">
                    <a16:creationId xmlns:a16="http://schemas.microsoft.com/office/drawing/2014/main" id="{6BD104D4-AFFE-4218-A9B7-45E9430AE74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82612" y="2254295"/>
                <a:ext cx="571500" cy="571500"/>
              </a:xfrm>
              <a:prstGeom prst="rect">
                <a:avLst/>
              </a:prstGeom>
            </p:spPr>
          </p:pic>
          <p:sp>
            <p:nvSpPr>
              <p:cNvPr id="174" name="Rectangle 173">
                <a:extLst>
                  <a:ext uri="{FF2B5EF4-FFF2-40B4-BE49-F238E27FC236}">
                    <a16:creationId xmlns:a16="http://schemas.microsoft.com/office/drawing/2014/main" id="{78C00CA4-8213-401D-B422-E18EAC687370}"/>
                  </a:ext>
                </a:extLst>
              </p:cNvPr>
              <p:cNvSpPr/>
              <p:nvPr/>
            </p:nvSpPr>
            <p:spPr>
              <a:xfrm>
                <a:off x="3867324" y="2789668"/>
                <a:ext cx="788999"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Event Hub</a:t>
                </a:r>
              </a:p>
            </p:txBody>
          </p:sp>
        </p:grpSp>
        <p:grpSp>
          <p:nvGrpSpPr>
            <p:cNvPr id="8" name="Group 7" descr="Showing data ingestion flow from input sources to Event Hub, IoT Hub, Kafka and ADF pipelines">
              <a:extLst>
                <a:ext uri="{FF2B5EF4-FFF2-40B4-BE49-F238E27FC236}">
                  <a16:creationId xmlns:a16="http://schemas.microsoft.com/office/drawing/2014/main" id="{09960E31-FB0C-4738-ADFC-61E908CE4CD7}"/>
                </a:ext>
              </a:extLst>
            </p:cNvPr>
            <p:cNvGrpSpPr/>
            <p:nvPr/>
          </p:nvGrpSpPr>
          <p:grpSpPr>
            <a:xfrm>
              <a:off x="3143856" y="2513831"/>
              <a:ext cx="2841933" cy="2828633"/>
              <a:chOff x="3143856" y="2513831"/>
              <a:chExt cx="2841933" cy="2828633"/>
            </a:xfrm>
          </p:grpSpPr>
          <p:grpSp>
            <p:nvGrpSpPr>
              <p:cNvPr id="7" name="Group 6">
                <a:extLst>
                  <a:ext uri="{FF2B5EF4-FFF2-40B4-BE49-F238E27FC236}">
                    <a16:creationId xmlns:a16="http://schemas.microsoft.com/office/drawing/2014/main" id="{EE2874CC-0830-44E5-BC46-99509FE2E035}"/>
                  </a:ext>
                </a:extLst>
              </p:cNvPr>
              <p:cNvGrpSpPr/>
              <p:nvPr/>
            </p:nvGrpSpPr>
            <p:grpSpPr>
              <a:xfrm>
                <a:off x="3143856" y="2529704"/>
                <a:ext cx="2328957" cy="2812760"/>
                <a:chOff x="3143856" y="2529704"/>
                <a:chExt cx="2328957" cy="2812760"/>
              </a:xfrm>
            </p:grpSpPr>
            <p:cxnSp>
              <p:nvCxnSpPr>
                <p:cNvPr id="59" name="Straight Arrow Connector 58">
                  <a:extLst>
                    <a:ext uri="{FF2B5EF4-FFF2-40B4-BE49-F238E27FC236}">
                      <a16:creationId xmlns:a16="http://schemas.microsoft.com/office/drawing/2014/main" id="{4771CE8F-099A-436A-8F1A-9A0FC6E64EF2}"/>
                    </a:ext>
                  </a:extLst>
                </p:cNvPr>
                <p:cNvCxnSpPr>
                  <a:cxnSpLocks/>
                </p:cNvCxnSpPr>
                <p:nvPr/>
              </p:nvCxnSpPr>
              <p:spPr>
                <a:xfrm>
                  <a:off x="3143856" y="5342464"/>
                  <a:ext cx="80218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BBCA1ED-A254-4F33-A83F-FC27929ACEE4}"/>
                    </a:ext>
                  </a:extLst>
                </p:cNvPr>
                <p:cNvCxnSpPr>
                  <a:cxnSpLocks/>
                </p:cNvCxnSpPr>
                <p:nvPr/>
              </p:nvCxnSpPr>
              <p:spPr>
                <a:xfrm>
                  <a:off x="4916933" y="5342464"/>
                  <a:ext cx="55196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86605F2E-88CD-43DC-9A1D-6E18CCDD8C57}"/>
                    </a:ext>
                  </a:extLst>
                </p:cNvPr>
                <p:cNvCxnSpPr>
                  <a:cxnSpLocks/>
                </p:cNvCxnSpPr>
                <p:nvPr/>
              </p:nvCxnSpPr>
              <p:spPr>
                <a:xfrm>
                  <a:off x="3177829" y="4203937"/>
                  <a:ext cx="80218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F90288B3-859E-4D7A-8C60-5786F806766D}"/>
                    </a:ext>
                  </a:extLst>
                </p:cNvPr>
                <p:cNvCxnSpPr>
                  <a:cxnSpLocks/>
                </p:cNvCxnSpPr>
                <p:nvPr/>
              </p:nvCxnSpPr>
              <p:spPr>
                <a:xfrm flipV="1">
                  <a:off x="4642076" y="4203937"/>
                  <a:ext cx="830737" cy="110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AE583E09-663D-49E0-99C9-CDCA14DBC155}"/>
                    </a:ext>
                  </a:extLst>
                </p:cNvPr>
                <p:cNvCxnSpPr>
                  <a:cxnSpLocks/>
                </p:cNvCxnSpPr>
                <p:nvPr/>
              </p:nvCxnSpPr>
              <p:spPr>
                <a:xfrm>
                  <a:off x="3143856" y="3363102"/>
                  <a:ext cx="80218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8E806E58-2549-4A84-A5E3-3FC8C16D69C0}"/>
                    </a:ext>
                  </a:extLst>
                </p:cNvPr>
                <p:cNvCxnSpPr>
                  <a:cxnSpLocks/>
                </p:cNvCxnSpPr>
                <p:nvPr/>
              </p:nvCxnSpPr>
              <p:spPr>
                <a:xfrm flipV="1">
                  <a:off x="4641773" y="3367367"/>
                  <a:ext cx="830737" cy="110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D5BBAEF3-FEA9-40B8-A150-4CE463927615}"/>
                    </a:ext>
                  </a:extLst>
                </p:cNvPr>
                <p:cNvCxnSpPr>
                  <a:cxnSpLocks/>
                </p:cNvCxnSpPr>
                <p:nvPr/>
              </p:nvCxnSpPr>
              <p:spPr>
                <a:xfrm>
                  <a:off x="3143856" y="2529704"/>
                  <a:ext cx="80218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C245E44E-E539-4B96-A0F6-3D05BCB8F659}"/>
                    </a:ext>
                  </a:extLst>
                </p:cNvPr>
                <p:cNvCxnSpPr>
                  <a:cxnSpLocks/>
                </p:cNvCxnSpPr>
                <p:nvPr/>
              </p:nvCxnSpPr>
              <p:spPr>
                <a:xfrm flipV="1">
                  <a:off x="4619300" y="2529704"/>
                  <a:ext cx="830737" cy="110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31" name="Connector: Elbow 130">
                <a:extLst>
                  <a:ext uri="{FF2B5EF4-FFF2-40B4-BE49-F238E27FC236}">
                    <a16:creationId xmlns:a16="http://schemas.microsoft.com/office/drawing/2014/main" id="{4836B551-9EAB-48AF-A1C6-4253C242F1C8}"/>
                  </a:ext>
                </a:extLst>
              </p:cNvPr>
              <p:cNvCxnSpPr>
                <a:cxnSpLocks/>
              </p:cNvCxnSpPr>
              <p:nvPr/>
            </p:nvCxnSpPr>
            <p:spPr>
              <a:xfrm rot="5400000" flipH="1" flipV="1">
                <a:off x="4327023" y="3647768"/>
                <a:ext cx="2792703" cy="524829"/>
              </a:xfrm>
              <a:prstGeom prst="bentConnector3">
                <a:avLst>
                  <a:gd name="adj1" fmla="val 99924"/>
                </a:avLst>
              </a:prstGeom>
              <a:ln w="25400">
                <a:solidFill>
                  <a:schemeClr val="accent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grpSp>
          <p:nvGrpSpPr>
            <p:cNvPr id="41" name="Group 40" descr="Showing icon for ADLS">
              <a:extLst>
                <a:ext uri="{FF2B5EF4-FFF2-40B4-BE49-F238E27FC236}">
                  <a16:creationId xmlns:a16="http://schemas.microsoft.com/office/drawing/2014/main" id="{D77A213E-EBB2-4B61-B769-DEE545D52512}"/>
                </a:ext>
              </a:extLst>
            </p:cNvPr>
            <p:cNvGrpSpPr/>
            <p:nvPr/>
          </p:nvGrpSpPr>
          <p:grpSpPr>
            <a:xfrm>
              <a:off x="6824004" y="3469203"/>
              <a:ext cx="507755" cy="435880"/>
              <a:chOff x="2488014" y="1320237"/>
              <a:chExt cx="4696411" cy="4187931"/>
            </a:xfrm>
          </p:grpSpPr>
          <p:sp>
            <p:nvSpPr>
              <p:cNvPr id="42" name="Hexagon 41">
                <a:extLst>
                  <a:ext uri="{FF2B5EF4-FFF2-40B4-BE49-F238E27FC236}">
                    <a16:creationId xmlns:a16="http://schemas.microsoft.com/office/drawing/2014/main" id="{D7544971-E6D9-4D23-B6B4-F21BF91AB564}"/>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 name="Snip Single Corner Rectangle 26">
                <a:extLst>
                  <a:ext uri="{FF2B5EF4-FFF2-40B4-BE49-F238E27FC236}">
                    <a16:creationId xmlns:a16="http://schemas.microsoft.com/office/drawing/2014/main" id="{0628708E-8B25-46C4-8EC6-6CABA857FF1D}"/>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44" name="Group 43">
                <a:extLst>
                  <a:ext uri="{FF2B5EF4-FFF2-40B4-BE49-F238E27FC236}">
                    <a16:creationId xmlns:a16="http://schemas.microsoft.com/office/drawing/2014/main" id="{4CF19E34-F874-4035-996C-8DF105673B22}"/>
                  </a:ext>
                </a:extLst>
              </p:cNvPr>
              <p:cNvGrpSpPr/>
              <p:nvPr/>
            </p:nvGrpSpPr>
            <p:grpSpPr>
              <a:xfrm>
                <a:off x="4271147" y="2716509"/>
                <a:ext cx="790232" cy="1472559"/>
                <a:chOff x="4917030" y="1019829"/>
                <a:chExt cx="123056" cy="229308"/>
              </a:xfrm>
            </p:grpSpPr>
            <p:sp>
              <p:nvSpPr>
                <p:cNvPr id="46" name="Freeform: Shape 45">
                  <a:extLst>
                    <a:ext uri="{FF2B5EF4-FFF2-40B4-BE49-F238E27FC236}">
                      <a16:creationId xmlns:a16="http://schemas.microsoft.com/office/drawing/2014/main" id="{377D0534-0668-416C-B0D9-4AB58E4081EB}"/>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Freeform: Shape 46">
                  <a:extLst>
                    <a:ext uri="{FF2B5EF4-FFF2-40B4-BE49-F238E27FC236}">
                      <a16:creationId xmlns:a16="http://schemas.microsoft.com/office/drawing/2014/main" id="{B9BEB19B-9275-451F-B90F-A708D2767656}"/>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 name="Freeform: Shape 47">
                  <a:extLst>
                    <a:ext uri="{FF2B5EF4-FFF2-40B4-BE49-F238E27FC236}">
                      <a16:creationId xmlns:a16="http://schemas.microsoft.com/office/drawing/2014/main" id="{76C39133-3483-467F-8175-C631FBEE813D}"/>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Freeform: Shape 48">
                  <a:extLst>
                    <a:ext uri="{FF2B5EF4-FFF2-40B4-BE49-F238E27FC236}">
                      <a16:creationId xmlns:a16="http://schemas.microsoft.com/office/drawing/2014/main" id="{7EDA434F-98BA-4E17-91DC-8261EB6D8052}"/>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45" name="Right Triangle 44">
                <a:extLst>
                  <a:ext uri="{FF2B5EF4-FFF2-40B4-BE49-F238E27FC236}">
                    <a16:creationId xmlns:a16="http://schemas.microsoft.com/office/drawing/2014/main" id="{A0BB8308-529F-4418-B63E-65A494551CD7}"/>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cxnSp>
          <p:nvCxnSpPr>
            <p:cNvPr id="120" name="Straight Arrow Connector 119">
              <a:extLst>
                <a:ext uri="{FF2B5EF4-FFF2-40B4-BE49-F238E27FC236}">
                  <a16:creationId xmlns:a16="http://schemas.microsoft.com/office/drawing/2014/main" id="{D57DB5EE-CCA7-4BFC-9AC7-A9D3107430CE}"/>
                </a:ext>
                <a:ext uri="{C183D7F6-B498-43B3-948B-1728B52AA6E4}">
                  <adec:decorative xmlns:adec="http://schemas.microsoft.com/office/drawing/2017/decorative" val="1"/>
                </a:ext>
              </a:extLst>
            </p:cNvPr>
            <p:cNvCxnSpPr>
              <a:cxnSpLocks/>
            </p:cNvCxnSpPr>
            <p:nvPr/>
          </p:nvCxnSpPr>
          <p:spPr>
            <a:xfrm>
              <a:off x="7383221" y="5342464"/>
              <a:ext cx="101992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22" name="Rectangle 121">
              <a:extLst>
                <a:ext uri="{FF2B5EF4-FFF2-40B4-BE49-F238E27FC236}">
                  <a16:creationId xmlns:a16="http://schemas.microsoft.com/office/drawing/2014/main" id="{382E8C6F-4A42-43B8-9178-9D70295B69E0}"/>
                </a:ext>
              </a:extLst>
            </p:cNvPr>
            <p:cNvSpPr/>
            <p:nvPr/>
          </p:nvSpPr>
          <p:spPr>
            <a:xfrm>
              <a:off x="8271331" y="5605742"/>
              <a:ext cx="1065820"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40" name="Rectangle 39">
              <a:extLst>
                <a:ext uri="{FF2B5EF4-FFF2-40B4-BE49-F238E27FC236}">
                  <a16:creationId xmlns:a16="http://schemas.microsoft.com/office/drawing/2014/main" id="{465C6BF8-B742-4632-A045-1D82CA8C81C4}"/>
                </a:ext>
              </a:extLst>
            </p:cNvPr>
            <p:cNvSpPr/>
            <p:nvPr/>
          </p:nvSpPr>
          <p:spPr>
            <a:xfrm>
              <a:off x="7443679" y="3402199"/>
              <a:ext cx="858889" cy="56472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Storage</a:t>
              </a:r>
            </a:p>
          </p:txBody>
        </p:sp>
        <p:sp>
          <p:nvSpPr>
            <p:cNvPr id="123" name="Rectangle 122">
              <a:extLst>
                <a:ext uri="{FF2B5EF4-FFF2-40B4-BE49-F238E27FC236}">
                  <a16:creationId xmlns:a16="http://schemas.microsoft.com/office/drawing/2014/main" id="{6F5B6F72-13DF-4310-BE3E-CECB8C4489A4}"/>
                </a:ext>
              </a:extLst>
            </p:cNvPr>
            <p:cNvSpPr/>
            <p:nvPr/>
          </p:nvSpPr>
          <p:spPr>
            <a:xfrm>
              <a:off x="9343604" y="5605742"/>
              <a:ext cx="101360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nvGrpSpPr>
            <p:cNvPr id="134" name="Group 133" descr="Azure Analysis services logo">
              <a:extLst>
                <a:ext uri="{FF2B5EF4-FFF2-40B4-BE49-F238E27FC236}">
                  <a16:creationId xmlns:a16="http://schemas.microsoft.com/office/drawing/2014/main" id="{00B5C68B-D460-44A2-8719-E9EC10F23C95}"/>
                </a:ext>
              </a:extLst>
            </p:cNvPr>
            <p:cNvGrpSpPr/>
            <p:nvPr/>
          </p:nvGrpSpPr>
          <p:grpSpPr>
            <a:xfrm>
              <a:off x="8555191" y="5177374"/>
              <a:ext cx="498100" cy="387806"/>
              <a:chOff x="2062250" y="1828801"/>
              <a:chExt cx="438091" cy="341085"/>
            </a:xfrm>
          </p:grpSpPr>
          <p:grpSp>
            <p:nvGrpSpPr>
              <p:cNvPr id="135" name="Group 134">
                <a:extLst>
                  <a:ext uri="{FF2B5EF4-FFF2-40B4-BE49-F238E27FC236}">
                    <a16:creationId xmlns:a16="http://schemas.microsoft.com/office/drawing/2014/main" id="{7CF10C4F-70B5-4394-AE2F-5A5DC6BE4F6B}"/>
                  </a:ext>
                </a:extLst>
              </p:cNvPr>
              <p:cNvGrpSpPr/>
              <p:nvPr/>
            </p:nvGrpSpPr>
            <p:grpSpPr>
              <a:xfrm>
                <a:off x="2062250" y="1828801"/>
                <a:ext cx="180067" cy="140947"/>
                <a:chOff x="2438399" y="1828800"/>
                <a:chExt cx="1923143" cy="1799771"/>
              </a:xfrm>
              <a:noFill/>
            </p:grpSpPr>
            <p:sp>
              <p:nvSpPr>
                <p:cNvPr id="149" name="Rectangle 148">
                  <a:extLst>
                    <a:ext uri="{FF2B5EF4-FFF2-40B4-BE49-F238E27FC236}">
                      <a16:creationId xmlns:a16="http://schemas.microsoft.com/office/drawing/2014/main" id="{DB1EE6CA-224B-407F-BD6D-6F0852B9596D}"/>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50" name="Straight Connector 149">
                  <a:extLst>
                    <a:ext uri="{FF2B5EF4-FFF2-40B4-BE49-F238E27FC236}">
                      <a16:creationId xmlns:a16="http://schemas.microsoft.com/office/drawing/2014/main" id="{2BD4EFD5-211E-4144-B7DF-34EB9F9B845E}"/>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46FEDADF-EB94-4106-9758-16248A8B2EF3}"/>
                  </a:ext>
                </a:extLst>
              </p:cNvPr>
              <p:cNvGrpSpPr/>
              <p:nvPr/>
            </p:nvGrpSpPr>
            <p:grpSpPr>
              <a:xfrm>
                <a:off x="2093480" y="2028939"/>
                <a:ext cx="180067" cy="140947"/>
                <a:chOff x="2438399" y="1828800"/>
                <a:chExt cx="1923143" cy="1799771"/>
              </a:xfrm>
              <a:noFill/>
            </p:grpSpPr>
            <p:sp>
              <p:nvSpPr>
                <p:cNvPr id="147" name="Rectangle 146">
                  <a:extLst>
                    <a:ext uri="{FF2B5EF4-FFF2-40B4-BE49-F238E27FC236}">
                      <a16:creationId xmlns:a16="http://schemas.microsoft.com/office/drawing/2014/main" id="{DC8B7E7E-F7C5-4187-9D7A-E85BD8B9D8AD}"/>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184EC94E-845B-4BB6-8D48-8F9B775C7E76}"/>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CFA45AD5-9EAC-444A-8D6A-9BBE8BA4F74F}"/>
                  </a:ext>
                </a:extLst>
              </p:cNvPr>
              <p:cNvGrpSpPr/>
              <p:nvPr/>
            </p:nvGrpSpPr>
            <p:grpSpPr>
              <a:xfrm>
                <a:off x="2320274" y="1907031"/>
                <a:ext cx="180067" cy="140947"/>
                <a:chOff x="2438399" y="1828800"/>
                <a:chExt cx="1923143" cy="1799771"/>
              </a:xfrm>
              <a:noFill/>
            </p:grpSpPr>
            <p:sp>
              <p:nvSpPr>
                <p:cNvPr id="145" name="Rectangle 144">
                  <a:extLst>
                    <a:ext uri="{FF2B5EF4-FFF2-40B4-BE49-F238E27FC236}">
                      <a16:creationId xmlns:a16="http://schemas.microsoft.com/office/drawing/2014/main" id="{456BA77E-0E70-4CCD-B7AA-A2CE960FEDDA}"/>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6" name="Straight Connector 145">
                  <a:extLst>
                    <a:ext uri="{FF2B5EF4-FFF2-40B4-BE49-F238E27FC236}">
                      <a16:creationId xmlns:a16="http://schemas.microsoft.com/office/drawing/2014/main" id="{F549C2DA-5512-4182-BFE9-5D04D42C2E50}"/>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362523FE-B8E3-44DA-8172-4F1ECAD2C187}"/>
                  </a:ext>
                </a:extLst>
              </p:cNvPr>
              <p:cNvGrpSpPr/>
              <p:nvPr/>
            </p:nvGrpSpPr>
            <p:grpSpPr>
              <a:xfrm>
                <a:off x="2129218" y="1891046"/>
                <a:ext cx="303775" cy="247510"/>
                <a:chOff x="2129218" y="1898304"/>
                <a:chExt cx="303775" cy="247510"/>
              </a:xfrm>
            </p:grpSpPr>
            <p:sp>
              <p:nvSpPr>
                <p:cNvPr id="139" name="Oval 138">
                  <a:extLst>
                    <a:ext uri="{FF2B5EF4-FFF2-40B4-BE49-F238E27FC236}">
                      <a16:creationId xmlns:a16="http://schemas.microsoft.com/office/drawing/2014/main" id="{7F33154F-495A-4C46-929F-B7C2A195EE69}"/>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0" name="Oval 139">
                  <a:extLst>
                    <a:ext uri="{FF2B5EF4-FFF2-40B4-BE49-F238E27FC236}">
                      <a16:creationId xmlns:a16="http://schemas.microsoft.com/office/drawing/2014/main" id="{F13EEA0C-3215-4A94-A0BA-CFE0C59D1352}"/>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1" name="Oval 140">
                  <a:extLst>
                    <a:ext uri="{FF2B5EF4-FFF2-40B4-BE49-F238E27FC236}">
                      <a16:creationId xmlns:a16="http://schemas.microsoft.com/office/drawing/2014/main" id="{922FBDD5-75C8-41AE-994A-221DC5730243}"/>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2" name="Straight Connector 141">
                  <a:extLst>
                    <a:ext uri="{FF2B5EF4-FFF2-40B4-BE49-F238E27FC236}">
                      <a16:creationId xmlns:a16="http://schemas.microsoft.com/office/drawing/2014/main" id="{7090D1CC-E082-4F6A-B404-A5735E13788B}"/>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EC33CAB4-FA76-4C2A-B3A5-97D68F47FE55}"/>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89926F2-97F0-4EDC-9285-89A0D6186DB1}"/>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157" name="Straight Arrow Connector 156">
              <a:extLst>
                <a:ext uri="{FF2B5EF4-FFF2-40B4-BE49-F238E27FC236}">
                  <a16:creationId xmlns:a16="http://schemas.microsoft.com/office/drawing/2014/main" id="{70DC6588-1F1D-43B6-A3BA-C2AF280FFB40}"/>
                </a:ext>
                <a:ext uri="{C183D7F6-B498-43B3-948B-1728B52AA6E4}">
                  <adec:decorative xmlns:adec="http://schemas.microsoft.com/office/drawing/2017/decorative" val="1"/>
                </a:ext>
              </a:extLst>
            </p:cNvPr>
            <p:cNvCxnSpPr>
              <a:cxnSpLocks/>
            </p:cNvCxnSpPr>
            <p:nvPr/>
          </p:nvCxnSpPr>
          <p:spPr>
            <a:xfrm>
              <a:off x="5468898" y="5342464"/>
              <a:ext cx="1274628" cy="0"/>
            </a:xfrm>
            <a:prstGeom prst="straightConnector1">
              <a:avLst/>
            </a:prstGeom>
            <a:ln w="12700">
              <a:solidFill>
                <a:schemeClr val="tx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1" name="Connector: Elbow 170">
              <a:extLst>
                <a:ext uri="{FF2B5EF4-FFF2-40B4-BE49-F238E27FC236}">
                  <a16:creationId xmlns:a16="http://schemas.microsoft.com/office/drawing/2014/main" id="{4EE276A2-13FE-4D63-B5EB-63865394D7D3}"/>
                </a:ext>
                <a:ext uri="{C183D7F6-B498-43B3-948B-1728B52AA6E4}">
                  <adec:decorative xmlns:adec="http://schemas.microsoft.com/office/drawing/2017/decorative" val="1"/>
                </a:ext>
              </a:extLst>
            </p:cNvPr>
            <p:cNvCxnSpPr>
              <a:cxnSpLocks/>
              <a:endCxn id="24" idx="2"/>
            </p:cNvCxnSpPr>
            <p:nvPr/>
          </p:nvCxnSpPr>
          <p:spPr>
            <a:xfrm rot="5400000" flipH="1" flipV="1">
              <a:off x="8722154" y="4320235"/>
              <a:ext cx="1495239" cy="557190"/>
            </a:xfrm>
            <a:prstGeom prst="bentConnector3">
              <a:avLst>
                <a:gd name="adj1" fmla="val -255"/>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B0E8610D-59F7-4605-8665-56E72943C204}"/>
                </a:ext>
                <a:ext uri="{C183D7F6-B498-43B3-948B-1728B52AA6E4}">
                  <adec:decorative xmlns:adec="http://schemas.microsoft.com/office/drawing/2017/decorative" val="1"/>
                </a:ext>
              </a:extLst>
            </p:cNvPr>
            <p:cNvCxnSpPr>
              <a:cxnSpLocks/>
              <a:endCxn id="24" idx="0"/>
            </p:cNvCxnSpPr>
            <p:nvPr/>
          </p:nvCxnSpPr>
          <p:spPr>
            <a:xfrm>
              <a:off x="8201500" y="2534476"/>
              <a:ext cx="1546868" cy="825686"/>
            </a:xfrm>
            <a:prstGeom prst="bentConnector2">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25" name="Group 24" descr="PowerBI logo">
              <a:extLst>
                <a:ext uri="{FF2B5EF4-FFF2-40B4-BE49-F238E27FC236}">
                  <a16:creationId xmlns:a16="http://schemas.microsoft.com/office/drawing/2014/main" id="{E8CA5372-1BAE-42E6-A290-6B4AAF3C0256}"/>
                </a:ext>
              </a:extLst>
            </p:cNvPr>
            <p:cNvGrpSpPr/>
            <p:nvPr/>
          </p:nvGrpSpPr>
          <p:grpSpPr>
            <a:xfrm>
              <a:off x="9484552" y="3360162"/>
              <a:ext cx="527632" cy="491048"/>
              <a:chOff x="10973806" y="3662307"/>
              <a:chExt cx="527632" cy="491048"/>
            </a:xfrm>
          </p:grpSpPr>
          <p:grpSp>
            <p:nvGrpSpPr>
              <p:cNvPr id="22" name="Group 21">
                <a:extLst>
                  <a:ext uri="{FF2B5EF4-FFF2-40B4-BE49-F238E27FC236}">
                    <a16:creationId xmlns:a16="http://schemas.microsoft.com/office/drawing/2014/main" id="{12496188-6D65-4D59-8578-9FF1F478D2FD}"/>
                  </a:ext>
                </a:extLst>
              </p:cNvPr>
              <p:cNvGrpSpPr/>
              <p:nvPr/>
            </p:nvGrpSpPr>
            <p:grpSpPr>
              <a:xfrm>
                <a:off x="11031713" y="3743631"/>
                <a:ext cx="398140" cy="303090"/>
                <a:chOff x="11031713" y="3743631"/>
                <a:chExt cx="398140" cy="303090"/>
              </a:xfrm>
            </p:grpSpPr>
            <p:cxnSp>
              <p:nvCxnSpPr>
                <p:cNvPr id="152" name="Straight Connector 151">
                  <a:extLst>
                    <a:ext uri="{FF2B5EF4-FFF2-40B4-BE49-F238E27FC236}">
                      <a16:creationId xmlns:a16="http://schemas.microsoft.com/office/drawing/2014/main" id="{C50CA1B7-92F9-42AE-807B-6ED85DA8D4E7}"/>
                    </a:ext>
                  </a:extLst>
                </p:cNvPr>
                <p:cNvCxnSpPr>
                  <a:cxnSpLocks/>
                </p:cNvCxnSpPr>
                <p:nvPr/>
              </p:nvCxnSpPr>
              <p:spPr>
                <a:xfrm>
                  <a:off x="11119020" y="3946661"/>
                  <a:ext cx="0" cy="100060"/>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B2B7B27F-CAD7-491B-81FD-FFFA51320905}"/>
                    </a:ext>
                  </a:extLst>
                </p:cNvPr>
                <p:cNvCxnSpPr>
                  <a:cxnSpLocks/>
                </p:cNvCxnSpPr>
                <p:nvPr/>
              </p:nvCxnSpPr>
              <p:spPr>
                <a:xfrm>
                  <a:off x="11193095" y="3862590"/>
                  <a:ext cx="0" cy="184131"/>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E20C0C4D-EFE1-42AD-BACD-0D045C460BB9}"/>
                    </a:ext>
                  </a:extLst>
                </p:cNvPr>
                <p:cNvCxnSpPr>
                  <a:cxnSpLocks/>
                </p:cNvCxnSpPr>
                <p:nvPr/>
              </p:nvCxnSpPr>
              <p:spPr>
                <a:xfrm>
                  <a:off x="11267169" y="3897147"/>
                  <a:ext cx="0" cy="149574"/>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21F1EC5-D226-41C7-8D16-73EB6F8D628B}"/>
                    </a:ext>
                  </a:extLst>
                </p:cNvPr>
                <p:cNvCxnSpPr>
                  <a:cxnSpLocks/>
                </p:cNvCxnSpPr>
                <p:nvPr/>
              </p:nvCxnSpPr>
              <p:spPr>
                <a:xfrm>
                  <a:off x="11340016" y="3802736"/>
                  <a:ext cx="0" cy="243985"/>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6" name="Freeform: Shape 581">
                  <a:extLst>
                    <a:ext uri="{FF2B5EF4-FFF2-40B4-BE49-F238E27FC236}">
                      <a16:creationId xmlns:a16="http://schemas.microsoft.com/office/drawing/2014/main" id="{02D853BC-C701-4A86-A2DA-7E7C38F62BF8}"/>
                    </a:ext>
                  </a:extLst>
                </p:cNvPr>
                <p:cNvSpPr/>
                <p:nvPr/>
              </p:nvSpPr>
              <p:spPr bwMode="auto">
                <a:xfrm>
                  <a:off x="11031713" y="3743631"/>
                  <a:ext cx="398140" cy="249556"/>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24" name="Rectangle 23">
                <a:extLst>
                  <a:ext uri="{FF2B5EF4-FFF2-40B4-BE49-F238E27FC236}">
                    <a16:creationId xmlns:a16="http://schemas.microsoft.com/office/drawing/2014/main" id="{76A7DD1C-AE82-454C-98B8-22914D75B845}"/>
                  </a:ext>
                </a:extLst>
              </p:cNvPr>
              <p:cNvSpPr/>
              <p:nvPr/>
            </p:nvSpPr>
            <p:spPr bwMode="auto">
              <a:xfrm>
                <a:off x="10973806" y="3662307"/>
                <a:ext cx="527632" cy="4910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E46DB9C1-597B-4F50-A922-345EF765F968}"/>
                </a:ext>
                <a:ext uri="{C183D7F6-B498-43B3-948B-1728B52AA6E4}">
                  <adec:decorative xmlns:adec="http://schemas.microsoft.com/office/drawing/2017/decorative" val="1"/>
                </a:ext>
              </a:extLst>
            </p:cNvPr>
            <p:cNvGrpSpPr/>
            <p:nvPr/>
          </p:nvGrpSpPr>
          <p:grpSpPr>
            <a:xfrm>
              <a:off x="5951538" y="2035384"/>
              <a:ext cx="5030866" cy="1031552"/>
              <a:chOff x="4659888" y="2337529"/>
              <a:chExt cx="6020554" cy="1031552"/>
            </a:xfrm>
          </p:grpSpPr>
          <p:sp>
            <p:nvSpPr>
              <p:cNvPr id="31" name="Rectangle 30">
                <a:extLst>
                  <a:ext uri="{FF2B5EF4-FFF2-40B4-BE49-F238E27FC236}">
                    <a16:creationId xmlns:a16="http://schemas.microsoft.com/office/drawing/2014/main" id="{65BA4DE4-B18C-4BF8-9971-F67E6056BA04}"/>
                  </a:ext>
                </a:extLst>
              </p:cNvPr>
              <p:cNvSpPr/>
              <p:nvPr/>
            </p:nvSpPr>
            <p:spPr bwMode="auto">
              <a:xfrm>
                <a:off x="4686300" y="2337529"/>
                <a:ext cx="5994142" cy="998184"/>
              </a:xfrm>
              <a:prstGeom prst="rect">
                <a:avLst/>
              </a:prstGeom>
              <a:solidFill>
                <a:schemeClr val="bg1"/>
              </a:solidFill>
              <a:ln>
                <a:solidFill>
                  <a:schemeClr val="accent1"/>
                </a:solidFill>
                <a:headEnd type="none" w="med" len="med"/>
                <a:tailEnd type="none" w="med" len="med"/>
              </a:ln>
              <a:effectLst>
                <a:glow rad="635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C0C0C0"/>
                  </a:highlight>
                  <a:uLnTx/>
                  <a:uFillTx/>
                  <a:latin typeface="Calibri" panose="020F0502020204030204"/>
                  <a:ea typeface="Segoe UI" pitchFamily="34" charset="0"/>
                  <a:cs typeface="Segoe UI" pitchFamily="34" charset="0"/>
                </a:endParaRPr>
              </a:p>
            </p:txBody>
          </p:sp>
          <p:sp>
            <p:nvSpPr>
              <p:cNvPr id="151" name="Rectangle 150">
                <a:extLst>
                  <a:ext uri="{FF2B5EF4-FFF2-40B4-BE49-F238E27FC236}">
                    <a16:creationId xmlns:a16="http://schemas.microsoft.com/office/drawing/2014/main" id="{537FE922-504A-431B-87A4-DBB7D8F131AB}"/>
                  </a:ext>
                </a:extLst>
              </p:cNvPr>
              <p:cNvSpPr/>
              <p:nvPr/>
            </p:nvSpPr>
            <p:spPr>
              <a:xfrm>
                <a:off x="4659888" y="3122860"/>
                <a:ext cx="1613717"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Explorer</a:t>
                </a:r>
              </a:p>
            </p:txBody>
          </p:sp>
          <p:sp>
            <p:nvSpPr>
              <p:cNvPr id="11" name="TextBox 10">
                <a:extLst>
                  <a:ext uri="{FF2B5EF4-FFF2-40B4-BE49-F238E27FC236}">
                    <a16:creationId xmlns:a16="http://schemas.microsoft.com/office/drawing/2014/main" id="{653FF04D-523E-4F4A-94DE-2B0E39953A52}"/>
                  </a:ext>
                </a:extLst>
              </p:cNvPr>
              <p:cNvSpPr txBox="1"/>
              <p:nvPr/>
            </p:nvSpPr>
            <p:spPr>
              <a:xfrm>
                <a:off x="5717516" y="2393081"/>
                <a:ext cx="4825042" cy="78483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effectLst/>
                    <a:uLnTx/>
                    <a:uFillTx/>
                    <a:latin typeface="Calibri" panose="020F0502020204030204"/>
                    <a:ea typeface="+mn-ea"/>
                    <a:cs typeface="+mn-cs"/>
                  </a:rPr>
                  <a:t>Moving window of data (days to months)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effectLst/>
                    <a:uLnTx/>
                    <a:uFillTx/>
                    <a:latin typeface="Calibri" panose="020F0502020204030204"/>
                    <a:ea typeface="+mn-ea"/>
                    <a:cs typeface="+mn-cs"/>
                  </a:rPr>
                  <a:t>Real-time, cached and indexed data for faster interactive query over billions of records</a:t>
                </a:r>
              </a:p>
            </p:txBody>
          </p:sp>
        </p:grpSp>
        <p:cxnSp>
          <p:nvCxnSpPr>
            <p:cNvPr id="176" name="Straight Arrow Connector 175" descr="connection between ADLS and Synapse">
              <a:extLst>
                <a:ext uri="{FF2B5EF4-FFF2-40B4-BE49-F238E27FC236}">
                  <a16:creationId xmlns:a16="http://schemas.microsoft.com/office/drawing/2014/main" id="{60906D6A-FFBF-468F-AA6F-0F1D25159C72}"/>
                </a:ext>
              </a:extLst>
            </p:cNvPr>
            <p:cNvCxnSpPr>
              <a:cxnSpLocks/>
            </p:cNvCxnSpPr>
            <p:nvPr/>
          </p:nvCxnSpPr>
          <p:spPr>
            <a:xfrm>
              <a:off x="7089807" y="4012828"/>
              <a:ext cx="0" cy="903204"/>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84" name="Graphic 183" descr="ADX logo">
              <a:extLst>
                <a:ext uri="{FF2B5EF4-FFF2-40B4-BE49-F238E27FC236}">
                  <a16:creationId xmlns:a16="http://schemas.microsoft.com/office/drawing/2014/main" id="{64670FE3-8C6E-4588-803E-CB17AEC5FBF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217728" y="2175144"/>
              <a:ext cx="571500" cy="571500"/>
            </a:xfrm>
            <a:prstGeom prst="rect">
              <a:avLst/>
            </a:prstGeom>
          </p:spPr>
        </p:pic>
        <p:pic>
          <p:nvPicPr>
            <p:cNvPr id="160" name="Picture 159" descr="Azure Synapse Analytics Logo">
              <a:extLst>
                <a:ext uri="{FF2B5EF4-FFF2-40B4-BE49-F238E27FC236}">
                  <a16:creationId xmlns:a16="http://schemas.microsoft.com/office/drawing/2014/main" id="{CB114734-0083-43CE-BAFE-B6D70B7E89BE}"/>
                </a:ext>
              </a:extLst>
            </p:cNvPr>
            <p:cNvPicPr>
              <a:picLocks noChangeAspect="1"/>
            </p:cNvPicPr>
            <p:nvPr/>
          </p:nvPicPr>
          <p:blipFill>
            <a:blip r:embed="rId11"/>
            <a:stretch>
              <a:fillRect/>
            </a:stretch>
          </p:blipFill>
          <p:spPr>
            <a:xfrm>
              <a:off x="6772761" y="5008790"/>
              <a:ext cx="610460" cy="610460"/>
            </a:xfrm>
            <a:prstGeom prst="rect">
              <a:avLst/>
            </a:prstGeom>
          </p:spPr>
        </p:pic>
        <p:sp>
          <p:nvSpPr>
            <p:cNvPr id="186" name="Rectangle 185">
              <a:extLst>
                <a:ext uri="{FF2B5EF4-FFF2-40B4-BE49-F238E27FC236}">
                  <a16:creationId xmlns:a16="http://schemas.microsoft.com/office/drawing/2014/main" id="{C8AABAAC-EDCF-4C31-BD30-DEF8BF398E9B}"/>
                </a:ext>
              </a:extLst>
            </p:cNvPr>
            <p:cNvSpPr/>
            <p:nvPr/>
          </p:nvSpPr>
          <p:spPr>
            <a:xfrm>
              <a:off x="6576313" y="5619250"/>
              <a:ext cx="1065820"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Synapse Analytics</a:t>
              </a:r>
            </a:p>
          </p:txBody>
        </p:sp>
        <p:cxnSp>
          <p:nvCxnSpPr>
            <p:cNvPr id="132" name="Straight Arrow Connector 131" descr="data ingestion from ADLS to ADX">
              <a:extLst>
                <a:ext uri="{FF2B5EF4-FFF2-40B4-BE49-F238E27FC236}">
                  <a16:creationId xmlns:a16="http://schemas.microsoft.com/office/drawing/2014/main" id="{E8802D69-D84F-4BEA-8FE1-5D5647E17E62}"/>
                </a:ext>
              </a:extLst>
            </p:cNvPr>
            <p:cNvCxnSpPr>
              <a:cxnSpLocks/>
            </p:cNvCxnSpPr>
            <p:nvPr/>
          </p:nvCxnSpPr>
          <p:spPr>
            <a:xfrm>
              <a:off x="7074218" y="3066776"/>
              <a:ext cx="0" cy="407918"/>
            </a:xfrm>
            <a:prstGeom prst="straightConnector1">
              <a:avLst/>
            </a:prstGeom>
            <a:ln w="28575">
              <a:solidFill>
                <a:schemeClr val="accent2"/>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D7B339B7-67BD-4DFA-A1BF-7CE783FD5331}"/>
                </a:ext>
              </a:extLst>
            </p:cNvPr>
            <p:cNvSpPr txBox="1"/>
            <p:nvPr/>
          </p:nvSpPr>
          <p:spPr>
            <a:xfrm>
              <a:off x="7158637" y="3096043"/>
              <a:ext cx="179746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2"/>
                  </a:solidFill>
                  <a:effectLst/>
                  <a:uLnTx/>
                  <a:uFillTx/>
                  <a:latin typeface="Calibri" panose="020F0502020204030204"/>
                  <a:ea typeface="+mn-ea"/>
                  <a:cs typeface="+mn-cs"/>
                </a:rPr>
                <a:t>Ingest from Data </a:t>
              </a:r>
              <a:r>
                <a:rPr kumimoji="0" lang="en-US" sz="1400" b="1" i="0" u="none" strike="noStrike" kern="1200" cap="none" spc="0" normalizeH="0" baseline="0" noProof="0">
                  <a:ln>
                    <a:noFill/>
                  </a:ln>
                  <a:solidFill>
                    <a:schemeClr val="accent2"/>
                  </a:solidFill>
                  <a:effectLst/>
                  <a:uLnTx/>
                  <a:uFillTx/>
                  <a:latin typeface="Calibri" panose="020F0502020204030204"/>
                  <a:ea typeface="+mn-ea"/>
                  <a:cs typeface="+mn-cs"/>
                </a:rPr>
                <a:t>Lakepa</a:t>
              </a:r>
              <a:endParaRPr kumimoji="0" lang="en-US" sz="1400" b="1" i="0" u="none" strike="noStrike" kern="1200" cap="none" spc="0" normalizeH="0" baseline="0" noProof="0" dirty="0">
                <a:ln>
                  <a:noFill/>
                </a:ln>
                <a:solidFill>
                  <a:schemeClr val="accent2"/>
                </a:solidFill>
                <a:effectLst/>
                <a:uLnTx/>
                <a:uFillTx/>
                <a:latin typeface="Calibri" panose="020F0502020204030204"/>
                <a:ea typeface="+mn-ea"/>
                <a:cs typeface="+mn-cs"/>
              </a:endParaRPr>
            </a:p>
          </p:txBody>
        </p:sp>
        <p:cxnSp>
          <p:nvCxnSpPr>
            <p:cNvPr id="6" name="Connector: Elbow 5" descr="Showing connection between Synapse, Data lake and Azure Data Explorer">
              <a:extLst>
                <a:ext uri="{FF2B5EF4-FFF2-40B4-BE49-F238E27FC236}">
                  <a16:creationId xmlns:a16="http://schemas.microsoft.com/office/drawing/2014/main" id="{3045BB84-07C9-4D02-A446-C9A221EE75E2}"/>
                </a:ext>
              </a:extLst>
            </p:cNvPr>
            <p:cNvCxnSpPr>
              <a:cxnSpLocks/>
            </p:cNvCxnSpPr>
            <p:nvPr/>
          </p:nvCxnSpPr>
          <p:spPr>
            <a:xfrm flipV="1">
              <a:off x="7102224" y="3061877"/>
              <a:ext cx="1823870" cy="1437306"/>
            </a:xfrm>
            <a:prstGeom prst="bentConnector3">
              <a:avLst>
                <a:gd name="adj1" fmla="val 100135"/>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8106368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B72402-6A22-43A9-B169-8A434A40A985}"/>
              </a:ext>
            </a:extLst>
          </p:cNvPr>
          <p:cNvSpPr>
            <a:spLocks noGrp="1"/>
          </p:cNvSpPr>
          <p:nvPr>
            <p:ph type="title"/>
          </p:nvPr>
        </p:nvSpPr>
        <p:spPr>
          <a:xfrm>
            <a:off x="588263" y="2979539"/>
            <a:ext cx="4167887" cy="553998"/>
          </a:xfrm>
        </p:spPr>
        <p:txBody>
          <a:bodyPr/>
          <a:lstStyle/>
          <a:p>
            <a:r>
              <a:rPr lang="en-US" dirty="0"/>
              <a:t>How it works</a:t>
            </a:r>
          </a:p>
        </p:txBody>
      </p:sp>
      <p:sp>
        <p:nvSpPr>
          <p:cNvPr id="4" name="Text Placeholder 3">
            <a:extLst>
              <a:ext uri="{FF2B5EF4-FFF2-40B4-BE49-F238E27FC236}">
                <a16:creationId xmlns:a16="http://schemas.microsoft.com/office/drawing/2014/main" id="{B35EA437-2A57-4D04-85A4-1EBDF9D52DEC}"/>
              </a:ext>
              <a:ext uri="{C183D7F6-B498-43B3-948B-1728B52AA6E4}">
                <adec:decorative xmlns:adec="http://schemas.microsoft.com/office/drawing/2017/decorative" val="1"/>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187AEF5C-D701-4A1F-8FE4-FAC276A33365}"/>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a:p>
        </p:txBody>
      </p:sp>
      <p:sp>
        <p:nvSpPr>
          <p:cNvPr id="6" name="Text Placeholder 5">
            <a:extLst>
              <a:ext uri="{FF2B5EF4-FFF2-40B4-BE49-F238E27FC236}">
                <a16:creationId xmlns:a16="http://schemas.microsoft.com/office/drawing/2014/main" id="{CF26184B-2EBF-4766-9400-3679300FA57B}"/>
              </a:ext>
              <a:ext uri="{C183D7F6-B498-43B3-948B-1728B52AA6E4}">
                <adec:decorative xmlns:adec="http://schemas.microsoft.com/office/drawing/2017/decorative" val="1"/>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331335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C5AF6-F2AB-47D1-B6C2-35CA21B4A9C5}"/>
              </a:ext>
            </a:extLst>
          </p:cNvPr>
          <p:cNvSpPr>
            <a:spLocks noGrp="1"/>
          </p:cNvSpPr>
          <p:nvPr>
            <p:ph type="title"/>
          </p:nvPr>
        </p:nvSpPr>
        <p:spPr/>
        <p:txBody>
          <a:bodyPr/>
          <a:lstStyle/>
          <a:p>
            <a:r>
              <a:rPr lang="en-US" dirty="0"/>
              <a:t>Architecture</a:t>
            </a:r>
          </a:p>
        </p:txBody>
      </p:sp>
      <p:graphicFrame>
        <p:nvGraphicFramePr>
          <p:cNvPr id="107" name="Diagram 106" descr="Showing ADX unique and important capabilities">
            <a:extLst>
              <a:ext uri="{FF2B5EF4-FFF2-40B4-BE49-F238E27FC236}">
                <a16:creationId xmlns:a16="http://schemas.microsoft.com/office/drawing/2014/main" id="{A8DC82F8-86F3-4084-9A1B-E257365DCD64}"/>
              </a:ext>
            </a:extLst>
          </p:cNvPr>
          <p:cNvGraphicFramePr/>
          <p:nvPr>
            <p:extLst>
              <p:ext uri="{D42A27DB-BD31-4B8C-83A1-F6EECF244321}">
                <p14:modId xmlns:p14="http://schemas.microsoft.com/office/powerpoint/2010/main" val="2213650289"/>
              </p:ext>
            </p:extLst>
          </p:nvPr>
        </p:nvGraphicFramePr>
        <p:xfrm>
          <a:off x="8760165" y="249390"/>
          <a:ext cx="3391647" cy="63149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Showing ADX architecture">
            <a:extLst>
              <a:ext uri="{FF2B5EF4-FFF2-40B4-BE49-F238E27FC236}">
                <a16:creationId xmlns:a16="http://schemas.microsoft.com/office/drawing/2014/main" id="{3BF6D0EE-F3FA-4373-9E41-1BB88C872352}"/>
              </a:ext>
            </a:extLst>
          </p:cNvPr>
          <p:cNvPicPr>
            <a:picLocks noChangeAspect="1"/>
          </p:cNvPicPr>
          <p:nvPr/>
        </p:nvPicPr>
        <p:blipFill>
          <a:blip r:embed="rId8"/>
          <a:stretch>
            <a:fillRect/>
          </a:stretch>
        </p:blipFill>
        <p:spPr>
          <a:xfrm>
            <a:off x="262696" y="1666408"/>
            <a:ext cx="8194451" cy="4612914"/>
          </a:xfrm>
          <a:prstGeom prst="rect">
            <a:avLst/>
          </a:prstGeom>
        </p:spPr>
      </p:pic>
    </p:spTree>
    <p:extLst>
      <p:ext uri="{BB962C8B-B14F-4D97-AF65-F5344CB8AC3E}">
        <p14:creationId xmlns:p14="http://schemas.microsoft.com/office/powerpoint/2010/main" val="14232258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7"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D78F207-D604-4936-8124-622D7B36A422}"/>
              </a:ext>
            </a:extLst>
          </p:cNvPr>
          <p:cNvSpPr>
            <a:spLocks noGrp="1"/>
          </p:cNvSpPr>
          <p:nvPr>
            <p:ph type="title"/>
          </p:nvPr>
        </p:nvSpPr>
        <p:spPr>
          <a:xfrm>
            <a:off x="588263" y="457200"/>
            <a:ext cx="11018520" cy="553998"/>
          </a:xfrm>
        </p:spPr>
        <p:txBody>
          <a:bodyPr>
            <a:normAutofit/>
          </a:bodyPr>
          <a:lstStyle/>
          <a:p>
            <a:r>
              <a:rPr lang="en-US" dirty="0"/>
              <a:t>Data Management and Ingestion</a:t>
            </a:r>
            <a:endParaRPr lang="en-US" dirty="0">
              <a:solidFill>
                <a:schemeClr val="accent2"/>
              </a:solidFill>
            </a:endParaRPr>
          </a:p>
        </p:txBody>
      </p:sp>
      <p:cxnSp>
        <p:nvCxnSpPr>
          <p:cNvPr id="17" name="Straight Arrow Connector 16">
            <a:extLst>
              <a:ext uri="{FF2B5EF4-FFF2-40B4-BE49-F238E27FC236}">
                <a16:creationId xmlns:a16="http://schemas.microsoft.com/office/drawing/2014/main" id="{95DF28AA-3370-48D8-BBBF-805C84BDE86F}"/>
              </a:ext>
              <a:ext uri="{C183D7F6-B498-43B3-948B-1728B52AA6E4}">
                <adec:decorative xmlns:adec="http://schemas.microsoft.com/office/drawing/2017/decorative" val="1"/>
              </a:ext>
            </a:extLst>
          </p:cNvPr>
          <p:cNvCxnSpPr>
            <a:cxnSpLocks/>
          </p:cNvCxnSpPr>
          <p:nvPr/>
        </p:nvCxnSpPr>
        <p:spPr>
          <a:xfrm flipV="1">
            <a:off x="4692316" y="3839510"/>
            <a:ext cx="801095" cy="10595"/>
          </a:xfrm>
          <a:prstGeom prst="straightConnector1">
            <a:avLst/>
          </a:prstGeom>
          <a:ln w="12700">
            <a:solidFill>
              <a:schemeClr val="tx1"/>
            </a:solidFill>
            <a:prstDash val="dash"/>
            <a:headEnd type="none" w="lg" len="med"/>
            <a:tailEnd type="arrow"/>
          </a:ln>
        </p:spPr>
        <p:style>
          <a:lnRef idx="1">
            <a:schemeClr val="accent1"/>
          </a:lnRef>
          <a:fillRef idx="0">
            <a:schemeClr val="accent1"/>
          </a:fillRef>
          <a:effectRef idx="0">
            <a:schemeClr val="accent1"/>
          </a:effectRef>
          <a:fontRef idx="minor">
            <a:schemeClr val="tx1"/>
          </a:fontRef>
        </p:style>
      </p:cxnSp>
      <p:grpSp>
        <p:nvGrpSpPr>
          <p:cNvPr id="2" name="Group 1" descr="Showing different supported ways to ingest data into Azure Data Explorer cluster.">
            <a:extLst>
              <a:ext uri="{FF2B5EF4-FFF2-40B4-BE49-F238E27FC236}">
                <a16:creationId xmlns:a16="http://schemas.microsoft.com/office/drawing/2014/main" id="{B9ACA1C6-C1F7-4944-B607-EA94144DF70F}"/>
              </a:ext>
            </a:extLst>
          </p:cNvPr>
          <p:cNvGrpSpPr/>
          <p:nvPr/>
        </p:nvGrpSpPr>
        <p:grpSpPr>
          <a:xfrm>
            <a:off x="1908915" y="1187700"/>
            <a:ext cx="2756620" cy="5000842"/>
            <a:chOff x="1908915" y="1187700"/>
            <a:chExt cx="2756620" cy="5000842"/>
          </a:xfrm>
        </p:grpSpPr>
        <p:pic>
          <p:nvPicPr>
            <p:cNvPr id="3" name="Picture 2" descr="Overview scheme of data ingestion and management">
              <a:extLst>
                <a:ext uri="{FF2B5EF4-FFF2-40B4-BE49-F238E27FC236}">
                  <a16:creationId xmlns:a16="http://schemas.microsoft.com/office/drawing/2014/main" id="{354437A9-7A2F-4144-9C36-3704C3F354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743" t="11882" r="77444" b="67726"/>
            <a:stretch/>
          </p:blipFill>
          <p:spPr bwMode="auto">
            <a:xfrm>
              <a:off x="2328806" y="1520389"/>
              <a:ext cx="914224" cy="928923"/>
            </a:xfrm>
            <a:prstGeom prst="rect">
              <a:avLst/>
            </a:prstGeom>
            <a:solidFill>
              <a:schemeClr val="accent1"/>
            </a:solidFill>
            <a:ln>
              <a:solidFill>
                <a:schemeClr val="accent1"/>
              </a:solidFill>
            </a:ln>
            <a:effectLst/>
          </p:spPr>
        </p:pic>
        <p:sp>
          <p:nvSpPr>
            <p:cNvPr id="149" name="Rectangle 148">
              <a:extLst>
                <a:ext uri="{FF2B5EF4-FFF2-40B4-BE49-F238E27FC236}">
                  <a16:creationId xmlns:a16="http://schemas.microsoft.com/office/drawing/2014/main" id="{E61BF188-1398-45F9-80C6-C7BE88EE3E01}"/>
                </a:ext>
              </a:extLst>
            </p:cNvPr>
            <p:cNvSpPr/>
            <p:nvPr/>
          </p:nvSpPr>
          <p:spPr>
            <a:xfrm>
              <a:off x="2516453" y="1187700"/>
              <a:ext cx="53893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2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SDKs</a:t>
              </a:r>
            </a:p>
          </p:txBody>
        </p:sp>
        <p:sp>
          <p:nvSpPr>
            <p:cNvPr id="150" name="Rectangle 149">
              <a:extLst>
                <a:ext uri="{FF2B5EF4-FFF2-40B4-BE49-F238E27FC236}">
                  <a16:creationId xmlns:a16="http://schemas.microsoft.com/office/drawing/2014/main" id="{A992670D-9B84-4C73-99CD-7BB271A9EBDC}"/>
                </a:ext>
              </a:extLst>
            </p:cNvPr>
            <p:cNvSpPr/>
            <p:nvPr/>
          </p:nvSpPr>
          <p:spPr>
            <a:xfrm>
              <a:off x="2029942" y="2598874"/>
              <a:ext cx="151195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2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Managed pipelines</a:t>
              </a:r>
            </a:p>
          </p:txBody>
        </p:sp>
        <p:sp>
          <p:nvSpPr>
            <p:cNvPr id="151" name="Rectangle 150">
              <a:extLst>
                <a:ext uri="{FF2B5EF4-FFF2-40B4-BE49-F238E27FC236}">
                  <a16:creationId xmlns:a16="http://schemas.microsoft.com/office/drawing/2014/main" id="{B0FF7FC4-18BC-4625-B2D1-DA03D776562D}"/>
                </a:ext>
              </a:extLst>
            </p:cNvPr>
            <p:cNvSpPr/>
            <p:nvPr/>
          </p:nvSpPr>
          <p:spPr>
            <a:xfrm>
              <a:off x="1908915" y="4038533"/>
              <a:ext cx="1754006"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2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Connections &amp; plugins</a:t>
              </a:r>
            </a:p>
          </p:txBody>
        </p:sp>
        <p:sp>
          <p:nvSpPr>
            <p:cNvPr id="152" name="Rectangle 151">
              <a:extLst>
                <a:ext uri="{FF2B5EF4-FFF2-40B4-BE49-F238E27FC236}">
                  <a16:creationId xmlns:a16="http://schemas.microsoft.com/office/drawing/2014/main" id="{040C5561-54C3-4508-B7D3-57721FF1F3AE}"/>
                </a:ext>
              </a:extLst>
            </p:cNvPr>
            <p:cNvSpPr/>
            <p:nvPr/>
          </p:nvSpPr>
          <p:spPr>
            <a:xfrm>
              <a:off x="2506835" y="5356372"/>
              <a:ext cx="558166"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2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Tools</a:t>
              </a:r>
            </a:p>
          </p:txBody>
        </p:sp>
        <p:pic>
          <p:nvPicPr>
            <p:cNvPr id="153" name="Picture 152" descr="Overview scheme of data ingestion and management">
              <a:extLst>
                <a:ext uri="{FF2B5EF4-FFF2-40B4-BE49-F238E27FC236}">
                  <a16:creationId xmlns:a16="http://schemas.microsoft.com/office/drawing/2014/main" id="{E5848EB7-1D46-4E61-AD3E-FE7E70D458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38" t="36579" r="77649" b="43029"/>
            <a:stretch/>
          </p:blipFill>
          <p:spPr bwMode="auto">
            <a:xfrm>
              <a:off x="2328806" y="2915421"/>
              <a:ext cx="914224" cy="928923"/>
            </a:xfrm>
            <a:prstGeom prst="rect">
              <a:avLst/>
            </a:prstGeom>
            <a:solidFill>
              <a:schemeClr val="accent1"/>
            </a:solidFill>
            <a:ln>
              <a:solidFill>
                <a:schemeClr val="accent1"/>
              </a:solidFill>
            </a:ln>
            <a:effectLst/>
          </p:spPr>
        </p:pic>
        <p:pic>
          <p:nvPicPr>
            <p:cNvPr id="154" name="Picture 153" descr="Overview scheme of data ingestion and management">
              <a:extLst>
                <a:ext uri="{FF2B5EF4-FFF2-40B4-BE49-F238E27FC236}">
                  <a16:creationId xmlns:a16="http://schemas.microsoft.com/office/drawing/2014/main" id="{299C0E85-1F4F-4243-9711-72E879FE3C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436" t="61371" r="77751" b="19820"/>
            <a:stretch/>
          </p:blipFill>
          <p:spPr bwMode="auto">
            <a:xfrm>
              <a:off x="2328806" y="4310453"/>
              <a:ext cx="914224" cy="856808"/>
            </a:xfrm>
            <a:prstGeom prst="rect">
              <a:avLst/>
            </a:prstGeom>
            <a:solidFill>
              <a:schemeClr val="accent1"/>
            </a:solidFill>
            <a:ln>
              <a:solidFill>
                <a:schemeClr val="accent1"/>
              </a:solidFill>
            </a:ln>
            <a:effectLst/>
          </p:spPr>
        </p:pic>
        <p:pic>
          <p:nvPicPr>
            <p:cNvPr id="155" name="Picture 154" descr="Overview scheme of data ingestion and management">
              <a:extLst>
                <a:ext uri="{FF2B5EF4-FFF2-40B4-BE49-F238E27FC236}">
                  <a16:creationId xmlns:a16="http://schemas.microsoft.com/office/drawing/2014/main" id="{DFE099B1-299F-4EC4-8D8C-0F602A3F48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686" t="85142" r="77501" b="2670"/>
            <a:stretch/>
          </p:blipFill>
          <p:spPr bwMode="auto">
            <a:xfrm>
              <a:off x="2328806" y="5633371"/>
              <a:ext cx="914224" cy="555171"/>
            </a:xfrm>
            <a:prstGeom prst="rect">
              <a:avLst/>
            </a:prstGeom>
            <a:solidFill>
              <a:schemeClr val="accent1"/>
            </a:solidFill>
            <a:ln>
              <a:solidFill>
                <a:schemeClr val="accent1"/>
              </a:solidFill>
            </a:ln>
            <a:effectLst/>
          </p:spPr>
        </p:pic>
        <p:cxnSp>
          <p:nvCxnSpPr>
            <p:cNvPr id="166" name="Connector: Elbow 165">
              <a:extLst>
                <a:ext uri="{FF2B5EF4-FFF2-40B4-BE49-F238E27FC236}">
                  <a16:creationId xmlns:a16="http://schemas.microsoft.com/office/drawing/2014/main" id="{30FE8CC6-B06E-4AF1-9AF3-8FC2BD3AA1EE}"/>
                </a:ext>
              </a:extLst>
            </p:cNvPr>
            <p:cNvCxnSpPr>
              <a:cxnSpLocks/>
              <a:stCxn id="3" idx="3"/>
            </p:cNvCxnSpPr>
            <p:nvPr/>
          </p:nvCxnSpPr>
          <p:spPr>
            <a:xfrm>
              <a:off x="3243030" y="1984851"/>
              <a:ext cx="1422505" cy="2052245"/>
            </a:xfrm>
            <a:prstGeom prst="bentConnector2">
              <a:avLst/>
            </a:prstGeom>
            <a:ln w="12700">
              <a:solidFill>
                <a:schemeClr val="tx2"/>
              </a:solidFill>
              <a:prstDash val="dash"/>
              <a:headEnd type="none"/>
              <a:tailEnd type="none" w="med" len="sm"/>
            </a:ln>
          </p:spPr>
          <p:style>
            <a:lnRef idx="1">
              <a:schemeClr val="accent1"/>
            </a:lnRef>
            <a:fillRef idx="0">
              <a:schemeClr val="accent1"/>
            </a:fillRef>
            <a:effectRef idx="0">
              <a:schemeClr val="accent1"/>
            </a:effectRef>
            <a:fontRef idx="minor">
              <a:schemeClr val="tx1"/>
            </a:fontRef>
          </p:style>
        </p:cxnSp>
        <p:cxnSp>
          <p:nvCxnSpPr>
            <p:cNvPr id="171" name="Connector: Elbow 170">
              <a:extLst>
                <a:ext uri="{FF2B5EF4-FFF2-40B4-BE49-F238E27FC236}">
                  <a16:creationId xmlns:a16="http://schemas.microsoft.com/office/drawing/2014/main" id="{49E24221-2BF2-4BD8-A085-936D772CC7B3}"/>
                </a:ext>
              </a:extLst>
            </p:cNvPr>
            <p:cNvCxnSpPr>
              <a:cxnSpLocks/>
            </p:cNvCxnSpPr>
            <p:nvPr/>
          </p:nvCxnSpPr>
          <p:spPr>
            <a:xfrm rot="5400000" flipH="1" flipV="1">
              <a:off x="3022018" y="4258001"/>
              <a:ext cx="1864529" cy="1422505"/>
            </a:xfrm>
            <a:prstGeom prst="bentConnector3">
              <a:avLst>
                <a:gd name="adj1" fmla="val -902"/>
              </a:avLst>
            </a:prstGeom>
            <a:ln w="12700">
              <a:solidFill>
                <a:schemeClr val="tx2"/>
              </a:solidFill>
              <a:prstDash val="dash"/>
              <a:headEnd type="none"/>
              <a:tailEnd type="none" w="med" len="sm"/>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49773866-40A0-412B-A63D-DB1FB69B8619}"/>
                </a:ext>
              </a:extLst>
            </p:cNvPr>
            <p:cNvCxnSpPr>
              <a:cxnSpLocks/>
            </p:cNvCxnSpPr>
            <p:nvPr/>
          </p:nvCxnSpPr>
          <p:spPr>
            <a:xfrm flipV="1">
              <a:off x="3247296" y="4729521"/>
              <a:ext cx="1418239" cy="5763"/>
            </a:xfrm>
            <a:prstGeom prst="straightConnector1">
              <a:avLst/>
            </a:prstGeom>
            <a:ln w="12700">
              <a:solidFill>
                <a:schemeClr val="tx1"/>
              </a:solidFill>
              <a:prstDash val="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280" name="Straight Arrow Connector 279">
              <a:extLst>
                <a:ext uri="{FF2B5EF4-FFF2-40B4-BE49-F238E27FC236}">
                  <a16:creationId xmlns:a16="http://schemas.microsoft.com/office/drawing/2014/main" id="{33870281-0F89-446F-8285-D4FC66D18A2B}"/>
                </a:ext>
              </a:extLst>
            </p:cNvPr>
            <p:cNvCxnSpPr>
              <a:cxnSpLocks/>
            </p:cNvCxnSpPr>
            <p:nvPr/>
          </p:nvCxnSpPr>
          <p:spPr>
            <a:xfrm flipV="1">
              <a:off x="3240167" y="3344971"/>
              <a:ext cx="1418239" cy="5763"/>
            </a:xfrm>
            <a:prstGeom prst="straightConnector1">
              <a:avLst/>
            </a:prstGeom>
            <a:ln w="12700">
              <a:solidFill>
                <a:schemeClr val="tx1"/>
              </a:solidFill>
              <a:prstDash val="dash"/>
              <a:headEnd type="none" w="lg" len="med"/>
              <a:tailEnd type="none"/>
            </a:ln>
          </p:spPr>
          <p:style>
            <a:lnRef idx="1">
              <a:schemeClr val="accent1"/>
            </a:lnRef>
            <a:fillRef idx="0">
              <a:schemeClr val="accent1"/>
            </a:fillRef>
            <a:effectRef idx="0">
              <a:schemeClr val="accent1"/>
            </a:effectRef>
            <a:fontRef idx="minor">
              <a:schemeClr val="tx1"/>
            </a:fontRef>
          </p:style>
        </p:cxnSp>
      </p:grpSp>
      <p:grpSp>
        <p:nvGrpSpPr>
          <p:cNvPr id="4" name="Group 3" descr="Showing ADX Cluster view as DataManagement and Engine. DataManagement is responsible for implementing managed pipelines and sending data to Engine for ingestion.">
            <a:extLst>
              <a:ext uri="{FF2B5EF4-FFF2-40B4-BE49-F238E27FC236}">
                <a16:creationId xmlns:a16="http://schemas.microsoft.com/office/drawing/2014/main" id="{E5DBEBE0-BFE3-458C-AA2B-D389629FE4F4}"/>
              </a:ext>
            </a:extLst>
          </p:cNvPr>
          <p:cNvGrpSpPr/>
          <p:nvPr/>
        </p:nvGrpSpPr>
        <p:grpSpPr>
          <a:xfrm>
            <a:off x="5055407" y="2486677"/>
            <a:ext cx="6831793" cy="3146692"/>
            <a:chOff x="5055407" y="2486677"/>
            <a:chExt cx="6831793" cy="3146692"/>
          </a:xfrm>
        </p:grpSpPr>
        <p:cxnSp>
          <p:nvCxnSpPr>
            <p:cNvPr id="292" name="Connector: Elbow 291">
              <a:extLst>
                <a:ext uri="{FF2B5EF4-FFF2-40B4-BE49-F238E27FC236}">
                  <a16:creationId xmlns:a16="http://schemas.microsoft.com/office/drawing/2014/main" id="{C5769C87-DBF1-4C40-AFB3-C60B8CFD1FDA}"/>
                </a:ext>
              </a:extLst>
            </p:cNvPr>
            <p:cNvCxnSpPr>
              <a:cxnSpLocks/>
            </p:cNvCxnSpPr>
            <p:nvPr/>
          </p:nvCxnSpPr>
          <p:spPr>
            <a:xfrm>
              <a:off x="8184321" y="3457398"/>
              <a:ext cx="1546868" cy="825686"/>
            </a:xfrm>
            <a:prstGeom prst="bentConnector2">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303" name="Rectangle 302">
              <a:extLst>
                <a:ext uri="{FF2B5EF4-FFF2-40B4-BE49-F238E27FC236}">
                  <a16:creationId xmlns:a16="http://schemas.microsoft.com/office/drawing/2014/main" id="{612274E1-2078-4B08-8194-B42CE98A81B7}"/>
                </a:ext>
              </a:extLst>
            </p:cNvPr>
            <p:cNvSpPr/>
            <p:nvPr/>
          </p:nvSpPr>
          <p:spPr bwMode="auto">
            <a:xfrm>
              <a:off x="5055407" y="2486677"/>
              <a:ext cx="6831793" cy="3146692"/>
            </a:xfrm>
            <a:prstGeom prst="rect">
              <a:avLst/>
            </a:prstGeom>
            <a:solidFill>
              <a:schemeClr val="bg1"/>
            </a:solidFill>
            <a:ln>
              <a:solidFill>
                <a:schemeClr val="accent1"/>
              </a:solidFill>
              <a:headEnd type="none" w="med" len="med"/>
              <a:tailEnd type="none" w="med" len="med"/>
            </a:ln>
            <a:effectLst>
              <a:glow rad="635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C0C0C0"/>
                </a:highlight>
                <a:uLnTx/>
                <a:uFillTx/>
                <a:latin typeface="Calibri" panose="020F0502020204030204"/>
                <a:ea typeface="Segoe UI" pitchFamily="34" charset="0"/>
                <a:cs typeface="Segoe UI" pitchFamily="34" charset="0"/>
              </a:endParaRPr>
            </a:p>
          </p:txBody>
        </p:sp>
        <p:sp>
          <p:nvSpPr>
            <p:cNvPr id="304" name="Rectangle 303">
              <a:extLst>
                <a:ext uri="{FF2B5EF4-FFF2-40B4-BE49-F238E27FC236}">
                  <a16:creationId xmlns:a16="http://schemas.microsoft.com/office/drawing/2014/main" id="{2C9A6274-300F-408E-9EF5-C9EAA9DE59FE}"/>
                </a:ext>
              </a:extLst>
            </p:cNvPr>
            <p:cNvSpPr/>
            <p:nvPr/>
          </p:nvSpPr>
          <p:spPr>
            <a:xfrm>
              <a:off x="6240668" y="2867385"/>
              <a:ext cx="1300356"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6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ADX Cluster</a:t>
              </a:r>
            </a:p>
          </p:txBody>
        </p:sp>
        <p:pic>
          <p:nvPicPr>
            <p:cNvPr id="316" name="Graphic 315">
              <a:extLst>
                <a:ext uri="{FF2B5EF4-FFF2-40B4-BE49-F238E27FC236}">
                  <a16:creationId xmlns:a16="http://schemas.microsoft.com/office/drawing/2014/main" id="{7C318B81-C29A-4870-9D1C-2F3910D517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9759" y="2750912"/>
              <a:ext cx="571500" cy="571500"/>
            </a:xfrm>
            <a:prstGeom prst="rect">
              <a:avLst/>
            </a:prstGeom>
          </p:spPr>
        </p:pic>
        <p:sp>
          <p:nvSpPr>
            <p:cNvPr id="142" name="Rectangle 141">
              <a:extLst>
                <a:ext uri="{FF2B5EF4-FFF2-40B4-BE49-F238E27FC236}">
                  <a16:creationId xmlns:a16="http://schemas.microsoft.com/office/drawing/2014/main" id="{DDFB41EF-DB8C-4109-92F5-1A4CB6B9015A}"/>
                </a:ext>
              </a:extLst>
            </p:cNvPr>
            <p:cNvSpPr/>
            <p:nvPr/>
          </p:nvSpPr>
          <p:spPr bwMode="auto">
            <a:xfrm>
              <a:off x="5299076" y="3506351"/>
              <a:ext cx="4546940" cy="1806413"/>
            </a:xfrm>
            <a:prstGeom prst="rect">
              <a:avLst/>
            </a:prstGeom>
            <a:solidFill>
              <a:schemeClr val="tx1">
                <a:alpha val="1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3" name="Rectangle 142">
              <a:extLst>
                <a:ext uri="{FF2B5EF4-FFF2-40B4-BE49-F238E27FC236}">
                  <a16:creationId xmlns:a16="http://schemas.microsoft.com/office/drawing/2014/main" id="{42F09937-D107-4C3B-AD77-B525949C5CE5}"/>
                </a:ext>
              </a:extLst>
            </p:cNvPr>
            <p:cNvSpPr/>
            <p:nvPr/>
          </p:nvSpPr>
          <p:spPr bwMode="auto">
            <a:xfrm>
              <a:off x="8438435" y="3636603"/>
              <a:ext cx="1229664" cy="419373"/>
            </a:xfrm>
            <a:prstGeom prst="rect">
              <a:avLst/>
            </a:prstGeom>
            <a:solidFill>
              <a:schemeClr val="bg1">
                <a:lumMod val="50000"/>
                <a:lumOff val="50000"/>
                <a:alpha val="5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Batching</a:t>
              </a:r>
            </a:p>
          </p:txBody>
        </p:sp>
        <p:sp>
          <p:nvSpPr>
            <p:cNvPr id="144" name="Rectangle 143">
              <a:extLst>
                <a:ext uri="{FF2B5EF4-FFF2-40B4-BE49-F238E27FC236}">
                  <a16:creationId xmlns:a16="http://schemas.microsoft.com/office/drawing/2014/main" id="{97A01BF6-F80B-4203-81FE-7F7A9703CE5E}"/>
                </a:ext>
              </a:extLst>
            </p:cNvPr>
            <p:cNvSpPr/>
            <p:nvPr/>
          </p:nvSpPr>
          <p:spPr bwMode="auto">
            <a:xfrm>
              <a:off x="8434995" y="4141022"/>
              <a:ext cx="1229664" cy="419373"/>
            </a:xfrm>
            <a:prstGeom prst="rect">
              <a:avLst/>
            </a:prstGeom>
            <a:solidFill>
              <a:schemeClr val="bg1">
                <a:lumMod val="50000"/>
                <a:lumOff val="50000"/>
                <a:alpha val="5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Ingestion</a:t>
              </a:r>
            </a:p>
          </p:txBody>
        </p:sp>
        <p:sp>
          <p:nvSpPr>
            <p:cNvPr id="145" name="Rectangle 144">
              <a:extLst>
                <a:ext uri="{FF2B5EF4-FFF2-40B4-BE49-F238E27FC236}">
                  <a16:creationId xmlns:a16="http://schemas.microsoft.com/office/drawing/2014/main" id="{E9C77C08-638E-4C34-A755-22F8F284E2E3}"/>
                </a:ext>
              </a:extLst>
            </p:cNvPr>
            <p:cNvSpPr/>
            <p:nvPr/>
          </p:nvSpPr>
          <p:spPr bwMode="auto">
            <a:xfrm>
              <a:off x="8431555" y="4645441"/>
              <a:ext cx="1229664" cy="419373"/>
            </a:xfrm>
            <a:prstGeom prst="rect">
              <a:avLst/>
            </a:prstGeom>
            <a:solidFill>
              <a:schemeClr val="bg1">
                <a:lumMod val="50000"/>
                <a:lumOff val="50000"/>
                <a:alpha val="5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Management</a:t>
              </a:r>
            </a:p>
          </p:txBody>
        </p:sp>
        <p:sp>
          <p:nvSpPr>
            <p:cNvPr id="146" name="Rectangle 145">
              <a:extLst>
                <a:ext uri="{FF2B5EF4-FFF2-40B4-BE49-F238E27FC236}">
                  <a16:creationId xmlns:a16="http://schemas.microsoft.com/office/drawing/2014/main" id="{C887F481-A2BC-48FE-B6E6-FE1A12CE8D47}"/>
                </a:ext>
              </a:extLst>
            </p:cNvPr>
            <p:cNvSpPr/>
            <p:nvPr/>
          </p:nvSpPr>
          <p:spPr bwMode="auto">
            <a:xfrm>
              <a:off x="6130942" y="4225275"/>
              <a:ext cx="2009074" cy="8543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Data</a:t>
              </a:r>
              <a:b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Management</a:t>
              </a:r>
            </a:p>
          </p:txBody>
        </p:sp>
        <p:sp>
          <p:nvSpPr>
            <p:cNvPr id="147" name="Rectangle 146">
              <a:extLst>
                <a:ext uri="{FF2B5EF4-FFF2-40B4-BE49-F238E27FC236}">
                  <a16:creationId xmlns:a16="http://schemas.microsoft.com/office/drawing/2014/main" id="{168D7DF1-9FDD-4FE4-BB4A-2FF62958304F}"/>
                </a:ext>
              </a:extLst>
            </p:cNvPr>
            <p:cNvSpPr/>
            <p:nvPr/>
          </p:nvSpPr>
          <p:spPr bwMode="auto">
            <a:xfrm>
              <a:off x="5493411" y="3636603"/>
              <a:ext cx="1229664" cy="419373"/>
            </a:xfrm>
            <a:prstGeom prst="rect">
              <a:avLst/>
            </a:prstGeom>
            <a:solidFill>
              <a:schemeClr val="bg1">
                <a:lumMod val="50000"/>
                <a:lumOff val="50000"/>
                <a:alpha val="5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Connections</a:t>
              </a:r>
            </a:p>
          </p:txBody>
        </p:sp>
        <p:sp>
          <p:nvSpPr>
            <p:cNvPr id="148" name="Rectangle 147">
              <a:extLst>
                <a:ext uri="{FF2B5EF4-FFF2-40B4-BE49-F238E27FC236}">
                  <a16:creationId xmlns:a16="http://schemas.microsoft.com/office/drawing/2014/main" id="{04A9A880-DC4B-4A1F-A209-7DE2C6BE79AB}"/>
                </a:ext>
              </a:extLst>
            </p:cNvPr>
            <p:cNvSpPr/>
            <p:nvPr/>
          </p:nvSpPr>
          <p:spPr bwMode="auto">
            <a:xfrm>
              <a:off x="10495863" y="3506351"/>
              <a:ext cx="1229664" cy="1806410"/>
            </a:xfrm>
            <a:prstGeom prst="rect">
              <a:avLst/>
            </a:prstGeom>
            <a:solidFill>
              <a:schemeClr val="accent1">
                <a:lumMod val="75000"/>
                <a:alpha val="5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Engine</a:t>
              </a:r>
            </a:p>
          </p:txBody>
        </p:sp>
        <p:cxnSp>
          <p:nvCxnSpPr>
            <p:cNvPr id="285" name="Straight Arrow Connector 284">
              <a:extLst>
                <a:ext uri="{FF2B5EF4-FFF2-40B4-BE49-F238E27FC236}">
                  <a16:creationId xmlns:a16="http://schemas.microsoft.com/office/drawing/2014/main" id="{4F0022C1-E4D9-467D-BF06-59A3555C5770}"/>
                </a:ext>
              </a:extLst>
            </p:cNvPr>
            <p:cNvCxnSpPr>
              <a:cxnSpLocks/>
              <a:endCxn id="143" idx="1"/>
            </p:cNvCxnSpPr>
            <p:nvPr/>
          </p:nvCxnSpPr>
          <p:spPr>
            <a:xfrm>
              <a:off x="6739615" y="3839509"/>
              <a:ext cx="1698820" cy="6781"/>
            </a:xfrm>
            <a:prstGeom prst="straightConnector1">
              <a:avLst/>
            </a:prstGeom>
            <a:ln w="12700">
              <a:solidFill>
                <a:schemeClr val="tx1"/>
              </a:solidFill>
              <a:prstDash val="dash"/>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289" name="Straight Arrow Connector 288">
              <a:extLst>
                <a:ext uri="{FF2B5EF4-FFF2-40B4-BE49-F238E27FC236}">
                  <a16:creationId xmlns:a16="http://schemas.microsoft.com/office/drawing/2014/main" id="{0325A154-C7B5-4AC4-8E39-D3ED9C38F17C}"/>
                </a:ext>
              </a:extLst>
            </p:cNvPr>
            <p:cNvCxnSpPr>
              <a:cxnSpLocks/>
            </p:cNvCxnSpPr>
            <p:nvPr/>
          </p:nvCxnSpPr>
          <p:spPr>
            <a:xfrm>
              <a:off x="9668099" y="4333296"/>
              <a:ext cx="811458" cy="0"/>
            </a:xfrm>
            <a:prstGeom prst="straightConnector1">
              <a:avLst/>
            </a:prstGeom>
            <a:ln w="12700">
              <a:solidFill>
                <a:schemeClr val="tx1"/>
              </a:solidFill>
              <a:prstDash val="dash"/>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301" name="Connector: Elbow 300">
              <a:extLst>
                <a:ext uri="{FF2B5EF4-FFF2-40B4-BE49-F238E27FC236}">
                  <a16:creationId xmlns:a16="http://schemas.microsoft.com/office/drawing/2014/main" id="{2BB4E4D8-BF2C-43D1-A7BC-8EBE10275A0A}"/>
                </a:ext>
              </a:extLst>
            </p:cNvPr>
            <p:cNvCxnSpPr>
              <a:cxnSpLocks/>
              <a:stCxn id="145" idx="3"/>
            </p:cNvCxnSpPr>
            <p:nvPr/>
          </p:nvCxnSpPr>
          <p:spPr>
            <a:xfrm flipV="1">
              <a:off x="9661219" y="4478785"/>
              <a:ext cx="818338" cy="376343"/>
            </a:xfrm>
            <a:prstGeom prst="bentConnector3">
              <a:avLst>
                <a:gd name="adj1" fmla="val 50000"/>
              </a:avLst>
            </a:prstGeom>
            <a:ln w="12700">
              <a:solidFill>
                <a:schemeClr val="tx2"/>
              </a:solidFill>
              <a:prstDash val="dash"/>
              <a:headEnd type="none"/>
              <a:tailEnd type="arrow"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1408302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07B1CC6-E0E7-4F2C-9C34-0B19213EF7DC}"/>
              </a:ext>
            </a:extLst>
          </p:cNvPr>
          <p:cNvSpPr>
            <a:spLocks noGrp="1"/>
          </p:cNvSpPr>
          <p:nvPr>
            <p:ph type="title"/>
          </p:nvPr>
        </p:nvSpPr>
        <p:spPr/>
        <p:txBody>
          <a:bodyPr/>
          <a:lstStyle/>
          <a:p>
            <a:r>
              <a:rPr lang="en-US" dirty="0"/>
              <a:t>One-Click Ingestion (wizard)</a:t>
            </a:r>
            <a:br>
              <a:rPr lang="en-US" dirty="0"/>
            </a:br>
            <a:r>
              <a:rPr lang="en-US" sz="2400" dirty="0"/>
              <a:t>Friction free on-boarding of your Azure data sources to Azure Data Explorer</a:t>
            </a:r>
          </a:p>
        </p:txBody>
      </p:sp>
      <p:sp>
        <p:nvSpPr>
          <p:cNvPr id="7" name="Content Placeholder 6">
            <a:extLst>
              <a:ext uri="{FF2B5EF4-FFF2-40B4-BE49-F238E27FC236}">
                <a16:creationId xmlns:a16="http://schemas.microsoft.com/office/drawing/2014/main" id="{8ECD86A4-C7AF-8A4A-9C79-F7F95E5025BB}"/>
              </a:ext>
            </a:extLst>
          </p:cNvPr>
          <p:cNvSpPr>
            <a:spLocks noGrp="1"/>
          </p:cNvSpPr>
          <p:nvPr>
            <p:ph sz="quarter" idx="4294967295"/>
          </p:nvPr>
        </p:nvSpPr>
        <p:spPr>
          <a:xfrm>
            <a:off x="596902" y="2034170"/>
            <a:ext cx="6043384" cy="3172150"/>
          </a:xfrm>
        </p:spPr>
        <p:txBody>
          <a:bodyPr vert="horz" lIns="0" tIns="45720" rIns="91440" bIns="45720" rtlCol="0" anchor="t">
            <a:noAutofit/>
          </a:bodyPr>
          <a:lstStyle/>
          <a:p>
            <a:pPr marL="349250" indent="-349250">
              <a:buFont typeface="+mj-lt"/>
              <a:buAutoNum type="arabicPeriod"/>
            </a:pPr>
            <a:r>
              <a:rPr lang="en-US" sz="1800" dirty="0"/>
              <a:t>Get data from Azure Data Lake, Blob, Event Hub, or local file</a:t>
            </a:r>
          </a:p>
          <a:p>
            <a:pPr marL="349250" indent="-349250">
              <a:buFont typeface="+mj-lt"/>
              <a:buAutoNum type="arabicPeriod"/>
            </a:pPr>
            <a:r>
              <a:rPr lang="en-US" sz="1800" dirty="0"/>
              <a:t>Infer the schema automatically from source </a:t>
            </a:r>
            <a:endParaRPr lang="en-US" sz="1800" dirty="0">
              <a:cs typeface="Calibri"/>
            </a:endParaRPr>
          </a:p>
          <a:p>
            <a:pPr marL="349250" indent="-349250">
              <a:buFont typeface="+mj-lt"/>
              <a:buAutoNum type="arabicPeriod"/>
            </a:pPr>
            <a:r>
              <a:rPr lang="en-US" sz="1800" dirty="0"/>
              <a:t>Create table and mapping</a:t>
            </a:r>
          </a:p>
          <a:p>
            <a:pPr marL="349250" indent="-349250">
              <a:buFont typeface="+mj-lt"/>
              <a:buAutoNum type="arabicPeriod"/>
            </a:pPr>
            <a:r>
              <a:rPr lang="en-US" sz="1800" dirty="0"/>
              <a:t>Ingest one-time data or create connection for continuous data ingestion</a:t>
            </a:r>
          </a:p>
          <a:p>
            <a:pPr marL="685800" lvl="1" indent="-336550">
              <a:buFont typeface="Arial" panose="020B0604020202020204" pitchFamily="34" charset="0"/>
              <a:buChar char="•"/>
            </a:pPr>
            <a:r>
              <a:rPr lang="en-US" sz="1600" dirty="0">
                <a:cs typeface="Calibri" panose="020F0502020204030204"/>
              </a:rPr>
              <a:t>Continuous, one time or backfill </a:t>
            </a:r>
          </a:p>
        </p:txBody>
      </p:sp>
      <p:grpSp>
        <p:nvGrpSpPr>
          <p:cNvPr id="2" name="Group 1" descr="Picture showing IoT Hub, Event Hub and Azure Data Lake Storage managed pipeline ingesting data into Azure Data Explorer">
            <a:extLst>
              <a:ext uri="{FF2B5EF4-FFF2-40B4-BE49-F238E27FC236}">
                <a16:creationId xmlns:a16="http://schemas.microsoft.com/office/drawing/2014/main" id="{E9E7C4BC-7F98-4DC1-A94D-445BB33B03C8}"/>
              </a:ext>
            </a:extLst>
          </p:cNvPr>
          <p:cNvGrpSpPr/>
          <p:nvPr/>
        </p:nvGrpSpPr>
        <p:grpSpPr>
          <a:xfrm>
            <a:off x="7406112" y="2645974"/>
            <a:ext cx="3416470" cy="3593923"/>
            <a:chOff x="7406112" y="2645974"/>
            <a:chExt cx="3416470" cy="3593923"/>
          </a:xfrm>
        </p:grpSpPr>
        <p:grpSp>
          <p:nvGrpSpPr>
            <p:cNvPr id="14" name="Group 13">
              <a:extLst>
                <a:ext uri="{FF2B5EF4-FFF2-40B4-BE49-F238E27FC236}">
                  <a16:creationId xmlns:a16="http://schemas.microsoft.com/office/drawing/2014/main" id="{03F6DD86-C9C8-42B2-84F6-F716778F377E}"/>
                </a:ext>
              </a:extLst>
            </p:cNvPr>
            <p:cNvGrpSpPr/>
            <p:nvPr/>
          </p:nvGrpSpPr>
          <p:grpSpPr>
            <a:xfrm>
              <a:off x="7919397" y="4037404"/>
              <a:ext cx="477419" cy="484978"/>
              <a:chOff x="4981073" y="2117558"/>
              <a:chExt cx="837449" cy="850710"/>
            </a:xfrm>
          </p:grpSpPr>
          <p:grpSp>
            <p:nvGrpSpPr>
              <p:cNvPr id="15" name="Group 14">
                <a:extLst>
                  <a:ext uri="{FF2B5EF4-FFF2-40B4-BE49-F238E27FC236}">
                    <a16:creationId xmlns:a16="http://schemas.microsoft.com/office/drawing/2014/main" id="{2F0E297F-26DA-44E7-98AE-52395D295CF5}"/>
                  </a:ext>
                </a:extLst>
              </p:cNvPr>
              <p:cNvGrpSpPr/>
              <p:nvPr/>
            </p:nvGrpSpPr>
            <p:grpSpPr>
              <a:xfrm>
                <a:off x="4981073" y="2117558"/>
                <a:ext cx="837449" cy="850710"/>
                <a:chOff x="4981073" y="2117558"/>
                <a:chExt cx="837449" cy="850710"/>
              </a:xfrm>
            </p:grpSpPr>
            <p:grpSp>
              <p:nvGrpSpPr>
                <p:cNvPr id="25" name="Group 24">
                  <a:extLst>
                    <a:ext uri="{FF2B5EF4-FFF2-40B4-BE49-F238E27FC236}">
                      <a16:creationId xmlns:a16="http://schemas.microsoft.com/office/drawing/2014/main" id="{74127F51-8DAE-42C1-B6B6-969ED738AA1F}"/>
                    </a:ext>
                  </a:extLst>
                </p:cNvPr>
                <p:cNvGrpSpPr/>
                <p:nvPr/>
              </p:nvGrpSpPr>
              <p:grpSpPr>
                <a:xfrm>
                  <a:off x="4981073" y="2117558"/>
                  <a:ext cx="837449" cy="201168"/>
                  <a:chOff x="4981073" y="2117558"/>
                  <a:chExt cx="837449" cy="201168"/>
                </a:xfrm>
              </p:grpSpPr>
              <p:sp>
                <p:nvSpPr>
                  <p:cNvPr id="30" name="Rectangle 29">
                    <a:extLst>
                      <a:ext uri="{FF2B5EF4-FFF2-40B4-BE49-F238E27FC236}">
                        <a16:creationId xmlns:a16="http://schemas.microsoft.com/office/drawing/2014/main" id="{527904D7-C5BC-41FA-8EEA-04D2F985A736}"/>
                      </a:ext>
                    </a:extLst>
                  </p:cNvPr>
                  <p:cNvSpPr/>
                  <p:nvPr/>
                </p:nvSpPr>
                <p:spPr bwMode="auto">
                  <a:xfrm>
                    <a:off x="4981074" y="2117558"/>
                    <a:ext cx="837448" cy="1097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chemeClr val="tx1"/>
                      </a:solidFill>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742DC2E6-7E3A-47F2-AD1B-B3BCCDBEF09D}"/>
                      </a:ext>
                    </a:extLst>
                  </p:cNvPr>
                  <p:cNvSpPr/>
                  <p:nvPr/>
                </p:nvSpPr>
                <p:spPr bwMode="auto">
                  <a:xfrm rot="16200000">
                    <a:off x="4943775" y="2173144"/>
                    <a:ext cx="182880" cy="1082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chemeClr val="tx1"/>
                      </a:solidFill>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BE1CCD7A-6246-4282-BA06-DE17F58D505C}"/>
                      </a:ext>
                    </a:extLst>
                  </p:cNvPr>
                  <p:cNvSpPr/>
                  <p:nvPr/>
                </p:nvSpPr>
                <p:spPr bwMode="auto">
                  <a:xfrm rot="16200000">
                    <a:off x="5672940" y="2173144"/>
                    <a:ext cx="182880" cy="1082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chemeClr val="tx1"/>
                      </a:solidFill>
                      <a:latin typeface="Segoe UI"/>
                      <a:ea typeface="Segoe UI" pitchFamily="34" charset="0"/>
                      <a:cs typeface="Segoe UI" pitchFamily="34" charset="0"/>
                    </a:endParaRPr>
                  </a:p>
                </p:txBody>
              </p:sp>
            </p:grpSp>
            <p:grpSp>
              <p:nvGrpSpPr>
                <p:cNvPr id="26" name="Group 25">
                  <a:extLst>
                    <a:ext uri="{FF2B5EF4-FFF2-40B4-BE49-F238E27FC236}">
                      <a16:creationId xmlns:a16="http://schemas.microsoft.com/office/drawing/2014/main" id="{034355F1-AB25-4E9B-A703-31277FA79544}"/>
                    </a:ext>
                  </a:extLst>
                </p:cNvPr>
                <p:cNvGrpSpPr/>
                <p:nvPr/>
              </p:nvGrpSpPr>
              <p:grpSpPr>
                <a:xfrm rot="10800000">
                  <a:off x="4981073" y="2767100"/>
                  <a:ext cx="837449" cy="201168"/>
                  <a:chOff x="4981073" y="2117558"/>
                  <a:chExt cx="837449" cy="201168"/>
                </a:xfrm>
                <a:solidFill>
                  <a:schemeClr val="tx1"/>
                </a:solidFill>
              </p:grpSpPr>
              <p:sp>
                <p:nvSpPr>
                  <p:cNvPr id="27" name="Rectangle 26">
                    <a:extLst>
                      <a:ext uri="{FF2B5EF4-FFF2-40B4-BE49-F238E27FC236}">
                        <a16:creationId xmlns:a16="http://schemas.microsoft.com/office/drawing/2014/main" id="{96E7B0FA-E948-4532-BFE3-4D6DE34C511B}"/>
                      </a:ext>
                    </a:extLst>
                  </p:cNvPr>
                  <p:cNvSpPr/>
                  <p:nvPr/>
                </p:nvSpPr>
                <p:spPr bwMode="auto">
                  <a:xfrm>
                    <a:off x="4981074" y="2117558"/>
                    <a:ext cx="837448" cy="10972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chemeClr val="tx1"/>
                      </a:solidFill>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1C0B6DE4-C34A-413C-A7C8-E1A52BD54DA8}"/>
                      </a:ext>
                    </a:extLst>
                  </p:cNvPr>
                  <p:cNvSpPr/>
                  <p:nvPr/>
                </p:nvSpPr>
                <p:spPr bwMode="auto">
                  <a:xfrm rot="16200000">
                    <a:off x="4943775" y="2173144"/>
                    <a:ext cx="182880" cy="1082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chemeClr val="tx1"/>
                      </a:solidFill>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0EDC932B-0F28-47FF-8F19-0B68212FFD6C}"/>
                      </a:ext>
                    </a:extLst>
                  </p:cNvPr>
                  <p:cNvSpPr/>
                  <p:nvPr/>
                </p:nvSpPr>
                <p:spPr bwMode="auto">
                  <a:xfrm rot="16200000">
                    <a:off x="5672940" y="2173144"/>
                    <a:ext cx="182880" cy="1082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chemeClr val="tx1"/>
                      </a:solidFill>
                      <a:latin typeface="Segoe UI"/>
                      <a:ea typeface="Segoe UI" pitchFamily="34" charset="0"/>
                      <a:cs typeface="Segoe UI" pitchFamily="34" charset="0"/>
                    </a:endParaRPr>
                  </a:p>
                </p:txBody>
              </p:sp>
            </p:grpSp>
          </p:grpSp>
          <p:grpSp>
            <p:nvGrpSpPr>
              <p:cNvPr id="16" name="Group 15">
                <a:extLst>
                  <a:ext uri="{FF2B5EF4-FFF2-40B4-BE49-F238E27FC236}">
                    <a16:creationId xmlns:a16="http://schemas.microsoft.com/office/drawing/2014/main" id="{C1135F44-6F27-42FC-8924-D2DE3FA88DC7}"/>
                  </a:ext>
                </a:extLst>
              </p:cNvPr>
              <p:cNvGrpSpPr/>
              <p:nvPr/>
            </p:nvGrpSpPr>
            <p:grpSpPr>
              <a:xfrm>
                <a:off x="5155930" y="2310548"/>
                <a:ext cx="522240" cy="464731"/>
                <a:chOff x="5152845" y="2310548"/>
                <a:chExt cx="522240" cy="464731"/>
              </a:xfrm>
            </p:grpSpPr>
            <p:grpSp>
              <p:nvGrpSpPr>
                <p:cNvPr id="17" name="Group 16">
                  <a:extLst>
                    <a:ext uri="{FF2B5EF4-FFF2-40B4-BE49-F238E27FC236}">
                      <a16:creationId xmlns:a16="http://schemas.microsoft.com/office/drawing/2014/main" id="{41CC9F23-B423-4812-A9E4-40775615260A}"/>
                    </a:ext>
                  </a:extLst>
                </p:cNvPr>
                <p:cNvGrpSpPr/>
                <p:nvPr/>
              </p:nvGrpSpPr>
              <p:grpSpPr>
                <a:xfrm>
                  <a:off x="5152845" y="2310548"/>
                  <a:ext cx="125425" cy="464731"/>
                  <a:chOff x="5152845" y="2318726"/>
                  <a:chExt cx="125425" cy="464731"/>
                </a:xfrm>
              </p:grpSpPr>
              <p:sp>
                <p:nvSpPr>
                  <p:cNvPr id="22" name="Rectangle 21">
                    <a:extLst>
                      <a:ext uri="{FF2B5EF4-FFF2-40B4-BE49-F238E27FC236}">
                        <a16:creationId xmlns:a16="http://schemas.microsoft.com/office/drawing/2014/main" id="{766E2810-F2B3-4DE8-9874-9DC1CB263B2E}"/>
                      </a:ext>
                    </a:extLst>
                  </p:cNvPr>
                  <p:cNvSpPr/>
                  <p:nvPr/>
                </p:nvSpPr>
                <p:spPr bwMode="auto">
                  <a:xfrm>
                    <a:off x="5152845" y="2318726"/>
                    <a:ext cx="125425" cy="125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chemeClr val="tx1"/>
                      </a:solidFill>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837EAFBA-9181-434F-943D-62525D5E404D}"/>
                      </a:ext>
                    </a:extLst>
                  </p:cNvPr>
                  <p:cNvSpPr/>
                  <p:nvPr/>
                </p:nvSpPr>
                <p:spPr bwMode="auto">
                  <a:xfrm>
                    <a:off x="5152845" y="2488379"/>
                    <a:ext cx="125425" cy="125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chemeClr val="tx1"/>
                      </a:solidFill>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6E11A7A5-C367-4DA6-953D-625A69C17A86}"/>
                      </a:ext>
                    </a:extLst>
                  </p:cNvPr>
                  <p:cNvSpPr/>
                  <p:nvPr/>
                </p:nvSpPr>
                <p:spPr bwMode="auto">
                  <a:xfrm>
                    <a:off x="5152845" y="2658032"/>
                    <a:ext cx="125425" cy="125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chemeClr val="tx1"/>
                      </a:solidFill>
                      <a:latin typeface="Segoe UI"/>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B5D500AE-1885-466C-A4BE-27E9A16F8D7A}"/>
                    </a:ext>
                  </a:extLst>
                </p:cNvPr>
                <p:cNvGrpSpPr/>
                <p:nvPr/>
              </p:nvGrpSpPr>
              <p:grpSpPr>
                <a:xfrm>
                  <a:off x="5354128" y="2395374"/>
                  <a:ext cx="125425" cy="295078"/>
                  <a:chOff x="5354128" y="2404990"/>
                  <a:chExt cx="125425" cy="295078"/>
                </a:xfrm>
              </p:grpSpPr>
              <p:sp>
                <p:nvSpPr>
                  <p:cNvPr id="20" name="Rectangle 19">
                    <a:extLst>
                      <a:ext uri="{FF2B5EF4-FFF2-40B4-BE49-F238E27FC236}">
                        <a16:creationId xmlns:a16="http://schemas.microsoft.com/office/drawing/2014/main" id="{30780906-95A3-4D84-BDEB-CEDF7461AAF4}"/>
                      </a:ext>
                    </a:extLst>
                  </p:cNvPr>
                  <p:cNvSpPr/>
                  <p:nvPr/>
                </p:nvSpPr>
                <p:spPr bwMode="auto">
                  <a:xfrm>
                    <a:off x="5354128" y="2404990"/>
                    <a:ext cx="125425" cy="1254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chemeClr val="tx1"/>
                      </a:solidFill>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81C04F66-E891-4B5D-80EA-4C53C3CA74B4}"/>
                      </a:ext>
                    </a:extLst>
                  </p:cNvPr>
                  <p:cNvSpPr/>
                  <p:nvPr/>
                </p:nvSpPr>
                <p:spPr bwMode="auto">
                  <a:xfrm>
                    <a:off x="5354128" y="2574643"/>
                    <a:ext cx="125425" cy="1254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chemeClr val="tx1"/>
                      </a:solidFill>
                      <a:latin typeface="Segoe UI"/>
                      <a:ea typeface="Segoe UI" pitchFamily="34" charset="0"/>
                      <a:cs typeface="Segoe UI" pitchFamily="34" charset="0"/>
                    </a:endParaRPr>
                  </a:p>
                </p:txBody>
              </p:sp>
            </p:grpSp>
            <p:sp>
              <p:nvSpPr>
                <p:cNvPr id="19" name="Rectangle 18">
                  <a:extLst>
                    <a:ext uri="{FF2B5EF4-FFF2-40B4-BE49-F238E27FC236}">
                      <a16:creationId xmlns:a16="http://schemas.microsoft.com/office/drawing/2014/main" id="{6C99BCAF-C7BB-40E8-84DF-49336DE562D4}"/>
                    </a:ext>
                  </a:extLst>
                </p:cNvPr>
                <p:cNvSpPr/>
                <p:nvPr/>
              </p:nvSpPr>
              <p:spPr bwMode="auto">
                <a:xfrm>
                  <a:off x="5549660" y="2480201"/>
                  <a:ext cx="125425" cy="1254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chemeClr val="tx1"/>
                    </a:solidFill>
                    <a:latin typeface="Segoe UI"/>
                    <a:ea typeface="Segoe UI" pitchFamily="34" charset="0"/>
                    <a:cs typeface="Segoe UI" pitchFamily="34" charset="0"/>
                  </a:endParaRPr>
                </a:p>
              </p:txBody>
            </p:sp>
          </p:grpSp>
        </p:grpSp>
        <p:pic>
          <p:nvPicPr>
            <p:cNvPr id="33" name="Graphic 32">
              <a:extLst>
                <a:ext uri="{FF2B5EF4-FFF2-40B4-BE49-F238E27FC236}">
                  <a16:creationId xmlns:a16="http://schemas.microsoft.com/office/drawing/2014/main" id="{4F206EE8-8E39-48F2-8BF3-AA2CA61DDA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53604" y="2645974"/>
              <a:ext cx="467766" cy="467766"/>
            </a:xfrm>
            <a:prstGeom prst="rect">
              <a:avLst/>
            </a:prstGeom>
          </p:spPr>
        </p:pic>
        <p:sp>
          <p:nvSpPr>
            <p:cNvPr id="34" name="TextBox 33">
              <a:extLst>
                <a:ext uri="{FF2B5EF4-FFF2-40B4-BE49-F238E27FC236}">
                  <a16:creationId xmlns:a16="http://schemas.microsoft.com/office/drawing/2014/main" id="{A2137A38-0C5B-46EC-9DB7-4B70B5F9DE44}"/>
                </a:ext>
              </a:extLst>
            </p:cNvPr>
            <p:cNvSpPr txBox="1"/>
            <p:nvPr/>
          </p:nvSpPr>
          <p:spPr>
            <a:xfrm>
              <a:off x="7700924" y="3257923"/>
              <a:ext cx="973127" cy="215444"/>
            </a:xfrm>
            <a:prstGeom prst="rect">
              <a:avLst/>
            </a:prstGeom>
            <a:noFill/>
          </p:spPr>
          <p:txBody>
            <a:bodyPr wrap="square" lIns="0" tIns="0" rIns="0" bIns="0" rtlCol="0">
              <a:spAutoFit/>
            </a:bodyPr>
            <a:lstStyle/>
            <a:p>
              <a:pPr algn="ctr" defTabSz="914192">
                <a:defRPr/>
              </a:pPr>
              <a:r>
                <a:rPr lang="en-US" sz="1400">
                  <a:latin typeface="Segoe UI"/>
                </a:rPr>
                <a:t>IoT Hub</a:t>
              </a:r>
            </a:p>
          </p:txBody>
        </p:sp>
        <p:sp>
          <p:nvSpPr>
            <p:cNvPr id="35" name="TextBox 34">
              <a:extLst>
                <a:ext uri="{FF2B5EF4-FFF2-40B4-BE49-F238E27FC236}">
                  <a16:creationId xmlns:a16="http://schemas.microsoft.com/office/drawing/2014/main" id="{540BEC88-F8CE-4096-A912-DDA7BEAF27DD}"/>
                </a:ext>
              </a:extLst>
            </p:cNvPr>
            <p:cNvSpPr txBox="1"/>
            <p:nvPr/>
          </p:nvSpPr>
          <p:spPr>
            <a:xfrm>
              <a:off x="7671544" y="4585632"/>
              <a:ext cx="973127" cy="215444"/>
            </a:xfrm>
            <a:prstGeom prst="rect">
              <a:avLst/>
            </a:prstGeom>
            <a:noFill/>
          </p:spPr>
          <p:txBody>
            <a:bodyPr wrap="square" lIns="0" tIns="0" rIns="0" bIns="0" rtlCol="0">
              <a:spAutoFit/>
            </a:bodyPr>
            <a:lstStyle/>
            <a:p>
              <a:pPr algn="ctr" defTabSz="914192">
                <a:defRPr/>
              </a:pPr>
              <a:r>
                <a:rPr lang="en-US" sz="1400" dirty="0">
                  <a:latin typeface="Segoe UI"/>
                </a:rPr>
                <a:t>Event  Hubs</a:t>
              </a:r>
            </a:p>
          </p:txBody>
        </p:sp>
        <p:sp>
          <p:nvSpPr>
            <p:cNvPr id="36" name="Right Bracket 35">
              <a:extLst>
                <a:ext uri="{FF2B5EF4-FFF2-40B4-BE49-F238E27FC236}">
                  <a16:creationId xmlns:a16="http://schemas.microsoft.com/office/drawing/2014/main" id="{4533F53E-9AA7-43C1-AFB1-3B6D5376AE01}"/>
                </a:ext>
              </a:extLst>
            </p:cNvPr>
            <p:cNvSpPr/>
            <p:nvPr/>
          </p:nvSpPr>
          <p:spPr>
            <a:xfrm>
              <a:off x="8752992" y="2648481"/>
              <a:ext cx="182656" cy="3232275"/>
            </a:xfrm>
            <a:prstGeom prst="rightBracket">
              <a:avLst>
                <a:gd name="adj" fmla="val 0"/>
              </a:avLst>
            </a:prstGeom>
            <a:ln w="19050">
              <a:solidFill>
                <a:schemeClr val="accent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defRPr/>
              </a:pPr>
              <a:endParaRPr lang="en-US" sz="1765">
                <a:latin typeface="Segoe UI"/>
              </a:endParaRPr>
            </a:p>
          </p:txBody>
        </p:sp>
        <p:cxnSp>
          <p:nvCxnSpPr>
            <p:cNvPr id="39" name="Straight Arrow Connector 38">
              <a:extLst>
                <a:ext uri="{FF2B5EF4-FFF2-40B4-BE49-F238E27FC236}">
                  <a16:creationId xmlns:a16="http://schemas.microsoft.com/office/drawing/2014/main" id="{BCE8CD1C-E272-48B2-99F0-C94965DD734F}"/>
                </a:ext>
              </a:extLst>
            </p:cNvPr>
            <p:cNvCxnSpPr>
              <a:cxnSpLocks/>
            </p:cNvCxnSpPr>
            <p:nvPr/>
          </p:nvCxnSpPr>
          <p:spPr>
            <a:xfrm>
              <a:off x="8923631" y="4264618"/>
              <a:ext cx="445592" cy="0"/>
            </a:xfrm>
            <a:prstGeom prst="straightConnector1">
              <a:avLst/>
            </a:prstGeom>
            <a:ln w="19050">
              <a:solidFill>
                <a:schemeClr val="accent1"/>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3BBA8561-F04F-443E-9AA4-9B64A42D993D}"/>
                </a:ext>
              </a:extLst>
            </p:cNvPr>
            <p:cNvSpPr txBox="1"/>
            <p:nvPr/>
          </p:nvSpPr>
          <p:spPr>
            <a:xfrm>
              <a:off x="9483200" y="4406916"/>
              <a:ext cx="1339382" cy="430887"/>
            </a:xfrm>
            <a:prstGeom prst="rect">
              <a:avLst/>
            </a:prstGeom>
            <a:noFill/>
          </p:spPr>
          <p:txBody>
            <a:bodyPr wrap="square" lIns="0" tIns="0" rIns="0" bIns="0" rtlCol="0">
              <a:spAutoFit/>
            </a:bodyPr>
            <a:lstStyle/>
            <a:p>
              <a:pPr algn="ctr" defTabSz="914192">
                <a:defRPr/>
              </a:pPr>
              <a:r>
                <a:rPr lang="en-US" sz="1400" dirty="0">
                  <a:latin typeface="Segoe UI"/>
                </a:rPr>
                <a:t>Azure</a:t>
              </a:r>
              <a:br>
                <a:rPr lang="en-US" sz="1400" dirty="0">
                  <a:latin typeface="Segoe UI"/>
                </a:rPr>
              </a:br>
              <a:r>
                <a:rPr lang="en-US" sz="1400" dirty="0">
                  <a:latin typeface="Segoe UI"/>
                </a:rPr>
                <a:t>Data Explorer</a:t>
              </a:r>
            </a:p>
          </p:txBody>
        </p:sp>
        <p:pic>
          <p:nvPicPr>
            <p:cNvPr id="83" name="Graphic 82">
              <a:extLst>
                <a:ext uri="{FF2B5EF4-FFF2-40B4-BE49-F238E27FC236}">
                  <a16:creationId xmlns:a16="http://schemas.microsoft.com/office/drawing/2014/main" id="{E0DA8B76-DB6F-455C-8EDD-C966812DB3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67182" y="3558652"/>
              <a:ext cx="571419" cy="571419"/>
            </a:xfrm>
            <a:prstGeom prst="rect">
              <a:avLst/>
            </a:prstGeom>
          </p:spPr>
        </p:pic>
        <p:grpSp>
          <p:nvGrpSpPr>
            <p:cNvPr id="87" name="Group 86">
              <a:extLst>
                <a:ext uri="{FF2B5EF4-FFF2-40B4-BE49-F238E27FC236}">
                  <a16:creationId xmlns:a16="http://schemas.microsoft.com/office/drawing/2014/main" id="{4E3C32D5-B48C-4805-AD36-5AD4C6606B78}"/>
                </a:ext>
              </a:extLst>
            </p:cNvPr>
            <p:cNvGrpSpPr/>
            <p:nvPr/>
          </p:nvGrpSpPr>
          <p:grpSpPr>
            <a:xfrm>
              <a:off x="7879888" y="5514483"/>
              <a:ext cx="507755" cy="435880"/>
              <a:chOff x="2488014" y="1320237"/>
              <a:chExt cx="4696411" cy="4187931"/>
            </a:xfrm>
          </p:grpSpPr>
          <p:sp>
            <p:nvSpPr>
              <p:cNvPr id="88" name="Hexagon 87">
                <a:extLst>
                  <a:ext uri="{FF2B5EF4-FFF2-40B4-BE49-F238E27FC236}">
                    <a16:creationId xmlns:a16="http://schemas.microsoft.com/office/drawing/2014/main" id="{7322BCE0-5502-4D3C-910B-0E1EA8343566}"/>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89" name="Snip Single Corner Rectangle 26">
                <a:extLst>
                  <a:ext uri="{FF2B5EF4-FFF2-40B4-BE49-F238E27FC236}">
                    <a16:creationId xmlns:a16="http://schemas.microsoft.com/office/drawing/2014/main" id="{C6B6E57E-25BF-4B15-96EF-3838CD09D122}"/>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grpSp>
            <p:nvGrpSpPr>
              <p:cNvPr id="90" name="Group 89">
                <a:extLst>
                  <a:ext uri="{FF2B5EF4-FFF2-40B4-BE49-F238E27FC236}">
                    <a16:creationId xmlns:a16="http://schemas.microsoft.com/office/drawing/2014/main" id="{1DF0ECF7-F065-469B-9404-BD41A1216823}"/>
                  </a:ext>
                </a:extLst>
              </p:cNvPr>
              <p:cNvGrpSpPr/>
              <p:nvPr/>
            </p:nvGrpSpPr>
            <p:grpSpPr>
              <a:xfrm>
                <a:off x="4271147" y="2716509"/>
                <a:ext cx="790232" cy="1472559"/>
                <a:chOff x="4917030" y="1019829"/>
                <a:chExt cx="123056" cy="229308"/>
              </a:xfrm>
            </p:grpSpPr>
            <p:sp>
              <p:nvSpPr>
                <p:cNvPr id="92" name="Freeform: Shape 91">
                  <a:extLst>
                    <a:ext uri="{FF2B5EF4-FFF2-40B4-BE49-F238E27FC236}">
                      <a16:creationId xmlns:a16="http://schemas.microsoft.com/office/drawing/2014/main" id="{B789E9B2-0373-4997-A29F-1F02CB7B166B}"/>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93" name="Freeform: Shape 92">
                  <a:extLst>
                    <a:ext uri="{FF2B5EF4-FFF2-40B4-BE49-F238E27FC236}">
                      <a16:creationId xmlns:a16="http://schemas.microsoft.com/office/drawing/2014/main" id="{37C37AAF-16B8-4595-B04D-287FDB6D3AC1}"/>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94" name="Freeform: Shape 93">
                  <a:extLst>
                    <a:ext uri="{FF2B5EF4-FFF2-40B4-BE49-F238E27FC236}">
                      <a16:creationId xmlns:a16="http://schemas.microsoft.com/office/drawing/2014/main" id="{E68782DB-FD3D-499E-8692-39C4BEF9B42A}"/>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95" name="Freeform: Shape 94">
                  <a:extLst>
                    <a:ext uri="{FF2B5EF4-FFF2-40B4-BE49-F238E27FC236}">
                      <a16:creationId xmlns:a16="http://schemas.microsoft.com/office/drawing/2014/main" id="{BA4C111B-28E3-4D65-8619-71E15D22FA1D}"/>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grpSp>
          <p:sp>
            <p:nvSpPr>
              <p:cNvPr id="91" name="Right Triangle 90">
                <a:extLst>
                  <a:ext uri="{FF2B5EF4-FFF2-40B4-BE49-F238E27FC236}">
                    <a16:creationId xmlns:a16="http://schemas.microsoft.com/office/drawing/2014/main" id="{78F7BBF2-6022-49A2-9EBB-A8E69C9D3200}"/>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light"/>
                  <a:ea typeface="+mn-ea"/>
                  <a:cs typeface="Segoe UI" pitchFamily="34" charset="0"/>
                </a:endParaRPr>
              </a:p>
            </p:txBody>
          </p:sp>
        </p:grpSp>
        <p:sp>
          <p:nvSpPr>
            <p:cNvPr id="97" name="Rectangle 96">
              <a:extLst>
                <a:ext uri="{FF2B5EF4-FFF2-40B4-BE49-F238E27FC236}">
                  <a16:creationId xmlns:a16="http://schemas.microsoft.com/office/drawing/2014/main" id="{D771534F-CFBD-4E60-9AAF-FBC38F7820D7}"/>
                </a:ext>
              </a:extLst>
            </p:cNvPr>
            <p:cNvSpPr/>
            <p:nvPr/>
          </p:nvSpPr>
          <p:spPr>
            <a:xfrm>
              <a:off x="7406112" y="5993676"/>
              <a:ext cx="1856282"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Storage</a:t>
              </a:r>
            </a:p>
          </p:txBody>
        </p:sp>
      </p:grpSp>
    </p:spTree>
    <p:extLst>
      <p:ext uri="{BB962C8B-B14F-4D97-AF65-F5344CB8AC3E}">
        <p14:creationId xmlns:p14="http://schemas.microsoft.com/office/powerpoint/2010/main" val="53244064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951CC-AE11-40A2-9B9F-0DA0F386FCE9}"/>
              </a:ext>
            </a:extLst>
          </p:cNvPr>
          <p:cNvSpPr>
            <a:spLocks noGrp="1"/>
          </p:cNvSpPr>
          <p:nvPr>
            <p:ph type="title"/>
          </p:nvPr>
        </p:nvSpPr>
        <p:spPr>
          <a:xfrm>
            <a:off x="588263" y="457200"/>
            <a:ext cx="11018520" cy="553998"/>
          </a:xfrm>
        </p:spPr>
        <p:txBody>
          <a:bodyPr/>
          <a:lstStyle/>
          <a:p>
            <a:r>
              <a:rPr lang="en-US" dirty="0"/>
              <a:t>Intuitive querying</a:t>
            </a:r>
          </a:p>
        </p:txBody>
      </p:sp>
      <p:sp>
        <p:nvSpPr>
          <p:cNvPr id="3" name="Text Placeholder 2">
            <a:extLst>
              <a:ext uri="{FF2B5EF4-FFF2-40B4-BE49-F238E27FC236}">
                <a16:creationId xmlns:a16="http://schemas.microsoft.com/office/drawing/2014/main" id="{095EA79E-D7AE-439E-BEB4-E825940381EE}"/>
              </a:ext>
            </a:extLst>
          </p:cNvPr>
          <p:cNvSpPr txBox="1">
            <a:spLocks/>
          </p:cNvSpPr>
          <p:nvPr/>
        </p:nvSpPr>
        <p:spPr>
          <a:xfrm>
            <a:off x="603098" y="1448720"/>
            <a:ext cx="5733426" cy="5114870"/>
          </a:xfrm>
          <a:prstGeom prst="rect">
            <a:avLst/>
          </a:prstGeom>
        </p:spPr>
        <p:txBody>
          <a:bodyPr vert="horz" wrap="square" lIns="0" tIns="0" rIns="0" bIns="0" rtlCol="0" anchor="t">
            <a:no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Aft>
                <a:spcPts val="600"/>
              </a:spcAft>
            </a:pPr>
            <a:r>
              <a:rPr lang="en-US" sz="2400" b="0" dirty="0">
                <a:solidFill>
                  <a:schemeClr val="accent2"/>
                </a:solidFill>
                <a:latin typeface="Segoe UI"/>
              </a:rPr>
              <a:t>Simple and powerful</a:t>
            </a:r>
          </a:p>
          <a:p>
            <a:pPr marL="174591" indent="-174591" defTabSz="914016">
              <a:spcAft>
                <a:spcPts val="600"/>
              </a:spcAft>
              <a:buFont typeface="Arial" panose="020B0604020202020204" pitchFamily="34" charset="0"/>
              <a:buChar char="•"/>
            </a:pPr>
            <a:r>
              <a:rPr lang="en-US" sz="1800" b="0" dirty="0">
                <a:solidFill>
                  <a:schemeClr val="tx1"/>
                </a:solidFill>
                <a:latin typeface="Segoe UI"/>
              </a:rPr>
              <a:t>Rich rational query language (filter, aggregate, join, calculated columns, and more)</a:t>
            </a:r>
          </a:p>
          <a:p>
            <a:pPr marL="174591" indent="-174591" defTabSz="914016">
              <a:spcAft>
                <a:spcPts val="600"/>
              </a:spcAft>
              <a:buFont typeface="Arial" panose="020B0604020202020204" pitchFamily="34" charset="0"/>
              <a:buChar char="•"/>
            </a:pPr>
            <a:r>
              <a:rPr lang="en-US" sz="1800" b="0" dirty="0">
                <a:solidFill>
                  <a:schemeClr val="tx1"/>
                </a:solidFill>
                <a:latin typeface="Segoe UI"/>
              </a:rPr>
              <a:t>Built-in full-text search, time series, user analytics, geospatial, and machine learning operators</a:t>
            </a:r>
          </a:p>
          <a:p>
            <a:pPr marL="174591" indent="-174591" defTabSz="914016">
              <a:spcAft>
                <a:spcPts val="600"/>
              </a:spcAft>
              <a:buFont typeface="Arial" panose="020B0604020202020204" pitchFamily="34" charset="0"/>
              <a:buChar char="•"/>
            </a:pPr>
            <a:r>
              <a:rPr lang="en-US" sz="1800" b="0" dirty="0">
                <a:solidFill>
                  <a:schemeClr val="tx1"/>
                </a:solidFill>
                <a:latin typeface="Segoe UI"/>
              </a:rPr>
              <a:t>Out-of-the box visualization</a:t>
            </a:r>
          </a:p>
          <a:p>
            <a:pPr marL="174591" indent="-174591" defTabSz="914016">
              <a:spcAft>
                <a:spcPts val="600"/>
              </a:spcAft>
              <a:buFont typeface="Arial" panose="020B0604020202020204" pitchFamily="34" charset="0"/>
              <a:buChar char="•"/>
            </a:pPr>
            <a:r>
              <a:rPr lang="en-US" sz="1800" b="0" dirty="0">
                <a:solidFill>
                  <a:schemeClr val="tx1"/>
                </a:solidFill>
                <a:latin typeface="Segoe UI"/>
              </a:rPr>
              <a:t>Easy-to-use syntax + Microsoft IntelliSense </a:t>
            </a:r>
          </a:p>
          <a:p>
            <a:pPr marL="174591" indent="-174591" defTabSz="914016">
              <a:spcAft>
                <a:spcPts val="600"/>
              </a:spcAft>
              <a:buFont typeface="Arial" panose="020B0604020202020204" pitchFamily="34" charset="0"/>
              <a:buChar char="•"/>
            </a:pPr>
            <a:r>
              <a:rPr lang="en-US" sz="1800" b="0" dirty="0">
                <a:solidFill>
                  <a:schemeClr val="tx1"/>
                </a:solidFill>
                <a:latin typeface="Segoe UI"/>
              </a:rPr>
              <a:t>Highly recognizable hierarchical schema entities</a:t>
            </a:r>
          </a:p>
          <a:p>
            <a:pPr marL="174591" indent="-174591" defTabSz="914016">
              <a:spcAft>
                <a:spcPts val="600"/>
              </a:spcAft>
              <a:buFont typeface="Arial" panose="020B0604020202020204" pitchFamily="34" charset="0"/>
              <a:buChar char="•"/>
            </a:pPr>
            <a:endParaRPr lang="en-US" sz="1800" b="0" dirty="0">
              <a:highlight>
                <a:srgbClr val="FFFF00"/>
              </a:highlight>
              <a:latin typeface="Segoe UI"/>
            </a:endParaRPr>
          </a:p>
          <a:p>
            <a:pPr defTabSz="914016">
              <a:spcAft>
                <a:spcPts val="600"/>
              </a:spcAft>
            </a:pPr>
            <a:r>
              <a:rPr lang="en-US" sz="2400" b="0" dirty="0">
                <a:solidFill>
                  <a:schemeClr val="accent2"/>
                </a:solidFill>
                <a:latin typeface="Segoe UI"/>
              </a:rPr>
              <a:t>Extensible </a:t>
            </a:r>
          </a:p>
          <a:p>
            <a:pPr marL="171417" indent="-161894" defTabSz="914016">
              <a:spcAft>
                <a:spcPts val="600"/>
              </a:spcAft>
              <a:buFont typeface="Arial" panose="020B0604020202020204" pitchFamily="34" charset="0"/>
              <a:buChar char="•"/>
            </a:pPr>
            <a:r>
              <a:rPr lang="en-US" sz="1800" b="0" dirty="0">
                <a:solidFill>
                  <a:schemeClr val="tx1"/>
                </a:solidFill>
                <a:latin typeface="Segoe UI"/>
              </a:rPr>
              <a:t>In-line Python and R</a:t>
            </a:r>
          </a:p>
          <a:p>
            <a:pPr marL="171417" indent="-161894" defTabSz="914016">
              <a:spcAft>
                <a:spcPts val="600"/>
              </a:spcAft>
              <a:buFont typeface="Arial" panose="020B0604020202020204" pitchFamily="34" charset="0"/>
              <a:buChar char="•"/>
            </a:pPr>
            <a:r>
              <a:rPr lang="en-US" sz="1800" b="0" dirty="0">
                <a:solidFill>
                  <a:schemeClr val="tx1"/>
                </a:solidFill>
                <a:latin typeface="Segoe UI"/>
              </a:rPr>
              <a:t>T-SQL </a:t>
            </a:r>
          </a:p>
        </p:txBody>
      </p:sp>
      <p:pic>
        <p:nvPicPr>
          <p:cNvPr id="8" name="Picture 7" descr="Showing KQL query screenshot">
            <a:extLst>
              <a:ext uri="{FF2B5EF4-FFF2-40B4-BE49-F238E27FC236}">
                <a16:creationId xmlns:a16="http://schemas.microsoft.com/office/drawing/2014/main" id="{5A060118-FAC4-4E40-8B05-03DCA3F2C6F8}"/>
              </a:ext>
            </a:extLst>
          </p:cNvPr>
          <p:cNvPicPr>
            <a:picLocks noChangeAspect="1"/>
          </p:cNvPicPr>
          <p:nvPr/>
        </p:nvPicPr>
        <p:blipFill>
          <a:blip r:embed="rId2"/>
          <a:stretch>
            <a:fillRect/>
          </a:stretch>
        </p:blipFill>
        <p:spPr>
          <a:xfrm>
            <a:off x="6468876" y="1436688"/>
            <a:ext cx="5443817" cy="2432916"/>
          </a:xfrm>
          <a:prstGeom prst="rect">
            <a:avLst/>
          </a:prstGeom>
          <a:ln>
            <a:solidFill>
              <a:schemeClr val="accent1"/>
            </a:solidFill>
          </a:ln>
        </p:spPr>
      </p:pic>
    </p:spTree>
    <p:extLst>
      <p:ext uri="{BB962C8B-B14F-4D97-AF65-F5344CB8AC3E}">
        <p14:creationId xmlns:p14="http://schemas.microsoft.com/office/powerpoint/2010/main" val="388641296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6051E-6636-479E-95D0-6193CC67446C}"/>
              </a:ext>
            </a:extLst>
          </p:cNvPr>
          <p:cNvSpPr>
            <a:spLocks noGrp="1"/>
          </p:cNvSpPr>
          <p:nvPr>
            <p:ph type="title"/>
          </p:nvPr>
        </p:nvSpPr>
        <p:spPr>
          <a:xfrm>
            <a:off x="588263" y="457200"/>
            <a:ext cx="11018520" cy="1107996"/>
          </a:xfrm>
        </p:spPr>
        <p:txBody>
          <a:bodyPr/>
          <a:lstStyle/>
          <a:p>
            <a:r>
              <a:rPr lang="en-US" dirty="0"/>
              <a:t>Geospatial query</a:t>
            </a:r>
            <a:br>
              <a:rPr lang="en-US" dirty="0"/>
            </a:br>
            <a:endParaRPr lang="en-US" dirty="0"/>
          </a:p>
        </p:txBody>
      </p:sp>
      <p:pic>
        <p:nvPicPr>
          <p:cNvPr id="10" name="Picture 9" descr="ADX logo">
            <a:extLst>
              <a:ext uri="{FF2B5EF4-FFF2-40B4-BE49-F238E27FC236}">
                <a16:creationId xmlns:a16="http://schemas.microsoft.com/office/drawing/2014/main" id="{BD8D9813-FF2C-4050-B384-B9B0B42EA2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sp>
        <p:nvSpPr>
          <p:cNvPr id="7" name="Content Placeholder 6">
            <a:extLst>
              <a:ext uri="{FF2B5EF4-FFF2-40B4-BE49-F238E27FC236}">
                <a16:creationId xmlns:a16="http://schemas.microsoft.com/office/drawing/2014/main" id="{8ECD86A4-C7AF-8A4A-9C79-F7F95E5025BB}"/>
              </a:ext>
            </a:extLst>
          </p:cNvPr>
          <p:cNvSpPr>
            <a:spLocks noGrp="1"/>
          </p:cNvSpPr>
          <p:nvPr>
            <p:ph sz="quarter" idx="4294967295"/>
          </p:nvPr>
        </p:nvSpPr>
        <p:spPr>
          <a:xfrm>
            <a:off x="602314" y="1448720"/>
            <a:ext cx="5148781" cy="4798108"/>
          </a:xfrm>
        </p:spPr>
        <p:txBody>
          <a:bodyPr/>
          <a:lstStyle/>
          <a:p>
            <a:pPr marL="342834" indent="-342834">
              <a:buFont typeface="+mj-lt"/>
              <a:buAutoNum type="arabicPeriod"/>
            </a:pPr>
            <a:r>
              <a:rPr lang="en-US" sz="2000" b="1" dirty="0">
                <a:solidFill>
                  <a:schemeClr val="accent2"/>
                </a:solidFill>
                <a:cs typeface="Segoe UI Light" panose="020B0502040204020203" pitchFamily="34" charset="0"/>
              </a:rPr>
              <a:t> </a:t>
            </a:r>
            <a:r>
              <a:rPr lang="en-US" sz="1800" b="1" dirty="0">
                <a:solidFill>
                  <a:schemeClr val="accent2"/>
                </a:solidFill>
                <a:cs typeface="Segoe UI Light" panose="020B0502040204020203" pitchFamily="34" charset="0"/>
                <a:hlinkClick r:id="rId4">
                  <a:extLst>
                    <a:ext uri="{A12FA001-AC4F-418D-AE19-62706E023703}">
                      <ahyp:hlinkClr xmlns:ahyp="http://schemas.microsoft.com/office/drawing/2018/hyperlinkcolor" val="tx"/>
                    </a:ext>
                  </a:extLst>
                </a:hlinkClick>
              </a:rPr>
              <a:t>Geohash</a:t>
            </a:r>
            <a:r>
              <a:rPr lang="en-US" sz="1800" b="1" dirty="0">
                <a:solidFill>
                  <a:schemeClr val="accent2"/>
                </a:solidFill>
                <a:cs typeface="Segoe UI Light" panose="020B0502040204020203" pitchFamily="34" charset="0"/>
              </a:rPr>
              <a:t> support</a:t>
            </a:r>
          </a:p>
          <a:p>
            <a:pPr lvl="1">
              <a:lnSpc>
                <a:spcPct val="150000"/>
              </a:lnSpc>
              <a:buFont typeface="Arial" panose="020B0604020202020204" pitchFamily="34" charset="0"/>
              <a:buChar char="•"/>
            </a:pPr>
            <a:r>
              <a:rPr lang="en-US" sz="1400" dirty="0">
                <a:solidFill>
                  <a:schemeClr val="tx1"/>
                </a:solidFill>
                <a:cs typeface="Segoe UI Light" panose="020B0502040204020203" pitchFamily="34" charset="0"/>
              </a:rPr>
              <a:t>Transformation from coordinates to geohashes and back</a:t>
            </a:r>
          </a:p>
          <a:p>
            <a:pPr lvl="1">
              <a:lnSpc>
                <a:spcPct val="150000"/>
              </a:lnSpc>
              <a:buFont typeface="Arial" panose="020B0604020202020204" pitchFamily="34" charset="0"/>
              <a:buChar char="•"/>
            </a:pPr>
            <a:r>
              <a:rPr lang="en-US" sz="1400" dirty="0">
                <a:solidFill>
                  <a:schemeClr val="tx1"/>
                </a:solidFill>
                <a:cs typeface="Segoe UI Light" panose="020B0502040204020203" pitchFamily="34" charset="0"/>
              </a:rPr>
              <a:t>Use-case: Summarization by geographical buckets, store locations based on a single column</a:t>
            </a:r>
            <a:endParaRPr lang="en-US" b="1" dirty="0">
              <a:solidFill>
                <a:schemeClr val="tx1"/>
              </a:solidFill>
              <a:cs typeface="Segoe UI Light" panose="020B0502040204020203" pitchFamily="34" charset="0"/>
            </a:endParaRPr>
          </a:p>
          <a:p>
            <a:pPr marL="457112" indent="-457112">
              <a:buFont typeface="+mj-lt"/>
              <a:buAutoNum type="arabicPeriod"/>
            </a:pPr>
            <a:r>
              <a:rPr lang="en-US" sz="1800" b="1" dirty="0">
                <a:solidFill>
                  <a:schemeClr val="accent2"/>
                </a:solidFill>
                <a:cs typeface="Segoe UI Light" panose="020B0502040204020203" pitchFamily="34" charset="0"/>
              </a:rPr>
              <a:t>Distance</a:t>
            </a:r>
          </a:p>
          <a:p>
            <a:pPr lvl="1">
              <a:lnSpc>
                <a:spcPct val="150000"/>
              </a:lnSpc>
              <a:buFont typeface="Arial" panose="020B0604020202020204" pitchFamily="34" charset="0"/>
              <a:buChar char="•"/>
            </a:pPr>
            <a:r>
              <a:rPr lang="en-US" sz="1400" dirty="0">
                <a:solidFill>
                  <a:schemeClr val="tx1"/>
                </a:solidFill>
                <a:cs typeface="Segoe UI Light" panose="020B0502040204020203" pitchFamily="34" charset="0"/>
              </a:rPr>
              <a:t>Calculate the distance between two points</a:t>
            </a:r>
          </a:p>
          <a:p>
            <a:pPr marL="457112" indent="-457112">
              <a:buFont typeface="+mj-lt"/>
              <a:buAutoNum type="arabicPeriod"/>
            </a:pPr>
            <a:r>
              <a:rPr lang="en-US" sz="1800" b="1" dirty="0">
                <a:solidFill>
                  <a:schemeClr val="accent2"/>
                </a:solidFill>
                <a:cs typeface="Segoe UI Light" panose="020B0502040204020203" pitchFamily="34" charset="0"/>
              </a:rPr>
              <a:t>Contains</a:t>
            </a:r>
          </a:p>
          <a:p>
            <a:pPr lvl="1">
              <a:lnSpc>
                <a:spcPct val="150000"/>
              </a:lnSpc>
              <a:buFont typeface="Arial" panose="020B0604020202020204" pitchFamily="34" charset="0"/>
              <a:buChar char="•"/>
            </a:pPr>
            <a:r>
              <a:rPr lang="en-US" sz="1400" dirty="0">
                <a:solidFill>
                  <a:schemeClr val="tx1"/>
                </a:solidFill>
                <a:cs typeface="Segoe UI Light" panose="020B0502040204020203" pitchFamily="34" charset="0"/>
              </a:rPr>
              <a:t>Check whether a point is in a given circle</a:t>
            </a:r>
          </a:p>
          <a:p>
            <a:pPr lvl="1">
              <a:lnSpc>
                <a:spcPct val="150000"/>
              </a:lnSpc>
              <a:buFont typeface="Arial" panose="020B0604020202020204" pitchFamily="34" charset="0"/>
              <a:buChar char="•"/>
            </a:pPr>
            <a:r>
              <a:rPr lang="en-US" sz="1400" dirty="0">
                <a:solidFill>
                  <a:schemeClr val="tx1"/>
                </a:solidFill>
                <a:cs typeface="Segoe UI Light" panose="020B0502040204020203" pitchFamily="34" charset="0"/>
              </a:rPr>
              <a:t>Next: support for lines &amp; polygons (i.e. check whether a point/line/polygon is in a polygon)</a:t>
            </a:r>
          </a:p>
          <a:p>
            <a:pPr marL="457112" indent="-457112">
              <a:buFont typeface="+mj-lt"/>
              <a:buAutoNum type="arabicPeriod"/>
            </a:pPr>
            <a:r>
              <a:rPr lang="en-US" sz="1800" b="1" dirty="0">
                <a:solidFill>
                  <a:schemeClr val="accent2"/>
                </a:solidFill>
                <a:cs typeface="Segoe UI Light" panose="020B0502040204020203" pitchFamily="34" charset="0"/>
              </a:rPr>
              <a:t>Next: Intersection</a:t>
            </a:r>
            <a:endParaRPr lang="en-US" sz="1800" dirty="0">
              <a:solidFill>
                <a:schemeClr val="accent2"/>
              </a:solidFill>
              <a:cs typeface="Segoe UI Light" panose="020B0502040204020203" pitchFamily="34" charset="0"/>
            </a:endParaRPr>
          </a:p>
          <a:p>
            <a:pPr lvl="1">
              <a:lnSpc>
                <a:spcPct val="150000"/>
              </a:lnSpc>
              <a:buFont typeface="Arial" panose="020B0604020202020204" pitchFamily="34" charset="0"/>
              <a:buChar char="•"/>
            </a:pPr>
            <a:r>
              <a:rPr lang="en-US" sz="1400" dirty="0">
                <a:solidFill>
                  <a:schemeClr val="tx1"/>
                </a:solidFill>
                <a:cs typeface="Segoe UI Light" panose="020B0502040204020203" pitchFamily="34" charset="0"/>
              </a:rPr>
              <a:t>Support for lines &amp; polygons</a:t>
            </a:r>
          </a:p>
          <a:p>
            <a:pPr marL="0" indent="0">
              <a:lnSpc>
                <a:spcPct val="150000"/>
              </a:lnSpc>
              <a:buNone/>
            </a:pPr>
            <a:r>
              <a:rPr lang="en-US" sz="1400" dirty="0">
                <a:solidFill>
                  <a:schemeClr val="tx1"/>
                </a:solidFill>
                <a:cs typeface="Segoe UI Light" panose="020B0502040204020203" pitchFamily="34" charset="0"/>
              </a:rPr>
              <a:t>Geospatial coordinates are interpreted as represented per the WGS-84 reference system</a:t>
            </a:r>
            <a:r>
              <a:rPr lang="en-US" sz="1400" dirty="0">
                <a:solidFill>
                  <a:schemeClr val="tx1"/>
                </a:solidFill>
              </a:rPr>
              <a:t>.</a:t>
            </a:r>
          </a:p>
        </p:txBody>
      </p:sp>
      <p:pic>
        <p:nvPicPr>
          <p:cNvPr id="8" name="Picture 8" descr="Distance between Seattle and Los Angeles">
            <a:extLst>
              <a:ext uri="{FF2B5EF4-FFF2-40B4-BE49-F238E27FC236}">
                <a16:creationId xmlns:a16="http://schemas.microsoft.com/office/drawing/2014/main" id="{82A26F4C-507E-4216-A0EA-288A1FAFD8B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87016" y="1175812"/>
            <a:ext cx="3189991" cy="1596295"/>
          </a:xfrm>
          <a:prstGeom prst="rect">
            <a:avLst/>
          </a:prstGeom>
          <a:noFill/>
          <a:ln>
            <a:solidFill>
              <a:schemeClr val="tx1"/>
            </a:solidFill>
          </a:ln>
          <a:effectLst/>
          <a:extLst>
            <a:ext uri="{909E8E84-426E-40DD-AFC4-6F175D3DCCD1}">
              <a14:hiddenFill xmlns:a14="http://schemas.microsoft.com/office/drawing/2010/main">
                <a:solidFill>
                  <a:srgbClr val="FFFFFF"/>
                </a:solidFill>
              </a14:hiddenFill>
            </a:ext>
          </a:extLst>
        </p:spPr>
      </p:pic>
      <p:pic>
        <p:nvPicPr>
          <p:cNvPr id="4" name="Picture 2" descr="Places near Seattle">
            <a:extLst>
              <a:ext uri="{FF2B5EF4-FFF2-40B4-BE49-F238E27FC236}">
                <a16:creationId xmlns:a16="http://schemas.microsoft.com/office/drawing/2014/main" id="{943B7432-735D-48C0-94F1-14F6920C82F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87016" y="2920559"/>
            <a:ext cx="3189991" cy="1581289"/>
          </a:xfrm>
          <a:prstGeom prst="rect">
            <a:avLst/>
          </a:prstGeom>
          <a:noFill/>
          <a:ln>
            <a:solidFill>
              <a:schemeClr val="tx1"/>
            </a:solidFill>
          </a:ln>
          <a:effectLst/>
          <a:extLst>
            <a:ext uri="{909E8E84-426E-40DD-AFC4-6F175D3DCCD1}">
              <a14:hiddenFill xmlns:a14="http://schemas.microsoft.com/office/drawing/2010/main">
                <a:solidFill>
                  <a:srgbClr val="FFFFFF"/>
                </a:solidFill>
              </a14:hiddenFill>
            </a:ext>
          </a:extLst>
        </p:spPr>
      </p:pic>
      <p:pic>
        <p:nvPicPr>
          <p:cNvPr id="5" name="Picture 4" descr="Manhattan with a hole">
            <a:extLst>
              <a:ext uri="{FF2B5EF4-FFF2-40B4-BE49-F238E27FC236}">
                <a16:creationId xmlns:a16="http://schemas.microsoft.com/office/drawing/2014/main" id="{D079FD59-127C-4E8B-A5FF-1898E102E9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87016" y="4665305"/>
            <a:ext cx="3189991" cy="1819578"/>
          </a:xfrm>
          <a:prstGeom prst="rect">
            <a:avLst/>
          </a:prstGeom>
          <a:noFill/>
          <a:ln>
            <a:solidFill>
              <a:schemeClr val="tx1"/>
            </a:solid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133194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B6201-F0D0-46B1-AA9C-F8B08F1F0FF9}"/>
              </a:ext>
            </a:extLst>
          </p:cNvPr>
          <p:cNvSpPr>
            <a:spLocks noGrp="1"/>
          </p:cNvSpPr>
          <p:nvPr>
            <p:ph type="title"/>
          </p:nvPr>
        </p:nvSpPr>
        <p:spPr>
          <a:xfrm>
            <a:off x="588263" y="457200"/>
            <a:ext cx="11018520" cy="553998"/>
          </a:xfrm>
        </p:spPr>
        <p:txBody>
          <a:bodyPr/>
          <a:lstStyle/>
          <a:p>
            <a:r>
              <a:rPr lang="en-US" dirty="0"/>
              <a:t>Advanced Analytics – </a:t>
            </a:r>
            <a:r>
              <a:rPr lang="en-US" dirty="0">
                <a:solidFill>
                  <a:schemeClr val="accent2"/>
                </a:solidFill>
              </a:rPr>
              <a:t>Built-in &amp; Extendible</a:t>
            </a:r>
          </a:p>
        </p:txBody>
      </p:sp>
      <p:sp>
        <p:nvSpPr>
          <p:cNvPr id="8" name="Text Placeholder 2">
            <a:extLst>
              <a:ext uri="{FF2B5EF4-FFF2-40B4-BE49-F238E27FC236}">
                <a16:creationId xmlns:a16="http://schemas.microsoft.com/office/drawing/2014/main" id="{48A56E04-AB8C-9045-8D32-99673D98D887}"/>
              </a:ext>
            </a:extLst>
          </p:cNvPr>
          <p:cNvSpPr txBox="1">
            <a:spLocks/>
          </p:cNvSpPr>
          <p:nvPr/>
        </p:nvSpPr>
        <p:spPr>
          <a:xfrm>
            <a:off x="1669412" y="1447379"/>
            <a:ext cx="3761201" cy="2264650"/>
          </a:xfrm>
          <a:prstGeom prst="rect">
            <a:avLst/>
          </a:prstGeom>
        </p:spPr>
        <p:txBody>
          <a:bodyPr vert="horz" wrap="square" lIns="0" tIns="0" rIns="0" bIns="0" rtlCol="0" anchor="t">
            <a:no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chemeClr val="accent2"/>
                </a:solidFill>
                <a:effectLst/>
                <a:uLnTx/>
                <a:uFillTx/>
                <a:latin typeface="Segoe UI"/>
                <a:ea typeface="+mn-ea"/>
                <a:cs typeface="+mn-cs"/>
              </a:rPr>
              <a:t>Out of the box</a:t>
            </a:r>
          </a:p>
          <a:p>
            <a:pPr marL="285750" marR="0" lvl="0" indent="-285750"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chemeClr val="tx1"/>
                </a:solidFill>
                <a:effectLst/>
                <a:uLnTx/>
                <a:uFillTx/>
                <a:latin typeface="Segoe UI"/>
                <a:ea typeface="+mn-ea"/>
                <a:cs typeface="+mn-cs"/>
              </a:rPr>
              <a:t>Auto Clustering for Diagnosis and</a:t>
            </a:r>
            <a:r>
              <a:rPr kumimoji="0" lang="en-US" sz="2000" b="0" i="0" u="none" strike="noStrike" kern="1200" cap="none" spc="0" normalizeH="0" noProof="0" dirty="0">
                <a:ln>
                  <a:noFill/>
                </a:ln>
                <a:solidFill>
                  <a:schemeClr val="tx1"/>
                </a:solidFill>
                <a:effectLst/>
                <a:uLnTx/>
                <a:uFillTx/>
                <a:latin typeface="Segoe UI"/>
                <a:ea typeface="+mn-ea"/>
                <a:cs typeface="+mn-cs"/>
              </a:rPr>
              <a:t> RCA</a:t>
            </a:r>
            <a:endParaRPr kumimoji="0" lang="en-US" sz="2000" b="0" i="0" u="none" strike="noStrike" kern="1200" cap="none" spc="0" normalizeH="0" baseline="0" noProof="0" dirty="0">
              <a:ln>
                <a:noFill/>
              </a:ln>
              <a:solidFill>
                <a:schemeClr val="tx1"/>
              </a:solidFill>
              <a:effectLst/>
              <a:uLnTx/>
              <a:uFillTx/>
              <a:latin typeface="Segoe UI"/>
              <a:ea typeface="+mn-ea"/>
              <a:cs typeface="+mn-cs"/>
            </a:endParaRPr>
          </a:p>
          <a:p>
            <a:pPr marL="285750" marR="0" lvl="0" indent="-285750"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chemeClr val="tx1"/>
                </a:solidFill>
                <a:effectLst/>
                <a:uLnTx/>
                <a:uFillTx/>
                <a:latin typeface="Segoe UI"/>
                <a:ea typeface="+mn-ea"/>
                <a:cs typeface="+mn-cs"/>
              </a:rPr>
              <a:t>Anomaly Detection </a:t>
            </a:r>
          </a:p>
          <a:p>
            <a:pPr marL="285750" marR="0" lvl="0" indent="-285750"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chemeClr val="tx1"/>
                </a:solidFill>
                <a:effectLst/>
                <a:uLnTx/>
                <a:uFillTx/>
                <a:latin typeface="Segoe UI"/>
                <a:ea typeface="+mn-ea"/>
                <a:cs typeface="+mn-cs"/>
              </a:rPr>
              <a:t>Regression</a:t>
            </a:r>
          </a:p>
          <a:p>
            <a:pPr marL="285750" marR="0" lvl="0" indent="-285750"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chemeClr val="tx1"/>
                </a:solidFill>
                <a:effectLst/>
                <a:uLnTx/>
                <a:uFillTx/>
                <a:latin typeface="Segoe UI"/>
                <a:ea typeface="+mn-ea"/>
                <a:cs typeface="+mn-cs"/>
              </a:rPr>
              <a:t>Forecasting</a:t>
            </a:r>
          </a:p>
          <a:p>
            <a:pPr marL="285750" lvl="0" indent="-285750" defTabSz="914016">
              <a:spcAft>
                <a:spcPts val="600"/>
              </a:spcAft>
              <a:buFont typeface="Arial" panose="020B0604020202020204" pitchFamily="34" charset="0"/>
              <a:buChar char="•"/>
              <a:defRPr/>
            </a:pPr>
            <a:r>
              <a:rPr lang="en-US" sz="2000" b="0" dirty="0">
                <a:solidFill>
                  <a:schemeClr val="tx1"/>
                </a:solidFill>
                <a:latin typeface="Segoe UI"/>
              </a:rPr>
              <a:t>Time Series Analysis library</a:t>
            </a:r>
          </a:p>
          <a:p>
            <a:pPr marL="171417" marR="0" lvl="0" indent="-161894"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Segoe UI"/>
              <a:ea typeface="+mn-ea"/>
              <a:cs typeface="+mn-cs"/>
            </a:endParaRPr>
          </a:p>
        </p:txBody>
      </p:sp>
      <p:sp>
        <p:nvSpPr>
          <p:cNvPr id="7" name="Text Placeholder 2">
            <a:extLst>
              <a:ext uri="{FF2B5EF4-FFF2-40B4-BE49-F238E27FC236}">
                <a16:creationId xmlns:a16="http://schemas.microsoft.com/office/drawing/2014/main" id="{8697FE23-7327-4393-AEFE-E92555AACBE6}"/>
              </a:ext>
            </a:extLst>
          </p:cNvPr>
          <p:cNvSpPr txBox="1">
            <a:spLocks/>
          </p:cNvSpPr>
          <p:nvPr/>
        </p:nvSpPr>
        <p:spPr>
          <a:xfrm>
            <a:off x="6791544" y="1447379"/>
            <a:ext cx="4546595" cy="1059017"/>
          </a:xfrm>
          <a:prstGeom prst="rect">
            <a:avLst/>
          </a:prstGeom>
        </p:spPr>
        <p:txBody>
          <a:bodyPr vert="horz" wrap="square" lIns="0" tIns="0" rIns="0" bIns="0" rtlCol="0" anchor="t">
            <a:no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chemeClr val="accent2"/>
                </a:solidFill>
                <a:effectLst/>
                <a:uLnTx/>
                <a:uFillTx/>
                <a:latin typeface="Segoe UI"/>
                <a:ea typeface="+mn-ea"/>
                <a:cs typeface="+mn-cs"/>
              </a:rPr>
              <a:t>Distributed Custom</a:t>
            </a:r>
            <a:br>
              <a:rPr kumimoji="0" lang="en-US" sz="2400" b="0" i="0" u="none" strike="noStrike" kern="1200" cap="none" spc="0" normalizeH="0" baseline="0" noProof="0" dirty="0">
                <a:ln>
                  <a:noFill/>
                </a:ln>
                <a:solidFill>
                  <a:schemeClr val="accent2"/>
                </a:solidFill>
                <a:effectLst/>
                <a:uLnTx/>
                <a:uFillTx/>
                <a:latin typeface="Segoe UI"/>
                <a:ea typeface="+mn-ea"/>
                <a:cs typeface="+mn-cs"/>
              </a:rPr>
            </a:br>
            <a:r>
              <a:rPr kumimoji="0" lang="en-US" sz="2400" b="0" i="0" u="none" strike="noStrike" kern="1200" cap="none" spc="0" normalizeH="0" baseline="0" noProof="0" dirty="0">
                <a:ln>
                  <a:noFill/>
                </a:ln>
                <a:solidFill>
                  <a:schemeClr val="accent2"/>
                </a:solidFill>
                <a:effectLst/>
                <a:uLnTx/>
                <a:uFillTx/>
                <a:latin typeface="Segoe UI"/>
                <a:ea typeface="+mn-ea"/>
                <a:cs typeface="+mn-cs"/>
              </a:rPr>
              <a:t>Code Execution</a:t>
            </a:r>
          </a:p>
          <a:p>
            <a:pPr marL="285750" marR="0" lvl="0" indent="-285750"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chemeClr val="tx1"/>
                </a:solidFill>
                <a:effectLst/>
                <a:uLnTx/>
                <a:uFillTx/>
                <a:latin typeface="Segoe UI"/>
                <a:ea typeface="+mn-ea"/>
                <a:cs typeface="+mn-cs"/>
              </a:rPr>
              <a:t>Distributed Python and R execution </a:t>
            </a:r>
          </a:p>
          <a:p>
            <a:pPr marL="285750" marR="0" lvl="0" indent="-285750"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US" sz="2000" b="0" dirty="0">
                <a:solidFill>
                  <a:schemeClr val="tx1"/>
                </a:solidFill>
                <a:latin typeface="Segoe UI"/>
              </a:rPr>
              <a:t>Custom code is embedded in the KQL query</a:t>
            </a:r>
            <a:endParaRPr kumimoji="0" lang="en-US" sz="2000"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endParaRPr kumimoji="0" lang="en-US" sz="1000" b="0" i="0" u="none" strike="noStrike" kern="1200" cap="none" spc="0" normalizeH="0" baseline="0" noProof="0" dirty="0">
              <a:ln>
                <a:noFill/>
              </a:ln>
              <a:solidFill>
                <a:schemeClr val="tx1"/>
              </a:solidFill>
              <a:effectLst/>
              <a:highlight>
                <a:srgbClr val="FFFF00"/>
              </a:highlight>
              <a:uLnTx/>
              <a:uFillTx/>
              <a:latin typeface="Segoe UI"/>
              <a:ea typeface="+mn-ea"/>
              <a:cs typeface="+mn-cs"/>
            </a:endParaRPr>
          </a:p>
        </p:txBody>
      </p:sp>
      <p:sp>
        <p:nvSpPr>
          <p:cNvPr id="9" name="Text Placeholder 2">
            <a:extLst>
              <a:ext uri="{FF2B5EF4-FFF2-40B4-BE49-F238E27FC236}">
                <a16:creationId xmlns:a16="http://schemas.microsoft.com/office/drawing/2014/main" id="{FE39CEEA-8FC7-403D-A2A5-27C3DA517638}"/>
              </a:ext>
            </a:extLst>
          </p:cNvPr>
          <p:cNvSpPr txBox="1">
            <a:spLocks/>
          </p:cNvSpPr>
          <p:nvPr/>
        </p:nvSpPr>
        <p:spPr>
          <a:xfrm>
            <a:off x="1669412" y="4298158"/>
            <a:ext cx="3020763" cy="1047624"/>
          </a:xfrm>
          <a:prstGeom prst="rect">
            <a:avLst/>
          </a:prstGeom>
        </p:spPr>
        <p:txBody>
          <a:bodyPr vert="horz" wrap="square" lIns="0" tIns="0" rIns="0" bIns="0" rtlCol="0" anchor="t">
            <a:no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chemeClr val="accent2"/>
                </a:solidFill>
                <a:effectLst/>
                <a:uLnTx/>
                <a:uFillTx/>
                <a:latin typeface="Segoe UI"/>
                <a:ea typeface="+mn-ea"/>
                <a:cs typeface="+mn-cs"/>
              </a:rPr>
              <a:t>Spark Integration</a:t>
            </a:r>
          </a:p>
          <a:p>
            <a:pPr marL="285750" marR="0" lvl="0" indent="-285750"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chemeClr val="tx1"/>
                </a:solidFill>
                <a:effectLst/>
                <a:uLnTx/>
                <a:uFillTx/>
                <a:latin typeface="Segoe UI"/>
                <a:ea typeface="+mn-ea"/>
                <a:cs typeface="+mn-cs"/>
              </a:rPr>
              <a:t>Native Spark connector for heavy duty model training</a:t>
            </a:r>
          </a:p>
          <a:p>
            <a:pPr marL="285750" marR="0" lvl="0" indent="-285750"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chemeClr val="tx1"/>
                </a:solidFill>
                <a:effectLst/>
                <a:uLnTx/>
                <a:uFillTx/>
                <a:latin typeface="Segoe UI"/>
                <a:ea typeface="+mn-ea"/>
                <a:cs typeface="+mn-cs"/>
              </a:rPr>
              <a:t>Operationalize model into ADX for scoring</a:t>
            </a:r>
          </a:p>
          <a:p>
            <a:pPr marL="171417" marR="0" lvl="0" indent="-161894"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Segoe UI"/>
              <a:ea typeface="+mn-ea"/>
              <a:cs typeface="+mn-cs"/>
            </a:endParaRPr>
          </a:p>
        </p:txBody>
      </p:sp>
      <p:sp>
        <p:nvSpPr>
          <p:cNvPr id="11" name="Text Placeholder 2">
            <a:extLst>
              <a:ext uri="{FF2B5EF4-FFF2-40B4-BE49-F238E27FC236}">
                <a16:creationId xmlns:a16="http://schemas.microsoft.com/office/drawing/2014/main" id="{3F9DDEC8-A98B-4E30-A581-1B4CB48D44EA}"/>
              </a:ext>
            </a:extLst>
          </p:cNvPr>
          <p:cNvSpPr txBox="1">
            <a:spLocks/>
          </p:cNvSpPr>
          <p:nvPr/>
        </p:nvSpPr>
        <p:spPr>
          <a:xfrm>
            <a:off x="6672167" y="4298158"/>
            <a:ext cx="4546595" cy="1059017"/>
          </a:xfrm>
          <a:prstGeom prst="rect">
            <a:avLst/>
          </a:prstGeom>
        </p:spPr>
        <p:txBody>
          <a:bodyPr vert="horz" wrap="square" lIns="0" tIns="0" rIns="0" bIns="0" rtlCol="0" anchor="t">
            <a:no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chemeClr val="accent2"/>
                </a:solidFill>
                <a:effectLst/>
                <a:uLnTx/>
                <a:uFillTx/>
                <a:latin typeface="Segoe UI"/>
                <a:ea typeface="+mn-ea"/>
                <a:cs typeface="+mn-cs"/>
              </a:rPr>
              <a:t>Tools</a:t>
            </a:r>
          </a:p>
          <a:p>
            <a:pPr marL="285750" marR="0" lvl="0" indent="-285750"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chemeClr val="tx1"/>
                </a:solidFill>
                <a:effectLst/>
                <a:uLnTx/>
                <a:uFillTx/>
                <a:latin typeface="Segoe UI"/>
                <a:ea typeface="+mn-ea"/>
                <a:cs typeface="+mn-cs"/>
              </a:rPr>
              <a:t>Jupyter Integration with KQL Magic</a:t>
            </a:r>
          </a:p>
          <a:p>
            <a:pPr marL="285750" marR="0" lvl="0" indent="-285750"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chemeClr val="tx1"/>
                </a:solidFill>
                <a:effectLst/>
                <a:uLnTx/>
                <a:uFillTx/>
                <a:latin typeface="Segoe UI"/>
                <a:ea typeface="+mn-ea"/>
                <a:cs typeface="+mn-cs"/>
              </a:rPr>
              <a:t>Python, Java SDKs</a:t>
            </a:r>
          </a:p>
        </p:txBody>
      </p:sp>
      <p:grpSp>
        <p:nvGrpSpPr>
          <p:cNvPr id="27" name="Group 26">
            <a:extLst>
              <a:ext uri="{FF2B5EF4-FFF2-40B4-BE49-F238E27FC236}">
                <a16:creationId xmlns:a16="http://schemas.microsoft.com/office/drawing/2014/main" id="{BF51ECDE-25B3-4B7C-858C-309ACD1B4306}"/>
              </a:ext>
              <a:ext uri="{C183D7F6-B498-43B3-948B-1728B52AA6E4}">
                <adec:decorative xmlns:adec="http://schemas.microsoft.com/office/drawing/2017/decorative" val="1"/>
              </a:ext>
            </a:extLst>
          </p:cNvPr>
          <p:cNvGrpSpPr/>
          <p:nvPr/>
        </p:nvGrpSpPr>
        <p:grpSpPr>
          <a:xfrm>
            <a:off x="696508" y="1544974"/>
            <a:ext cx="682393" cy="686223"/>
            <a:chOff x="554270" y="1544974"/>
            <a:chExt cx="682393" cy="686223"/>
          </a:xfrm>
        </p:grpSpPr>
        <p:sp>
          <p:nvSpPr>
            <p:cNvPr id="13" name="Oval 12">
              <a:extLst>
                <a:ext uri="{FF2B5EF4-FFF2-40B4-BE49-F238E27FC236}">
                  <a16:creationId xmlns:a16="http://schemas.microsoft.com/office/drawing/2014/main" id="{CB53E65F-7AAE-4048-B8BB-A28133456CC5}"/>
                </a:ext>
              </a:extLst>
            </p:cNvPr>
            <p:cNvSpPr/>
            <p:nvPr/>
          </p:nvSpPr>
          <p:spPr bwMode="auto">
            <a:xfrm>
              <a:off x="554270" y="1544974"/>
              <a:ext cx="682393" cy="686223"/>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Processing_E9F5">
              <a:extLst>
                <a:ext uri="{FF2B5EF4-FFF2-40B4-BE49-F238E27FC236}">
                  <a16:creationId xmlns:a16="http://schemas.microsoft.com/office/drawing/2014/main" id="{1F4B5F87-1CA3-4E12-9A4D-F830F610F72F}"/>
                </a:ext>
              </a:extLst>
            </p:cNvPr>
            <p:cNvSpPr>
              <a:spLocks noChangeAspect="1" noEditPoints="1"/>
            </p:cNvSpPr>
            <p:nvPr/>
          </p:nvSpPr>
          <p:spPr bwMode="auto">
            <a:xfrm>
              <a:off x="685485" y="1703864"/>
              <a:ext cx="419962"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6" name="Group 25">
            <a:extLst>
              <a:ext uri="{FF2B5EF4-FFF2-40B4-BE49-F238E27FC236}">
                <a16:creationId xmlns:a16="http://schemas.microsoft.com/office/drawing/2014/main" id="{C63F541A-FED0-4569-841D-09FBBF6774A0}"/>
              </a:ext>
              <a:ext uri="{C183D7F6-B498-43B3-948B-1728B52AA6E4}">
                <adec:decorative xmlns:adec="http://schemas.microsoft.com/office/drawing/2017/decorative" val="1"/>
              </a:ext>
            </a:extLst>
          </p:cNvPr>
          <p:cNvGrpSpPr/>
          <p:nvPr/>
        </p:nvGrpSpPr>
        <p:grpSpPr>
          <a:xfrm>
            <a:off x="5769882" y="1543633"/>
            <a:ext cx="682393" cy="686223"/>
            <a:chOff x="6424947" y="1543633"/>
            <a:chExt cx="682393" cy="686223"/>
          </a:xfrm>
        </p:grpSpPr>
        <p:sp>
          <p:nvSpPr>
            <p:cNvPr id="19" name="Oval 18">
              <a:extLst>
                <a:ext uri="{FF2B5EF4-FFF2-40B4-BE49-F238E27FC236}">
                  <a16:creationId xmlns:a16="http://schemas.microsoft.com/office/drawing/2014/main" id="{C732CE08-F148-42CD-B92E-EAE0369E78A2}"/>
                </a:ext>
              </a:extLst>
            </p:cNvPr>
            <p:cNvSpPr/>
            <p:nvPr/>
          </p:nvSpPr>
          <p:spPr bwMode="auto">
            <a:xfrm>
              <a:off x="6424947" y="1543633"/>
              <a:ext cx="682393" cy="686223"/>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transform">
              <a:extLst>
                <a:ext uri="{FF2B5EF4-FFF2-40B4-BE49-F238E27FC236}">
                  <a16:creationId xmlns:a16="http://schemas.microsoft.com/office/drawing/2014/main" id="{6A8907B3-85D1-46C7-B0D7-53AC13892997}"/>
                </a:ext>
              </a:extLst>
            </p:cNvPr>
            <p:cNvSpPr>
              <a:spLocks noChangeAspect="1" noEditPoints="1"/>
            </p:cNvSpPr>
            <p:nvPr/>
          </p:nvSpPr>
          <p:spPr bwMode="auto">
            <a:xfrm>
              <a:off x="6608866" y="1690148"/>
              <a:ext cx="314554" cy="393192"/>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158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lin ang="5400000" scaled="1"/>
                </a:gradFill>
              </a:endParaRPr>
            </a:p>
          </p:txBody>
        </p:sp>
      </p:grpSp>
      <p:grpSp>
        <p:nvGrpSpPr>
          <p:cNvPr id="30" name="Group 29">
            <a:extLst>
              <a:ext uri="{FF2B5EF4-FFF2-40B4-BE49-F238E27FC236}">
                <a16:creationId xmlns:a16="http://schemas.microsoft.com/office/drawing/2014/main" id="{F822D2BF-3EC2-4ACC-97EA-7939E0D8EC2C}"/>
              </a:ext>
              <a:ext uri="{C183D7F6-B498-43B3-948B-1728B52AA6E4}">
                <adec:decorative xmlns:adec="http://schemas.microsoft.com/office/drawing/2017/decorative" val="1"/>
              </a:ext>
            </a:extLst>
          </p:cNvPr>
          <p:cNvGrpSpPr/>
          <p:nvPr/>
        </p:nvGrpSpPr>
        <p:grpSpPr>
          <a:xfrm>
            <a:off x="5769882" y="4128373"/>
            <a:ext cx="682393" cy="686223"/>
            <a:chOff x="6424947" y="4128373"/>
            <a:chExt cx="682393" cy="686223"/>
          </a:xfrm>
        </p:grpSpPr>
        <p:sp>
          <p:nvSpPr>
            <p:cNvPr id="22" name="Oval 21">
              <a:extLst>
                <a:ext uri="{FF2B5EF4-FFF2-40B4-BE49-F238E27FC236}">
                  <a16:creationId xmlns:a16="http://schemas.microsoft.com/office/drawing/2014/main" id="{C3F16A9D-45BC-408C-B673-0CF97745526A}"/>
                </a:ext>
              </a:extLst>
            </p:cNvPr>
            <p:cNvSpPr/>
            <p:nvPr/>
          </p:nvSpPr>
          <p:spPr bwMode="auto">
            <a:xfrm>
              <a:off x="6424947" y="4128373"/>
              <a:ext cx="682393" cy="686223"/>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gear">
              <a:extLst>
                <a:ext uri="{FF2B5EF4-FFF2-40B4-BE49-F238E27FC236}">
                  <a16:creationId xmlns:a16="http://schemas.microsoft.com/office/drawing/2014/main" id="{DE742F94-A7A9-4D1A-A494-FB74F7C923F4}"/>
                </a:ext>
              </a:extLst>
            </p:cNvPr>
            <p:cNvSpPr>
              <a:spLocks noChangeAspect="1" noEditPoints="1"/>
            </p:cNvSpPr>
            <p:nvPr/>
          </p:nvSpPr>
          <p:spPr bwMode="auto">
            <a:xfrm>
              <a:off x="6582468" y="4288604"/>
              <a:ext cx="367350" cy="365760"/>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33" name="Group 32">
            <a:extLst>
              <a:ext uri="{FF2B5EF4-FFF2-40B4-BE49-F238E27FC236}">
                <a16:creationId xmlns:a16="http://schemas.microsoft.com/office/drawing/2014/main" id="{3B858A87-07C4-4FD9-B663-066D8A9E8154}"/>
              </a:ext>
              <a:ext uri="{C183D7F6-B498-43B3-948B-1728B52AA6E4}">
                <adec:decorative xmlns:adec="http://schemas.microsoft.com/office/drawing/2017/decorative" val="1"/>
              </a:ext>
            </a:extLst>
          </p:cNvPr>
          <p:cNvGrpSpPr/>
          <p:nvPr/>
        </p:nvGrpSpPr>
        <p:grpSpPr>
          <a:xfrm>
            <a:off x="696508" y="4129714"/>
            <a:ext cx="682393" cy="686223"/>
            <a:chOff x="554270" y="4129714"/>
            <a:chExt cx="682393" cy="686223"/>
          </a:xfrm>
        </p:grpSpPr>
        <p:sp>
          <p:nvSpPr>
            <p:cNvPr id="16" name="Oval 15">
              <a:extLst>
                <a:ext uri="{FF2B5EF4-FFF2-40B4-BE49-F238E27FC236}">
                  <a16:creationId xmlns:a16="http://schemas.microsoft.com/office/drawing/2014/main" id="{7DC79CFE-1D8E-45A1-A9F1-13E2A0967D1D}"/>
                </a:ext>
              </a:extLst>
            </p:cNvPr>
            <p:cNvSpPr/>
            <p:nvPr/>
          </p:nvSpPr>
          <p:spPr bwMode="auto">
            <a:xfrm>
              <a:off x="554270" y="4129714"/>
              <a:ext cx="682393" cy="686223"/>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32" name="circle">
              <a:extLst>
                <a:ext uri="{FF2B5EF4-FFF2-40B4-BE49-F238E27FC236}">
                  <a16:creationId xmlns:a16="http://schemas.microsoft.com/office/drawing/2014/main" id="{B665AD28-C112-4EF7-BF4B-64A29D2967D4}"/>
                </a:ext>
              </a:extLst>
            </p:cNvPr>
            <p:cNvSpPr>
              <a:spLocks noChangeAspect="1" noEditPoints="1"/>
            </p:cNvSpPr>
            <p:nvPr/>
          </p:nvSpPr>
          <p:spPr bwMode="auto">
            <a:xfrm>
              <a:off x="712586" y="4272374"/>
              <a:ext cx="365760" cy="371835"/>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accent2"/>
                </a:solidFill>
              </a:endParaRPr>
            </a:p>
          </p:txBody>
        </p:sp>
      </p:grpSp>
      <p:pic>
        <p:nvPicPr>
          <p:cNvPr id="37" name="Picture 36" descr="ADX logo">
            <a:extLst>
              <a:ext uri="{FF2B5EF4-FFF2-40B4-BE49-F238E27FC236}">
                <a16:creationId xmlns:a16="http://schemas.microsoft.com/office/drawing/2014/main" id="{1C6E9045-8484-4941-8677-7D9C9D41E2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spTree>
    <p:extLst>
      <p:ext uri="{BB962C8B-B14F-4D97-AF65-F5344CB8AC3E}">
        <p14:creationId xmlns:p14="http://schemas.microsoft.com/office/powerpoint/2010/main" val="27656703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2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20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grpId="0" nodeType="withEffect">
                                  <p:stCondLst>
                                    <p:cond delay="20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9"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302431"/>
            <a:ext cx="4167887" cy="1231106"/>
          </a:xfrm>
        </p:spPr>
        <p:txBody>
          <a:bodyPr/>
          <a:lstStyle/>
          <a:p>
            <a:r>
              <a:rPr lang="en-US" sz="4000" dirty="0"/>
              <a:t>ADX for Data Scientists</a:t>
            </a:r>
            <a:endParaRPr lang="en-US" sz="4000" dirty="0">
              <a:solidFill>
                <a:srgbClr val="000000"/>
              </a:solidFill>
            </a:endParaRPr>
          </a:p>
        </p:txBody>
      </p:sp>
      <p:sp>
        <p:nvSpPr>
          <p:cNvPr id="5" name="Text Placeholder 4"/>
          <p:cNvSpPr>
            <a:spLocks noGrp="1"/>
          </p:cNvSpPr>
          <p:nvPr>
            <p:ph type="body" sz="quarter" idx="12"/>
          </p:nvPr>
        </p:nvSpPr>
        <p:spPr/>
        <p:txBody>
          <a:bodyPr/>
          <a:lstStyle/>
          <a:p>
            <a:endParaRPr lang="en-US" dirty="0"/>
          </a:p>
        </p:txBody>
      </p:sp>
      <p:sp>
        <p:nvSpPr>
          <p:cNvPr id="2" name="Text Placeholder 1">
            <a:extLst>
              <a:ext uri="{FF2B5EF4-FFF2-40B4-BE49-F238E27FC236}">
                <a16:creationId xmlns:a16="http://schemas.microsoft.com/office/drawing/2014/main" id="{E667AABA-EB71-2909-D1A0-C066FF15F82D}"/>
              </a:ext>
            </a:extLst>
          </p:cNvPr>
          <p:cNvSpPr>
            <a:spLocks noGrp="1"/>
          </p:cNvSpPr>
          <p:nvPr>
            <p:ph type="body" sz="quarter" idx="13"/>
          </p:nvPr>
        </p:nvSpPr>
        <p:spPr/>
        <p:txBody>
          <a:bodyPr/>
          <a:lstStyle/>
          <a:p>
            <a:endParaRPr lang="en-US"/>
          </a:p>
        </p:txBody>
      </p:sp>
      <p:sp>
        <p:nvSpPr>
          <p:cNvPr id="3" name="Text Placeholder 2">
            <a:extLst>
              <a:ext uri="{FF2B5EF4-FFF2-40B4-BE49-F238E27FC236}">
                <a16:creationId xmlns:a16="http://schemas.microsoft.com/office/drawing/2014/main" id="{8960E435-3D38-9228-A17F-8237A0DB4CB3}"/>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Oval 43">
            <a:extLst>
              <a:ext uri="{FF2B5EF4-FFF2-40B4-BE49-F238E27FC236}">
                <a16:creationId xmlns:a16="http://schemas.microsoft.com/office/drawing/2014/main" id="{10ED280B-8706-4502-9E7D-5AA8303C23B0}"/>
              </a:ext>
              <a:ext uri="{C183D7F6-B498-43B3-948B-1728B52AA6E4}">
                <adec:decorative xmlns:adec="http://schemas.microsoft.com/office/drawing/2017/decorative" val="1"/>
              </a:ext>
            </a:extLst>
          </p:cNvPr>
          <p:cNvSpPr/>
          <p:nvPr/>
        </p:nvSpPr>
        <p:spPr bwMode="auto">
          <a:xfrm>
            <a:off x="5224419" y="674276"/>
            <a:ext cx="5522187" cy="5553180"/>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27" tIns="1737113" rIns="91427" bIns="46630" numCol="1" rtlCol="0" anchor="t" anchorCtr="0" compatLnSpc="1">
            <a:prstTxWarp prst="textNoShape">
              <a:avLst/>
            </a:prstTxWarp>
          </a:bodyPr>
          <a:lstStyle/>
          <a:p>
            <a:pPr defTabSz="914225"/>
            <a:endParaRPr lang="en-US">
              <a:solidFill>
                <a:srgbClr val="FFFFFF"/>
              </a:solidFill>
              <a:latin typeface="Segoe UI"/>
            </a:endParaRPr>
          </a:p>
        </p:txBody>
      </p:sp>
      <p:sp>
        <p:nvSpPr>
          <p:cNvPr id="10" name="Oval 9">
            <a:extLst>
              <a:ext uri="{FF2B5EF4-FFF2-40B4-BE49-F238E27FC236}">
                <a16:creationId xmlns:a16="http://schemas.microsoft.com/office/drawing/2014/main" id="{94313DA5-C7B3-4099-AD32-F6D7EF270D00}"/>
              </a:ext>
              <a:ext uri="{C183D7F6-B498-43B3-948B-1728B52AA6E4}">
                <adec:decorative xmlns:adec="http://schemas.microsoft.com/office/drawing/2017/decorative" val="1"/>
              </a:ext>
            </a:extLst>
          </p:cNvPr>
          <p:cNvSpPr/>
          <p:nvPr/>
        </p:nvSpPr>
        <p:spPr bwMode="auto">
          <a:xfrm>
            <a:off x="6886174" y="2362820"/>
            <a:ext cx="2198675" cy="2211015"/>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27" tIns="1737113" rIns="91427" bIns="46630" numCol="1" rtlCol="0" anchor="t" anchorCtr="0" compatLnSpc="1">
            <a:prstTxWarp prst="textNoShape">
              <a:avLst/>
            </a:prstTxWarp>
          </a:bodyPr>
          <a:lstStyle/>
          <a:p>
            <a:pPr defTabSz="914225"/>
            <a:endParaRPr lang="en-US">
              <a:solidFill>
                <a:srgbClr val="FFFFFF"/>
              </a:solidFill>
              <a:latin typeface="Segoe UI"/>
            </a:endParaRPr>
          </a:p>
        </p:txBody>
      </p:sp>
      <p:sp>
        <p:nvSpPr>
          <p:cNvPr id="8" name="Rectangle 7">
            <a:extLst>
              <a:ext uri="{FF2B5EF4-FFF2-40B4-BE49-F238E27FC236}">
                <a16:creationId xmlns:a16="http://schemas.microsoft.com/office/drawing/2014/main" id="{DD260D5C-F409-4C3C-A2D6-41EA33A0C932}"/>
              </a:ext>
              <a:ext uri="{C183D7F6-B498-43B3-948B-1728B52AA6E4}">
                <adec:decorative xmlns:adec="http://schemas.microsoft.com/office/drawing/2017/decorative" val="1"/>
              </a:ext>
            </a:extLst>
          </p:cNvPr>
          <p:cNvSpPr/>
          <p:nvPr/>
        </p:nvSpPr>
        <p:spPr bwMode="auto">
          <a:xfrm>
            <a:off x="-1" y="0"/>
            <a:ext cx="374081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Arc 41">
            <a:extLst>
              <a:ext uri="{FF2B5EF4-FFF2-40B4-BE49-F238E27FC236}">
                <a16:creationId xmlns:a16="http://schemas.microsoft.com/office/drawing/2014/main" id="{330C8DCC-7CC8-42EF-A650-83C5B686DBA9}"/>
              </a:ext>
              <a:ext uri="{C183D7F6-B498-43B3-948B-1728B52AA6E4}">
                <adec:decorative xmlns:adec="http://schemas.microsoft.com/office/drawing/2017/decorative" val="1"/>
              </a:ext>
            </a:extLst>
          </p:cNvPr>
          <p:cNvSpPr/>
          <p:nvPr/>
        </p:nvSpPr>
        <p:spPr bwMode="auto">
          <a:xfrm>
            <a:off x="5833908" y="1315267"/>
            <a:ext cx="4292781" cy="4292781"/>
          </a:xfrm>
          <a:prstGeom prst="arc">
            <a:avLst>
              <a:gd name="adj1" fmla="val 14432561"/>
              <a:gd name="adj2" fmla="val 18141378"/>
            </a:avLst>
          </a:prstGeom>
          <a:noFill/>
          <a:ln w="19050" cap="flat">
            <a:solidFill>
              <a:schemeClr val="tx1">
                <a:lumMod val="75000"/>
              </a:schemeClr>
            </a:solidFill>
            <a:prstDash val="solid"/>
            <a:miter/>
            <a:headEnd type="none" w="lg" len="sm"/>
            <a:tailEnd type="none" w="lg" len="sm"/>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3" name="Arc 42">
            <a:extLst>
              <a:ext uri="{FF2B5EF4-FFF2-40B4-BE49-F238E27FC236}">
                <a16:creationId xmlns:a16="http://schemas.microsoft.com/office/drawing/2014/main" id="{B398EE35-581B-4576-81E2-2357B4B59F8C}"/>
              </a:ext>
              <a:ext uri="{C183D7F6-B498-43B3-948B-1728B52AA6E4}">
                <adec:decorative xmlns:adec="http://schemas.microsoft.com/office/drawing/2017/decorative" val="1"/>
              </a:ext>
            </a:extLst>
          </p:cNvPr>
          <p:cNvSpPr/>
          <p:nvPr/>
        </p:nvSpPr>
        <p:spPr bwMode="auto">
          <a:xfrm rot="16200000">
            <a:off x="5833908" y="1315267"/>
            <a:ext cx="4292781" cy="4292781"/>
          </a:xfrm>
          <a:prstGeom prst="arc">
            <a:avLst>
              <a:gd name="adj1" fmla="val 14260278"/>
              <a:gd name="adj2" fmla="val 18086495"/>
            </a:avLst>
          </a:prstGeom>
          <a:noFill/>
          <a:ln w="19050" cap="flat">
            <a:solidFill>
              <a:schemeClr val="tx1">
                <a:lumMod val="75000"/>
              </a:schemeClr>
            </a:solidFill>
            <a:prstDash val="solid"/>
            <a:miter/>
            <a:headEnd type="none" w="lg" len="sm"/>
            <a:tailEnd type="none" w="lg" len="sm"/>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6" name="Arc 45">
            <a:extLst>
              <a:ext uri="{FF2B5EF4-FFF2-40B4-BE49-F238E27FC236}">
                <a16:creationId xmlns:a16="http://schemas.microsoft.com/office/drawing/2014/main" id="{9CA5760E-D3E5-47FC-9BBB-FA9C428571B6}"/>
              </a:ext>
              <a:ext uri="{C183D7F6-B498-43B3-948B-1728B52AA6E4}">
                <adec:decorative xmlns:adec="http://schemas.microsoft.com/office/drawing/2017/decorative" val="1"/>
              </a:ext>
            </a:extLst>
          </p:cNvPr>
          <p:cNvSpPr/>
          <p:nvPr/>
        </p:nvSpPr>
        <p:spPr bwMode="auto">
          <a:xfrm rot="10800000">
            <a:off x="5833907" y="1315267"/>
            <a:ext cx="4292781" cy="4292781"/>
          </a:xfrm>
          <a:prstGeom prst="arc">
            <a:avLst>
              <a:gd name="adj1" fmla="val 14260278"/>
              <a:gd name="adj2" fmla="val 18141378"/>
            </a:avLst>
          </a:prstGeom>
          <a:noFill/>
          <a:ln w="19050" cap="flat">
            <a:solidFill>
              <a:schemeClr val="tx1">
                <a:lumMod val="75000"/>
              </a:schemeClr>
            </a:solidFill>
            <a:prstDash val="solid"/>
            <a:miter/>
            <a:headEnd type="none" w="lg" len="sm"/>
            <a:tailEnd type="none" w="lg" len="sm"/>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7" name="Arc 46">
            <a:extLst>
              <a:ext uri="{FF2B5EF4-FFF2-40B4-BE49-F238E27FC236}">
                <a16:creationId xmlns:a16="http://schemas.microsoft.com/office/drawing/2014/main" id="{D24D0149-E6D2-4E40-B92C-231A9F5CE112}"/>
              </a:ext>
              <a:ext uri="{C183D7F6-B498-43B3-948B-1728B52AA6E4}">
                <adec:decorative xmlns:adec="http://schemas.microsoft.com/office/drawing/2017/decorative" val="1"/>
              </a:ext>
            </a:extLst>
          </p:cNvPr>
          <p:cNvSpPr/>
          <p:nvPr/>
        </p:nvSpPr>
        <p:spPr bwMode="auto">
          <a:xfrm rot="5400000">
            <a:off x="5833908" y="1315267"/>
            <a:ext cx="4292781" cy="4292781"/>
          </a:xfrm>
          <a:prstGeom prst="arc">
            <a:avLst>
              <a:gd name="adj1" fmla="val 14260278"/>
              <a:gd name="adj2" fmla="val 18141378"/>
            </a:avLst>
          </a:prstGeom>
          <a:noFill/>
          <a:ln w="19050" cap="flat">
            <a:solidFill>
              <a:schemeClr val="tx1">
                <a:lumMod val="75000"/>
              </a:schemeClr>
            </a:solidFill>
            <a:prstDash val="solid"/>
            <a:miter/>
            <a:headEnd type="none" w="lg" len="sm"/>
            <a:tailEnd type="none" w="lg" len="sm"/>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0" name="Oval 59">
            <a:extLst>
              <a:ext uri="{FF2B5EF4-FFF2-40B4-BE49-F238E27FC236}">
                <a16:creationId xmlns:a16="http://schemas.microsoft.com/office/drawing/2014/main" id="{D2C1A998-0784-4B44-99B8-0E3E900829D2}"/>
              </a:ext>
              <a:ext uri="{C183D7F6-B498-43B3-948B-1728B52AA6E4}">
                <adec:decorative xmlns:adec="http://schemas.microsoft.com/office/drawing/2017/decorative" val="1"/>
              </a:ext>
            </a:extLst>
          </p:cNvPr>
          <p:cNvSpPr/>
          <p:nvPr/>
        </p:nvSpPr>
        <p:spPr bwMode="auto">
          <a:xfrm>
            <a:off x="9009998" y="1508301"/>
            <a:ext cx="921020" cy="92102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C2AC8BB9-3EC9-42B1-B3B9-4A4D7E5B6536}"/>
              </a:ext>
              <a:ext uri="{C183D7F6-B498-43B3-948B-1728B52AA6E4}">
                <adec:decorative xmlns:adec="http://schemas.microsoft.com/office/drawing/2017/decorative" val="1"/>
              </a:ext>
            </a:extLst>
          </p:cNvPr>
          <p:cNvSpPr/>
          <p:nvPr/>
        </p:nvSpPr>
        <p:spPr bwMode="auto">
          <a:xfrm>
            <a:off x="6029579" y="4495735"/>
            <a:ext cx="921020" cy="92102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90C55307-1FFD-4F99-AF0F-BEA9B71AEB58}"/>
              </a:ext>
              <a:ext uri="{C183D7F6-B498-43B3-948B-1728B52AA6E4}">
                <adec:decorative xmlns:adec="http://schemas.microsoft.com/office/drawing/2017/decorative" val="1"/>
              </a:ext>
            </a:extLst>
          </p:cNvPr>
          <p:cNvSpPr/>
          <p:nvPr/>
        </p:nvSpPr>
        <p:spPr bwMode="auto">
          <a:xfrm>
            <a:off x="9009998" y="4495735"/>
            <a:ext cx="921020" cy="92102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6A70A716-47A3-634D-98DD-B190D3FEC03F}"/>
              </a:ext>
            </a:extLst>
          </p:cNvPr>
          <p:cNvSpPr>
            <a:spLocks noGrp="1"/>
          </p:cNvSpPr>
          <p:nvPr>
            <p:ph type="title"/>
          </p:nvPr>
        </p:nvSpPr>
        <p:spPr>
          <a:xfrm>
            <a:off x="293689" y="457200"/>
            <a:ext cx="3115560" cy="1107996"/>
          </a:xfrm>
        </p:spPr>
        <p:txBody>
          <a:bodyPr/>
          <a:lstStyle/>
          <a:p>
            <a:pPr algn="ctr"/>
            <a:r>
              <a:rPr lang="en-US" dirty="0"/>
              <a:t>Digital</a:t>
            </a:r>
            <a:br>
              <a:rPr lang="en-US" dirty="0"/>
            </a:br>
            <a:r>
              <a:rPr lang="en-US" dirty="0"/>
              <a:t>Transformation</a:t>
            </a:r>
          </a:p>
        </p:txBody>
      </p:sp>
      <p:sp>
        <p:nvSpPr>
          <p:cNvPr id="40" name="TextBox 39">
            <a:extLst>
              <a:ext uri="{FF2B5EF4-FFF2-40B4-BE49-F238E27FC236}">
                <a16:creationId xmlns:a16="http://schemas.microsoft.com/office/drawing/2014/main" id="{503125E9-25DE-4D08-852D-AA37B10A894A}"/>
              </a:ext>
            </a:extLst>
          </p:cNvPr>
          <p:cNvSpPr txBox="1"/>
          <p:nvPr/>
        </p:nvSpPr>
        <p:spPr>
          <a:xfrm>
            <a:off x="70702" y="2602556"/>
            <a:ext cx="2802193" cy="1569660"/>
          </a:xfrm>
          <a:prstGeom prst="rect">
            <a:avLst/>
          </a:prstGeom>
          <a:noFill/>
        </p:spPr>
        <p:txBody>
          <a:bodyPr wrap="square">
            <a:spAutoFit/>
          </a:bodyPr>
          <a:lstStyle/>
          <a:p>
            <a:pPr algn="r"/>
            <a:r>
              <a:rPr lang="en-US" sz="2400" dirty="0">
                <a:latin typeface="Segoe UI" panose="020B0502040204020203" pitchFamily="34" charset="0"/>
                <a:ea typeface="Segoe UI" panose="020B0502040204020203" pitchFamily="34" charset="0"/>
                <a:cs typeface="Times New Roman" panose="02020603050405020304" pitchFamily="18" charset="0"/>
              </a:rPr>
              <a:t>C</a:t>
            </a:r>
            <a:r>
              <a:rPr lang="en-US" sz="2400" dirty="0">
                <a:effectLst/>
                <a:latin typeface="Segoe UI" panose="020B0502040204020203" pitchFamily="34" charset="0"/>
                <a:ea typeface="Segoe UI" panose="020B0502040204020203" pitchFamily="34" charset="0"/>
                <a:cs typeface="Times New Roman" panose="02020603050405020304" pitchFamily="18" charset="0"/>
              </a:rPr>
              <a:t>reates</a:t>
            </a:r>
            <a:br>
              <a:rPr lang="en-US" sz="2400" dirty="0">
                <a:effectLst/>
                <a:latin typeface="Segoe UI" panose="020B0502040204020203" pitchFamily="34" charset="0"/>
                <a:ea typeface="Segoe UI" panose="020B0502040204020203" pitchFamily="34" charset="0"/>
                <a:cs typeface="Times New Roman" panose="02020603050405020304" pitchFamily="18" charset="0"/>
              </a:rPr>
            </a:br>
            <a:r>
              <a:rPr lang="en-US" sz="2400" dirty="0">
                <a:effectLst/>
                <a:latin typeface="Segoe UI" panose="020B0502040204020203" pitchFamily="34" charset="0"/>
                <a:ea typeface="Segoe UI" panose="020B0502040204020203" pitchFamily="34" charset="0"/>
                <a:cs typeface="Times New Roman" panose="02020603050405020304" pitchFamily="18" charset="0"/>
              </a:rPr>
              <a:t>innovative ways</a:t>
            </a:r>
            <a:br>
              <a:rPr lang="en-US" sz="2400" dirty="0">
                <a:effectLst/>
                <a:latin typeface="Segoe UI" panose="020B0502040204020203" pitchFamily="34" charset="0"/>
                <a:ea typeface="Segoe UI" panose="020B0502040204020203" pitchFamily="34" charset="0"/>
                <a:cs typeface="Times New Roman" panose="02020603050405020304" pitchFamily="18" charset="0"/>
              </a:rPr>
            </a:br>
            <a:r>
              <a:rPr lang="en-US" sz="2400" dirty="0">
                <a:effectLst/>
                <a:latin typeface="Segoe UI" panose="020B0502040204020203" pitchFamily="34" charset="0"/>
                <a:ea typeface="Segoe UI" panose="020B0502040204020203" pitchFamily="34" charset="0"/>
                <a:cs typeface="Times New Roman" panose="02020603050405020304" pitchFamily="18" charset="0"/>
              </a:rPr>
              <a:t>to stay connected</a:t>
            </a:r>
            <a:br>
              <a:rPr lang="en-US" sz="2400" dirty="0">
                <a:effectLst/>
                <a:latin typeface="Segoe UI" panose="020B0502040204020203" pitchFamily="34" charset="0"/>
                <a:ea typeface="Segoe UI" panose="020B0502040204020203" pitchFamily="34" charset="0"/>
                <a:cs typeface="Times New Roman" panose="02020603050405020304" pitchFamily="18" charset="0"/>
              </a:rPr>
            </a:br>
            <a:r>
              <a:rPr lang="en-US" sz="2400" dirty="0">
                <a:effectLst/>
                <a:latin typeface="Segoe UI" panose="020B0502040204020203" pitchFamily="34" charset="0"/>
                <a:ea typeface="Segoe UI" panose="020B0502040204020203" pitchFamily="34" charset="0"/>
                <a:cs typeface="Times New Roman" panose="02020603050405020304" pitchFamily="18" charset="0"/>
              </a:rPr>
              <a:t>and relevant </a:t>
            </a:r>
            <a:endParaRPr lang="en-US" sz="2400" dirty="0"/>
          </a:p>
        </p:txBody>
      </p:sp>
      <p:grpSp>
        <p:nvGrpSpPr>
          <p:cNvPr id="9" name="Group 8" descr="Azure Data Explorer logo">
            <a:extLst>
              <a:ext uri="{FF2B5EF4-FFF2-40B4-BE49-F238E27FC236}">
                <a16:creationId xmlns:a16="http://schemas.microsoft.com/office/drawing/2014/main" id="{D6722042-8963-4D61-80A2-9EF8699FE671}"/>
              </a:ext>
            </a:extLst>
          </p:cNvPr>
          <p:cNvGrpSpPr/>
          <p:nvPr/>
        </p:nvGrpSpPr>
        <p:grpSpPr>
          <a:xfrm>
            <a:off x="2960433" y="2671950"/>
            <a:ext cx="1501257" cy="1458919"/>
            <a:chOff x="2960433" y="2671950"/>
            <a:chExt cx="1501257" cy="1458919"/>
          </a:xfrm>
        </p:grpSpPr>
        <p:sp>
          <p:nvSpPr>
            <p:cNvPr id="45" name="Oval 44">
              <a:extLst>
                <a:ext uri="{FF2B5EF4-FFF2-40B4-BE49-F238E27FC236}">
                  <a16:creationId xmlns:a16="http://schemas.microsoft.com/office/drawing/2014/main" id="{E4574C58-5C18-4599-8DF5-15ED6C309429}"/>
                </a:ext>
              </a:extLst>
            </p:cNvPr>
            <p:cNvSpPr/>
            <p:nvPr/>
          </p:nvSpPr>
          <p:spPr bwMode="auto">
            <a:xfrm flipH="1">
              <a:off x="3002771" y="2671950"/>
              <a:ext cx="1458919" cy="1458919"/>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pic>
          <p:nvPicPr>
            <p:cNvPr id="5" name="Picture 4" descr="Icon&#10;&#10;Description automatically generated">
              <a:extLst>
                <a:ext uri="{FF2B5EF4-FFF2-40B4-BE49-F238E27FC236}">
                  <a16:creationId xmlns:a16="http://schemas.microsoft.com/office/drawing/2014/main" id="{4BDB18C7-0EC0-4DF2-B3B3-115710C064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60433" y="3068056"/>
              <a:ext cx="1458322" cy="765620"/>
            </a:xfrm>
            <a:prstGeom prst="rect">
              <a:avLst/>
            </a:prstGeom>
          </p:spPr>
        </p:pic>
      </p:grpSp>
      <p:sp>
        <p:nvSpPr>
          <p:cNvPr id="51" name="TextBox 50">
            <a:extLst>
              <a:ext uri="{FF2B5EF4-FFF2-40B4-BE49-F238E27FC236}">
                <a16:creationId xmlns:a16="http://schemas.microsoft.com/office/drawing/2014/main" id="{9F04558B-3DCD-4523-878A-B02E71E3589C}"/>
              </a:ext>
            </a:extLst>
          </p:cNvPr>
          <p:cNvSpPr txBox="1"/>
          <p:nvPr/>
        </p:nvSpPr>
        <p:spPr>
          <a:xfrm>
            <a:off x="4638183" y="1629834"/>
            <a:ext cx="1195968" cy="553998"/>
          </a:xfrm>
          <a:prstGeom prst="rect">
            <a:avLst/>
          </a:prstGeom>
        </p:spPr>
        <p:txBody>
          <a:bodyPr vert="horz" wrap="non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r" defTabSz="932754"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Engage</a:t>
            </a:r>
          </a:p>
          <a:p>
            <a:pPr marL="0" marR="0" lvl="0" indent="0" algn="r" defTabSz="932754"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customers</a:t>
            </a:r>
          </a:p>
        </p:txBody>
      </p:sp>
      <p:sp>
        <p:nvSpPr>
          <p:cNvPr id="52" name="TextBox 51">
            <a:extLst>
              <a:ext uri="{FF2B5EF4-FFF2-40B4-BE49-F238E27FC236}">
                <a16:creationId xmlns:a16="http://schemas.microsoft.com/office/drawing/2014/main" id="{8A4E0DB2-12B4-4655-BC4B-2D29118F40B8}"/>
              </a:ext>
            </a:extLst>
          </p:cNvPr>
          <p:cNvSpPr txBox="1"/>
          <p:nvPr/>
        </p:nvSpPr>
        <p:spPr>
          <a:xfrm>
            <a:off x="10119213" y="1629834"/>
            <a:ext cx="1368965" cy="553998"/>
          </a:xfrm>
          <a:prstGeom prst="rect">
            <a:avLst/>
          </a:prstGeom>
        </p:spPr>
        <p:txBody>
          <a:bodyPr vert="horz" wrap="none" lIns="0" tIns="0" rIns="27432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Empower</a:t>
            </a:r>
          </a:p>
          <a:p>
            <a:pPr marL="0" marR="0" lvl="0" indent="0" algn="l" defTabSz="932754"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people</a:t>
            </a:r>
          </a:p>
        </p:txBody>
      </p:sp>
      <p:sp>
        <p:nvSpPr>
          <p:cNvPr id="50" name="TextBox 49">
            <a:extLst>
              <a:ext uri="{FF2B5EF4-FFF2-40B4-BE49-F238E27FC236}">
                <a16:creationId xmlns:a16="http://schemas.microsoft.com/office/drawing/2014/main" id="{2307709D-5F79-40B8-9D5A-D188C9BAA4BE}"/>
              </a:ext>
            </a:extLst>
          </p:cNvPr>
          <p:cNvSpPr txBox="1"/>
          <p:nvPr/>
        </p:nvSpPr>
        <p:spPr>
          <a:xfrm>
            <a:off x="10119213" y="4695293"/>
            <a:ext cx="1450333" cy="553998"/>
          </a:xfrm>
          <a:prstGeom prst="rect">
            <a:avLst/>
          </a:prstGeom>
        </p:spPr>
        <p:txBody>
          <a:bodyPr vert="horz" wrap="none" lIns="0" tIns="0" rIns="27432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Transform</a:t>
            </a:r>
          </a:p>
          <a:p>
            <a:pPr marL="0" marR="0" lvl="0" indent="0" algn="l" defTabSz="932754"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products</a:t>
            </a:r>
          </a:p>
        </p:txBody>
      </p:sp>
      <p:sp>
        <p:nvSpPr>
          <p:cNvPr id="53" name="TextBox 52">
            <a:extLst>
              <a:ext uri="{FF2B5EF4-FFF2-40B4-BE49-F238E27FC236}">
                <a16:creationId xmlns:a16="http://schemas.microsoft.com/office/drawing/2014/main" id="{E2CA1E82-3D9E-4CC6-835A-EED10C0F0AA7}"/>
              </a:ext>
            </a:extLst>
          </p:cNvPr>
          <p:cNvSpPr txBox="1"/>
          <p:nvPr/>
        </p:nvSpPr>
        <p:spPr>
          <a:xfrm>
            <a:off x="4587014" y="4695293"/>
            <a:ext cx="1247137" cy="553998"/>
          </a:xfrm>
          <a:prstGeom prst="rect">
            <a:avLst/>
          </a:prstGeom>
        </p:spPr>
        <p:txBody>
          <a:bodyPr vert="horz" wrap="none" lIns="0" tIns="0" rIns="0" bIns="0" rtlCol="0" anchor="ctr">
            <a:spAutoFit/>
          </a:bodyPr>
          <a:lstStyle>
            <a:defPPr>
              <a:defRPr lang="en-US"/>
            </a:defPPr>
            <a:lvl1pPr marR="0" lvl="0" indent="0" algn="r" defTabSz="932754" fontAlgn="auto">
              <a:lnSpc>
                <a:spcPct val="90000"/>
              </a:lnSpc>
              <a:spcBef>
                <a:spcPts val="0"/>
              </a:spcBef>
              <a:spcAft>
                <a:spcPts val="0"/>
              </a:spcAft>
              <a:buClrTx/>
              <a:buSzPct val="90000"/>
              <a:buFont typeface="Wingdings" panose="05000000000000000000" pitchFamily="2" charset="2"/>
              <a:buNone/>
              <a:tabLst/>
              <a:defRPr kumimoji="0" sz="220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r" defTabSz="932754"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Optimize</a:t>
            </a:r>
          </a:p>
          <a:p>
            <a:pPr marL="0" marR="0" lvl="0" indent="0" algn="r" defTabSz="932754"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operations</a:t>
            </a:r>
          </a:p>
        </p:txBody>
      </p:sp>
      <p:grpSp>
        <p:nvGrpSpPr>
          <p:cNvPr id="3" name="Group 2">
            <a:extLst>
              <a:ext uri="{FF2B5EF4-FFF2-40B4-BE49-F238E27FC236}">
                <a16:creationId xmlns:a16="http://schemas.microsoft.com/office/drawing/2014/main" id="{1BD7991E-10D4-47E8-9604-93FD783EA792}"/>
              </a:ext>
              <a:ext uri="{C183D7F6-B498-43B3-948B-1728B52AA6E4}">
                <adec:decorative xmlns:adec="http://schemas.microsoft.com/office/drawing/2017/decorative" val="1"/>
              </a:ext>
            </a:extLst>
          </p:cNvPr>
          <p:cNvGrpSpPr/>
          <p:nvPr/>
        </p:nvGrpSpPr>
        <p:grpSpPr>
          <a:xfrm>
            <a:off x="6745878" y="2222304"/>
            <a:ext cx="2469676" cy="2476877"/>
            <a:chOff x="4861580" y="2189647"/>
            <a:chExt cx="2469676" cy="2476877"/>
          </a:xfrm>
        </p:grpSpPr>
        <p:sp>
          <p:nvSpPr>
            <p:cNvPr id="16" name="Freeform 17">
              <a:extLst>
                <a:ext uri="{FF2B5EF4-FFF2-40B4-BE49-F238E27FC236}">
                  <a16:creationId xmlns:a16="http://schemas.microsoft.com/office/drawing/2014/main" id="{E27956B1-71CE-418D-A3A2-3BAD79FC5E75}"/>
                </a:ext>
                <a:ext uri="{C183D7F6-B498-43B3-948B-1728B52AA6E4}">
                  <adec:decorative xmlns:adec="http://schemas.microsoft.com/office/drawing/2017/decorative" val="1"/>
                </a:ext>
              </a:extLst>
            </p:cNvPr>
            <p:cNvSpPr>
              <a:spLocks/>
            </p:cNvSpPr>
            <p:nvPr/>
          </p:nvSpPr>
          <p:spPr bwMode="auto">
            <a:xfrm flipH="1">
              <a:off x="5160818" y="2492704"/>
              <a:ext cx="1870364" cy="1872594"/>
            </a:xfrm>
            <a:custGeom>
              <a:avLst/>
              <a:gdLst>
                <a:gd name="T0" fmla="*/ 1993 w 1993"/>
                <a:gd name="T1" fmla="*/ 996 h 1993"/>
                <a:gd name="T2" fmla="*/ 1993 w 1993"/>
                <a:gd name="T3" fmla="*/ 996 h 1993"/>
                <a:gd name="T4" fmla="*/ 997 w 1993"/>
                <a:gd name="T5" fmla="*/ 1993 h 1993"/>
                <a:gd name="T6" fmla="*/ 0 w 1993"/>
                <a:gd name="T7" fmla="*/ 996 h 1993"/>
                <a:gd name="T8" fmla="*/ 997 w 1993"/>
                <a:gd name="T9" fmla="*/ 0 h 1993"/>
                <a:gd name="T10" fmla="*/ 1993 w 1993"/>
                <a:gd name="T11" fmla="*/ 996 h 1993"/>
                <a:gd name="T12" fmla="*/ 1993 w 1993"/>
                <a:gd name="T13" fmla="*/ 996 h 1993"/>
              </a:gdLst>
              <a:ahLst/>
              <a:cxnLst>
                <a:cxn ang="0">
                  <a:pos x="T0" y="T1"/>
                </a:cxn>
                <a:cxn ang="0">
                  <a:pos x="T2" y="T3"/>
                </a:cxn>
                <a:cxn ang="0">
                  <a:pos x="T4" y="T5"/>
                </a:cxn>
                <a:cxn ang="0">
                  <a:pos x="T6" y="T7"/>
                </a:cxn>
                <a:cxn ang="0">
                  <a:pos x="T8" y="T9"/>
                </a:cxn>
                <a:cxn ang="0">
                  <a:pos x="T10" y="T11"/>
                </a:cxn>
                <a:cxn ang="0">
                  <a:pos x="T12" y="T13"/>
                </a:cxn>
              </a:cxnLst>
              <a:rect l="0" t="0" r="r" b="b"/>
              <a:pathLst>
                <a:path w="1993" h="1993">
                  <a:moveTo>
                    <a:pt x="1993" y="996"/>
                  </a:moveTo>
                  <a:lnTo>
                    <a:pt x="1993" y="996"/>
                  </a:lnTo>
                  <a:cubicBezTo>
                    <a:pt x="1993" y="1547"/>
                    <a:pt x="1547" y="1993"/>
                    <a:pt x="997" y="1993"/>
                  </a:cubicBezTo>
                  <a:cubicBezTo>
                    <a:pt x="446" y="1993"/>
                    <a:pt x="0" y="1547"/>
                    <a:pt x="0" y="996"/>
                  </a:cubicBezTo>
                  <a:cubicBezTo>
                    <a:pt x="0" y="446"/>
                    <a:pt x="446" y="0"/>
                    <a:pt x="997" y="0"/>
                  </a:cubicBezTo>
                  <a:cubicBezTo>
                    <a:pt x="1547" y="0"/>
                    <a:pt x="1993" y="446"/>
                    <a:pt x="1993" y="996"/>
                  </a:cubicBezTo>
                  <a:lnTo>
                    <a:pt x="1993" y="996"/>
                  </a:lnTo>
                  <a:close/>
                </a:path>
              </a:pathLst>
            </a:custGeom>
            <a:noFill/>
            <a:ln w="17463" cap="flat">
              <a:solidFill>
                <a:schemeClr val="tx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19835B83-DCF5-41B0-9E31-0B669C7D10D1}"/>
                </a:ext>
              </a:extLst>
            </p:cNvPr>
            <p:cNvGrpSpPr/>
            <p:nvPr/>
          </p:nvGrpSpPr>
          <p:grpSpPr>
            <a:xfrm>
              <a:off x="4861580" y="2189647"/>
              <a:ext cx="2469676" cy="2476877"/>
              <a:chOff x="4861152" y="2215934"/>
              <a:chExt cx="2469676" cy="2476877"/>
            </a:xfrm>
          </p:grpSpPr>
          <p:sp>
            <p:nvSpPr>
              <p:cNvPr id="7" name="Freeform 8">
                <a:extLst>
                  <a:ext uri="{FF2B5EF4-FFF2-40B4-BE49-F238E27FC236}">
                    <a16:creationId xmlns:a16="http://schemas.microsoft.com/office/drawing/2014/main" id="{055B6ADE-D4EB-44A2-A47E-F06DD15FF6C6}"/>
                  </a:ext>
                  <a:ext uri="{C183D7F6-B498-43B3-948B-1728B52AA6E4}">
                    <adec:decorative xmlns:adec="http://schemas.microsoft.com/office/drawing/2017/decorative" val="1"/>
                  </a:ext>
                </a:extLst>
              </p:cNvPr>
              <p:cNvSpPr>
                <a:spLocks/>
              </p:cNvSpPr>
              <p:nvPr/>
            </p:nvSpPr>
            <p:spPr bwMode="auto">
              <a:xfrm rot="412974" flipH="1">
                <a:off x="6198355" y="2215934"/>
                <a:ext cx="1082107" cy="380684"/>
              </a:xfrm>
              <a:custGeom>
                <a:avLst/>
                <a:gdLst>
                  <a:gd name="T0" fmla="*/ 0 w 2025"/>
                  <a:gd name="T1" fmla="*/ 0 h 1288"/>
                  <a:gd name="T2" fmla="*/ 0 w 2025"/>
                  <a:gd name="T3" fmla="*/ 0 h 1288"/>
                  <a:gd name="T4" fmla="*/ 1159 w 2025"/>
                  <a:gd name="T5" fmla="*/ 1180 h 1288"/>
                  <a:gd name="T6" fmla="*/ 2025 w 2025"/>
                  <a:gd name="T7" fmla="*/ 1248 h 1288"/>
                  <a:gd name="connsiteX0" fmla="*/ 0 w 10000"/>
                  <a:gd name="connsiteY0" fmla="*/ 0 h 9745"/>
                  <a:gd name="connsiteX1" fmla="*/ 3305 w 10000"/>
                  <a:gd name="connsiteY1" fmla="*/ 6106 h 9745"/>
                  <a:gd name="connsiteX2" fmla="*/ 5723 w 10000"/>
                  <a:gd name="connsiteY2" fmla="*/ 9161 h 9745"/>
                  <a:gd name="connsiteX3" fmla="*/ 10000 w 10000"/>
                  <a:gd name="connsiteY3" fmla="*/ 9689 h 9745"/>
                  <a:gd name="connsiteX0" fmla="*/ 0 w 6736"/>
                  <a:gd name="connsiteY0" fmla="*/ 0 h 3820"/>
                  <a:gd name="connsiteX1" fmla="*/ 41 w 6736"/>
                  <a:gd name="connsiteY1" fmla="*/ 86 h 3820"/>
                  <a:gd name="connsiteX2" fmla="*/ 2459 w 6736"/>
                  <a:gd name="connsiteY2" fmla="*/ 3221 h 3820"/>
                  <a:gd name="connsiteX3" fmla="*/ 6736 w 6736"/>
                  <a:gd name="connsiteY3" fmla="*/ 3763 h 3820"/>
                </a:gdLst>
                <a:ahLst/>
                <a:cxnLst>
                  <a:cxn ang="0">
                    <a:pos x="connsiteX0" y="connsiteY0"/>
                  </a:cxn>
                  <a:cxn ang="0">
                    <a:pos x="connsiteX1" y="connsiteY1"/>
                  </a:cxn>
                  <a:cxn ang="0">
                    <a:pos x="connsiteX2" y="connsiteY2"/>
                  </a:cxn>
                  <a:cxn ang="0">
                    <a:pos x="connsiteX3" y="connsiteY3"/>
                  </a:cxn>
                </a:cxnLst>
                <a:rect l="l" t="t" r="r" b="b"/>
                <a:pathLst>
                  <a:path w="6736" h="3820">
                    <a:moveTo>
                      <a:pt x="0" y="0"/>
                    </a:moveTo>
                    <a:cubicBezTo>
                      <a:pt x="14" y="29"/>
                      <a:pt x="27" y="57"/>
                      <a:pt x="41" y="86"/>
                    </a:cubicBezTo>
                    <a:cubicBezTo>
                      <a:pt x="663" y="1288"/>
                      <a:pt x="1008" y="2034"/>
                      <a:pt x="2459" y="3221"/>
                    </a:cubicBezTo>
                    <a:cubicBezTo>
                      <a:pt x="3511" y="4082"/>
                      <a:pt x="5625" y="3763"/>
                      <a:pt x="6736" y="3763"/>
                    </a:cubicBezTo>
                  </a:path>
                </a:pathLst>
              </a:custGeom>
              <a:noFill/>
              <a:ln w="17463" cap="flat">
                <a:solidFill>
                  <a:schemeClr val="tx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8">
                <a:extLst>
                  <a:ext uri="{FF2B5EF4-FFF2-40B4-BE49-F238E27FC236}">
                    <a16:creationId xmlns:a16="http://schemas.microsoft.com/office/drawing/2014/main" id="{612C0BF1-7008-47BA-8120-C5AA8F57415E}"/>
                  </a:ext>
                  <a:ext uri="{C183D7F6-B498-43B3-948B-1728B52AA6E4}">
                    <adec:decorative xmlns:adec="http://schemas.microsoft.com/office/drawing/2017/decorative" val="1"/>
                  </a:ext>
                </a:extLst>
              </p:cNvPr>
              <p:cNvSpPr>
                <a:spLocks/>
              </p:cNvSpPr>
              <p:nvPr/>
            </p:nvSpPr>
            <p:spPr bwMode="auto">
              <a:xfrm rot="16612974" flipH="1">
                <a:off x="4510440" y="2596081"/>
                <a:ext cx="1082107" cy="380684"/>
              </a:xfrm>
              <a:custGeom>
                <a:avLst/>
                <a:gdLst>
                  <a:gd name="T0" fmla="*/ 0 w 2025"/>
                  <a:gd name="T1" fmla="*/ 0 h 1288"/>
                  <a:gd name="T2" fmla="*/ 0 w 2025"/>
                  <a:gd name="T3" fmla="*/ 0 h 1288"/>
                  <a:gd name="T4" fmla="*/ 1159 w 2025"/>
                  <a:gd name="T5" fmla="*/ 1180 h 1288"/>
                  <a:gd name="T6" fmla="*/ 2025 w 2025"/>
                  <a:gd name="T7" fmla="*/ 1248 h 1288"/>
                  <a:gd name="connsiteX0" fmla="*/ 0 w 10000"/>
                  <a:gd name="connsiteY0" fmla="*/ 0 h 9745"/>
                  <a:gd name="connsiteX1" fmla="*/ 3305 w 10000"/>
                  <a:gd name="connsiteY1" fmla="*/ 6106 h 9745"/>
                  <a:gd name="connsiteX2" fmla="*/ 5723 w 10000"/>
                  <a:gd name="connsiteY2" fmla="*/ 9161 h 9745"/>
                  <a:gd name="connsiteX3" fmla="*/ 10000 w 10000"/>
                  <a:gd name="connsiteY3" fmla="*/ 9689 h 9745"/>
                  <a:gd name="connsiteX0" fmla="*/ 0 w 6736"/>
                  <a:gd name="connsiteY0" fmla="*/ 0 h 3820"/>
                  <a:gd name="connsiteX1" fmla="*/ 41 w 6736"/>
                  <a:gd name="connsiteY1" fmla="*/ 86 h 3820"/>
                  <a:gd name="connsiteX2" fmla="*/ 2459 w 6736"/>
                  <a:gd name="connsiteY2" fmla="*/ 3221 h 3820"/>
                  <a:gd name="connsiteX3" fmla="*/ 6736 w 6736"/>
                  <a:gd name="connsiteY3" fmla="*/ 3763 h 3820"/>
                </a:gdLst>
                <a:ahLst/>
                <a:cxnLst>
                  <a:cxn ang="0">
                    <a:pos x="connsiteX0" y="connsiteY0"/>
                  </a:cxn>
                  <a:cxn ang="0">
                    <a:pos x="connsiteX1" y="connsiteY1"/>
                  </a:cxn>
                  <a:cxn ang="0">
                    <a:pos x="connsiteX2" y="connsiteY2"/>
                  </a:cxn>
                  <a:cxn ang="0">
                    <a:pos x="connsiteX3" y="connsiteY3"/>
                  </a:cxn>
                </a:cxnLst>
                <a:rect l="l" t="t" r="r" b="b"/>
                <a:pathLst>
                  <a:path w="6736" h="3820">
                    <a:moveTo>
                      <a:pt x="0" y="0"/>
                    </a:moveTo>
                    <a:cubicBezTo>
                      <a:pt x="14" y="29"/>
                      <a:pt x="27" y="57"/>
                      <a:pt x="41" y="86"/>
                    </a:cubicBezTo>
                    <a:cubicBezTo>
                      <a:pt x="663" y="1288"/>
                      <a:pt x="1008" y="2034"/>
                      <a:pt x="2459" y="3221"/>
                    </a:cubicBezTo>
                    <a:cubicBezTo>
                      <a:pt x="3511" y="4082"/>
                      <a:pt x="5625" y="3763"/>
                      <a:pt x="6736" y="3763"/>
                    </a:cubicBezTo>
                  </a:path>
                </a:pathLst>
              </a:custGeom>
              <a:noFill/>
              <a:ln w="17463" cap="flat">
                <a:solidFill>
                  <a:schemeClr val="tx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8">
                <a:extLst>
                  <a:ext uri="{FF2B5EF4-FFF2-40B4-BE49-F238E27FC236}">
                    <a16:creationId xmlns:a16="http://schemas.microsoft.com/office/drawing/2014/main" id="{0505FDD8-C09C-49D4-B16E-09B947031CB5}"/>
                  </a:ext>
                  <a:ext uri="{C183D7F6-B498-43B3-948B-1728B52AA6E4}">
                    <adec:decorative xmlns:adec="http://schemas.microsoft.com/office/drawing/2017/decorative" val="1"/>
                  </a:ext>
                </a:extLst>
              </p:cNvPr>
              <p:cNvSpPr>
                <a:spLocks/>
              </p:cNvSpPr>
              <p:nvPr/>
            </p:nvSpPr>
            <p:spPr bwMode="auto">
              <a:xfrm rot="11212974" flipH="1">
                <a:off x="4867359" y="4312034"/>
                <a:ext cx="1082371" cy="380777"/>
              </a:xfrm>
              <a:custGeom>
                <a:avLst/>
                <a:gdLst>
                  <a:gd name="T0" fmla="*/ 0 w 2025"/>
                  <a:gd name="T1" fmla="*/ 0 h 1288"/>
                  <a:gd name="T2" fmla="*/ 0 w 2025"/>
                  <a:gd name="T3" fmla="*/ 0 h 1288"/>
                  <a:gd name="T4" fmla="*/ 1159 w 2025"/>
                  <a:gd name="T5" fmla="*/ 1180 h 1288"/>
                  <a:gd name="T6" fmla="*/ 2025 w 2025"/>
                  <a:gd name="T7" fmla="*/ 1248 h 1288"/>
                  <a:gd name="connsiteX0" fmla="*/ 0 w 10000"/>
                  <a:gd name="connsiteY0" fmla="*/ 0 h 9745"/>
                  <a:gd name="connsiteX1" fmla="*/ 3305 w 10000"/>
                  <a:gd name="connsiteY1" fmla="*/ 6106 h 9745"/>
                  <a:gd name="connsiteX2" fmla="*/ 5723 w 10000"/>
                  <a:gd name="connsiteY2" fmla="*/ 9161 h 9745"/>
                  <a:gd name="connsiteX3" fmla="*/ 10000 w 10000"/>
                  <a:gd name="connsiteY3" fmla="*/ 9689 h 9745"/>
                  <a:gd name="connsiteX0" fmla="*/ 0 w 6736"/>
                  <a:gd name="connsiteY0" fmla="*/ 0 h 3820"/>
                  <a:gd name="connsiteX1" fmla="*/ 41 w 6736"/>
                  <a:gd name="connsiteY1" fmla="*/ 86 h 3820"/>
                  <a:gd name="connsiteX2" fmla="*/ 2459 w 6736"/>
                  <a:gd name="connsiteY2" fmla="*/ 3221 h 3820"/>
                  <a:gd name="connsiteX3" fmla="*/ 6736 w 6736"/>
                  <a:gd name="connsiteY3" fmla="*/ 3763 h 3820"/>
                </a:gdLst>
                <a:ahLst/>
                <a:cxnLst>
                  <a:cxn ang="0">
                    <a:pos x="connsiteX0" y="connsiteY0"/>
                  </a:cxn>
                  <a:cxn ang="0">
                    <a:pos x="connsiteX1" y="connsiteY1"/>
                  </a:cxn>
                  <a:cxn ang="0">
                    <a:pos x="connsiteX2" y="connsiteY2"/>
                  </a:cxn>
                  <a:cxn ang="0">
                    <a:pos x="connsiteX3" y="connsiteY3"/>
                  </a:cxn>
                </a:cxnLst>
                <a:rect l="l" t="t" r="r" b="b"/>
                <a:pathLst>
                  <a:path w="6736" h="3820">
                    <a:moveTo>
                      <a:pt x="0" y="0"/>
                    </a:moveTo>
                    <a:cubicBezTo>
                      <a:pt x="14" y="29"/>
                      <a:pt x="27" y="57"/>
                      <a:pt x="41" y="86"/>
                    </a:cubicBezTo>
                    <a:cubicBezTo>
                      <a:pt x="663" y="1288"/>
                      <a:pt x="1008" y="2034"/>
                      <a:pt x="2459" y="3221"/>
                    </a:cubicBezTo>
                    <a:cubicBezTo>
                      <a:pt x="3511" y="4082"/>
                      <a:pt x="5625" y="3763"/>
                      <a:pt x="6736" y="3763"/>
                    </a:cubicBezTo>
                  </a:path>
                </a:pathLst>
              </a:custGeom>
              <a:noFill/>
              <a:ln w="17463" cap="flat">
                <a:solidFill>
                  <a:schemeClr val="tx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8">
                <a:extLst>
                  <a:ext uri="{FF2B5EF4-FFF2-40B4-BE49-F238E27FC236}">
                    <a16:creationId xmlns:a16="http://schemas.microsoft.com/office/drawing/2014/main" id="{E23DCEAB-76F3-48F1-A2F1-68B2F13C3518}"/>
                  </a:ext>
                  <a:ext uri="{C183D7F6-B498-43B3-948B-1728B52AA6E4}">
                    <adec:decorative xmlns:adec="http://schemas.microsoft.com/office/drawing/2017/decorative" val="1"/>
                  </a:ext>
                </a:extLst>
              </p:cNvPr>
              <p:cNvSpPr>
                <a:spLocks/>
              </p:cNvSpPr>
              <p:nvPr/>
            </p:nvSpPr>
            <p:spPr bwMode="auto">
              <a:xfrm rot="5812974" flipH="1">
                <a:off x="6599432" y="3950266"/>
                <a:ext cx="1082107" cy="380684"/>
              </a:xfrm>
              <a:custGeom>
                <a:avLst/>
                <a:gdLst>
                  <a:gd name="T0" fmla="*/ 0 w 2025"/>
                  <a:gd name="T1" fmla="*/ 0 h 1288"/>
                  <a:gd name="T2" fmla="*/ 0 w 2025"/>
                  <a:gd name="T3" fmla="*/ 0 h 1288"/>
                  <a:gd name="T4" fmla="*/ 1159 w 2025"/>
                  <a:gd name="T5" fmla="*/ 1180 h 1288"/>
                  <a:gd name="T6" fmla="*/ 2025 w 2025"/>
                  <a:gd name="T7" fmla="*/ 1248 h 1288"/>
                  <a:gd name="connsiteX0" fmla="*/ 0 w 10000"/>
                  <a:gd name="connsiteY0" fmla="*/ 0 h 9745"/>
                  <a:gd name="connsiteX1" fmla="*/ 3305 w 10000"/>
                  <a:gd name="connsiteY1" fmla="*/ 6106 h 9745"/>
                  <a:gd name="connsiteX2" fmla="*/ 5723 w 10000"/>
                  <a:gd name="connsiteY2" fmla="*/ 9161 h 9745"/>
                  <a:gd name="connsiteX3" fmla="*/ 10000 w 10000"/>
                  <a:gd name="connsiteY3" fmla="*/ 9689 h 9745"/>
                  <a:gd name="connsiteX0" fmla="*/ 0 w 6736"/>
                  <a:gd name="connsiteY0" fmla="*/ 0 h 3820"/>
                  <a:gd name="connsiteX1" fmla="*/ 41 w 6736"/>
                  <a:gd name="connsiteY1" fmla="*/ 86 h 3820"/>
                  <a:gd name="connsiteX2" fmla="*/ 2459 w 6736"/>
                  <a:gd name="connsiteY2" fmla="*/ 3221 h 3820"/>
                  <a:gd name="connsiteX3" fmla="*/ 6736 w 6736"/>
                  <a:gd name="connsiteY3" fmla="*/ 3763 h 3820"/>
                </a:gdLst>
                <a:ahLst/>
                <a:cxnLst>
                  <a:cxn ang="0">
                    <a:pos x="connsiteX0" y="connsiteY0"/>
                  </a:cxn>
                  <a:cxn ang="0">
                    <a:pos x="connsiteX1" y="connsiteY1"/>
                  </a:cxn>
                  <a:cxn ang="0">
                    <a:pos x="connsiteX2" y="connsiteY2"/>
                  </a:cxn>
                  <a:cxn ang="0">
                    <a:pos x="connsiteX3" y="connsiteY3"/>
                  </a:cxn>
                </a:cxnLst>
                <a:rect l="l" t="t" r="r" b="b"/>
                <a:pathLst>
                  <a:path w="6736" h="3820">
                    <a:moveTo>
                      <a:pt x="0" y="0"/>
                    </a:moveTo>
                    <a:cubicBezTo>
                      <a:pt x="14" y="29"/>
                      <a:pt x="27" y="57"/>
                      <a:pt x="41" y="86"/>
                    </a:cubicBezTo>
                    <a:cubicBezTo>
                      <a:pt x="663" y="1288"/>
                      <a:pt x="1008" y="2034"/>
                      <a:pt x="2459" y="3221"/>
                    </a:cubicBezTo>
                    <a:cubicBezTo>
                      <a:pt x="3511" y="4082"/>
                      <a:pt x="5625" y="3763"/>
                      <a:pt x="6736" y="3763"/>
                    </a:cubicBezTo>
                  </a:path>
                </a:pathLst>
              </a:custGeom>
              <a:noFill/>
              <a:ln w="17463" cap="flat">
                <a:solidFill>
                  <a:schemeClr val="tx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83" name="Group 82" descr="Data &amp; AI at the center, surrounded by Intelligent systems &amp; experiences">
            <a:extLst>
              <a:ext uri="{FF2B5EF4-FFF2-40B4-BE49-F238E27FC236}">
                <a16:creationId xmlns:a16="http://schemas.microsoft.com/office/drawing/2014/main" id="{D2AFFF78-A4B3-4C51-A00C-0113BD7B438E}"/>
              </a:ext>
            </a:extLst>
          </p:cNvPr>
          <p:cNvGrpSpPr/>
          <p:nvPr/>
        </p:nvGrpSpPr>
        <p:grpSpPr>
          <a:xfrm>
            <a:off x="6996167" y="2479757"/>
            <a:ext cx="1968261" cy="2030331"/>
            <a:chOff x="5111869" y="2413764"/>
            <a:chExt cx="1968261" cy="2030331"/>
          </a:xfrm>
          <a:effectLst/>
        </p:grpSpPr>
        <p:sp>
          <p:nvSpPr>
            <p:cNvPr id="25" name="TextBox 24">
              <a:extLst>
                <a:ext uri="{FF2B5EF4-FFF2-40B4-BE49-F238E27FC236}">
                  <a16:creationId xmlns:a16="http://schemas.microsoft.com/office/drawing/2014/main" id="{786EAF46-7F94-48DB-BAF0-47B48FB1898F}"/>
                </a:ext>
                <a:ext uri="{C183D7F6-B498-43B3-948B-1728B52AA6E4}">
                  <adec:decorative xmlns:adec="http://schemas.microsoft.com/office/drawing/2017/decorative" val="1"/>
                </a:ext>
              </a:extLst>
            </p:cNvPr>
            <p:cNvSpPr txBox="1"/>
            <p:nvPr/>
          </p:nvSpPr>
          <p:spPr>
            <a:xfrm>
              <a:off x="5211376" y="2506980"/>
              <a:ext cx="1769244" cy="1769244"/>
            </a:xfrm>
            <a:prstGeom prst="ellipse">
              <a:avLst/>
            </a:prstGeom>
            <a:solidFill>
              <a:schemeClr val="bg1"/>
            </a:solidFill>
            <a:effectLst/>
          </p:spPr>
          <p:txBody>
            <a:bodyPr spcFirstLastPara="1" wrap="none" lIns="0" tIns="0" rIns="0" bIns="0" numCol="1" rtlCol="0">
              <a:prstTxWarp prst="textArchDown">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endParaRPr>
            </a:p>
          </p:txBody>
        </p:sp>
        <p:sp>
          <p:nvSpPr>
            <p:cNvPr id="54" name="Freeform: Shape 185" descr="Cloud icon">
              <a:extLst>
                <a:ext uri="{FF2B5EF4-FFF2-40B4-BE49-F238E27FC236}">
                  <a16:creationId xmlns:a16="http://schemas.microsoft.com/office/drawing/2014/main" id="{EA75C038-0321-41FF-AFFC-6CC7987CB231}"/>
                </a:ext>
              </a:extLst>
            </p:cNvPr>
            <p:cNvSpPr>
              <a:spLocks noChangeAspect="1"/>
            </p:cNvSpPr>
            <p:nvPr/>
          </p:nvSpPr>
          <p:spPr bwMode="auto">
            <a:xfrm flipV="1">
              <a:off x="5797697" y="3088666"/>
              <a:ext cx="596606" cy="328880"/>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5" name="TextBox 54">
              <a:extLst>
                <a:ext uri="{FF2B5EF4-FFF2-40B4-BE49-F238E27FC236}">
                  <a16:creationId xmlns:a16="http://schemas.microsoft.com/office/drawing/2014/main" id="{B5838363-BFED-415B-A844-911BBEACB078}"/>
                </a:ext>
              </a:extLst>
            </p:cNvPr>
            <p:cNvSpPr txBox="1"/>
            <p:nvPr/>
          </p:nvSpPr>
          <p:spPr>
            <a:xfrm>
              <a:off x="5711663" y="3459969"/>
              <a:ext cx="768675" cy="1661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0003">
                        <a:srgbClr val="FFFFFF"/>
                      </a:gs>
                      <a:gs pos="6316">
                        <a:srgbClr val="FFFFFF"/>
                      </a:gs>
                    </a:gsLst>
                    <a:lin ang="5400000" scaled="1"/>
                  </a:gradFill>
                  <a:effectLst/>
                  <a:uLnTx/>
                  <a:uFillTx/>
                  <a:latin typeface="Segoe UI Semibold"/>
                  <a:ea typeface="+mn-ea"/>
                  <a:cs typeface="+mn-cs"/>
                </a:rPr>
                <a:t>Data &amp; AI</a:t>
              </a:r>
            </a:p>
          </p:txBody>
        </p:sp>
        <p:grpSp>
          <p:nvGrpSpPr>
            <p:cNvPr id="67" name="Group 66">
              <a:extLst>
                <a:ext uri="{FF2B5EF4-FFF2-40B4-BE49-F238E27FC236}">
                  <a16:creationId xmlns:a16="http://schemas.microsoft.com/office/drawing/2014/main" id="{162BB126-A877-4089-AB3C-E1ACFF0C35DE}"/>
                </a:ext>
              </a:extLst>
            </p:cNvPr>
            <p:cNvGrpSpPr/>
            <p:nvPr/>
          </p:nvGrpSpPr>
          <p:grpSpPr>
            <a:xfrm>
              <a:off x="5111869" y="2413764"/>
              <a:ext cx="1968261" cy="2030331"/>
              <a:chOff x="5090159" y="2391369"/>
              <a:chExt cx="2011680" cy="2075124"/>
            </a:xfrm>
          </p:grpSpPr>
          <p:sp>
            <p:nvSpPr>
              <p:cNvPr id="27" name="intelligent">
                <a:extLst>
                  <a:ext uri="{FF2B5EF4-FFF2-40B4-BE49-F238E27FC236}">
                    <a16:creationId xmlns:a16="http://schemas.microsoft.com/office/drawing/2014/main" id="{BB585E15-CAF4-4440-A2C3-A2F8ADE83E6A}"/>
                  </a:ext>
                  <a:ext uri="{C183D7F6-B498-43B3-948B-1728B52AA6E4}">
                    <adec:decorative xmlns:adec="http://schemas.microsoft.com/office/drawing/2017/decorative" val="0"/>
                  </a:ext>
                </a:extLst>
              </p:cNvPr>
              <p:cNvSpPr txBox="1"/>
              <p:nvPr/>
            </p:nvSpPr>
            <p:spPr>
              <a:xfrm>
                <a:off x="5090160" y="2391369"/>
                <a:ext cx="2011679" cy="2011680"/>
              </a:xfrm>
              <a:prstGeom prst="ellipse">
                <a:avLst/>
              </a:prstGeom>
              <a:noFill/>
            </p:spPr>
            <p:txBody>
              <a:bodyPr spcFirstLastPara="1" wrap="none" lIns="0" tIns="0" rIns="0" bIns="0" numCol="1" rtlCol="0">
                <a:prstTxWarp prst="textArchUp">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Intelligent</a:t>
                </a:r>
              </a:p>
            </p:txBody>
          </p:sp>
          <p:sp>
            <p:nvSpPr>
              <p:cNvPr id="26" name="systems experiences">
                <a:extLst>
                  <a:ext uri="{FF2B5EF4-FFF2-40B4-BE49-F238E27FC236}">
                    <a16:creationId xmlns:a16="http://schemas.microsoft.com/office/drawing/2014/main" id="{6D1DA13A-403E-43C7-8024-4F08384A23DE}"/>
                  </a:ext>
                  <a:ext uri="{C183D7F6-B498-43B3-948B-1728B52AA6E4}">
                    <adec:decorative xmlns:adec="http://schemas.microsoft.com/office/drawing/2017/decorative" val="0"/>
                  </a:ext>
                </a:extLst>
              </p:cNvPr>
              <p:cNvSpPr txBox="1"/>
              <p:nvPr/>
            </p:nvSpPr>
            <p:spPr>
              <a:xfrm>
                <a:off x="5090159" y="2454813"/>
                <a:ext cx="2011679" cy="2011680"/>
              </a:xfrm>
              <a:prstGeom prst="ellipse">
                <a:avLst/>
              </a:prstGeom>
              <a:noFill/>
              <a:effectLst/>
            </p:spPr>
            <p:txBody>
              <a:bodyPr spcFirstLastPara="1" wrap="none" lIns="0" tIns="0" rIns="0" bIns="0" numCol="1" rtlCol="0">
                <a:prstTxWarp prst="textArchDown">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solidFill>
                      <a:srgbClr val="FFFFFF"/>
                    </a:solidFill>
                    <a:effectLst/>
                    <a:uLnTx/>
                    <a:uFillTx/>
                    <a:latin typeface="Segoe UI Semibold"/>
                    <a:ea typeface="+mn-ea"/>
                    <a:cs typeface="+mn-cs"/>
                  </a:rPr>
                  <a:t>Systems &amp; Experiences</a:t>
                </a:r>
              </a:p>
            </p:txBody>
          </p:sp>
        </p:grpSp>
        <p:grpSp>
          <p:nvGrpSpPr>
            <p:cNvPr id="35" name="Group 34">
              <a:extLst>
                <a:ext uri="{FF2B5EF4-FFF2-40B4-BE49-F238E27FC236}">
                  <a16:creationId xmlns:a16="http://schemas.microsoft.com/office/drawing/2014/main" id="{C45046D2-49BC-4238-B02D-C8A6A599B440}"/>
                </a:ext>
              </a:extLst>
            </p:cNvPr>
            <p:cNvGrpSpPr/>
            <p:nvPr/>
          </p:nvGrpSpPr>
          <p:grpSpPr>
            <a:xfrm>
              <a:off x="5584690" y="2889116"/>
              <a:ext cx="1022622" cy="1022620"/>
              <a:chOff x="8335112" y="2939845"/>
              <a:chExt cx="1060655" cy="1060655"/>
            </a:xfrm>
          </p:grpSpPr>
          <p:sp>
            <p:nvSpPr>
              <p:cNvPr id="36" name="Arc 35">
                <a:extLst>
                  <a:ext uri="{FF2B5EF4-FFF2-40B4-BE49-F238E27FC236}">
                    <a16:creationId xmlns:a16="http://schemas.microsoft.com/office/drawing/2014/main" id="{C98EC154-6B2C-4437-BC39-90AEFC82ADF9}"/>
                  </a:ext>
                  <a:ext uri="{C183D7F6-B498-43B3-948B-1728B52AA6E4}">
                    <adec:decorative xmlns:adec="http://schemas.microsoft.com/office/drawing/2017/decorative" val="1"/>
                  </a:ext>
                </a:extLst>
              </p:cNvPr>
              <p:cNvSpPr/>
              <p:nvPr/>
            </p:nvSpPr>
            <p:spPr>
              <a:xfrm>
                <a:off x="8335112" y="2939845"/>
                <a:ext cx="1060655" cy="1060655"/>
              </a:xfrm>
              <a:prstGeom prst="arc">
                <a:avLst>
                  <a:gd name="adj1" fmla="val 603638"/>
                  <a:gd name="adj2" fmla="val 10369400"/>
                </a:avLst>
              </a:prstGeom>
              <a:noFill/>
              <a:ln w="15875" cap="flat">
                <a:solidFill>
                  <a:schemeClr val="accent2"/>
                </a:solidFill>
                <a:prstDash val="solid"/>
                <a:headEnd type="none" w="lg" len="sm"/>
                <a:tailEnd type="arrow" w="lg" len="sm"/>
              </a:ln>
              <a:effectLst/>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91440" tIns="0" rIns="91440" bIns="0" numCol="1" spcCol="0" rtlCol="0" fromWordArt="0" anchor="b" anchorCtr="0" forceAA="0" compatLnSpc="1">
                <a:prstTxWarp prst="textArchDown">
                  <a:avLst>
                    <a:gd name="adj" fmla="val 5335059"/>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Arc 36">
                <a:extLst>
                  <a:ext uri="{FF2B5EF4-FFF2-40B4-BE49-F238E27FC236}">
                    <a16:creationId xmlns:a16="http://schemas.microsoft.com/office/drawing/2014/main" id="{D001CBFB-D992-49DE-BB2E-1FE9F24E68FA}"/>
                  </a:ext>
                  <a:ext uri="{C183D7F6-B498-43B3-948B-1728B52AA6E4}">
                    <adec:decorative xmlns:adec="http://schemas.microsoft.com/office/drawing/2017/decorative" val="1"/>
                  </a:ext>
                </a:extLst>
              </p:cNvPr>
              <p:cNvSpPr/>
              <p:nvPr/>
            </p:nvSpPr>
            <p:spPr>
              <a:xfrm>
                <a:off x="8335112" y="2939845"/>
                <a:ext cx="1060655" cy="1060655"/>
              </a:xfrm>
              <a:prstGeom prst="arc">
                <a:avLst>
                  <a:gd name="adj1" fmla="val 11360395"/>
                  <a:gd name="adj2" fmla="val 21142794"/>
                </a:avLst>
              </a:prstGeom>
              <a:noFill/>
              <a:ln w="15875" cap="flat">
                <a:solidFill>
                  <a:schemeClr val="accent2"/>
                </a:solidFill>
                <a:prstDash val="solid"/>
                <a:headEnd type="none" w="lg" len="sm"/>
                <a:tailEnd type="arrow" w="lg" len="sm"/>
              </a:ln>
              <a:effectLst/>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91440" tIns="0" rIns="91440" bIns="0" numCol="1" spcCol="0" rtlCol="0" fromWordArt="0" anchor="b" anchorCtr="0" forceAA="0" compatLnSpc="1">
                <a:prstTxWarp prst="textArchDown">
                  <a:avLst>
                    <a:gd name="adj" fmla="val 5335059"/>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6" name="Oval 5">
            <a:extLst>
              <a:ext uri="{FF2B5EF4-FFF2-40B4-BE49-F238E27FC236}">
                <a16:creationId xmlns:a16="http://schemas.microsoft.com/office/drawing/2014/main" id="{E31A574E-BD71-4D10-B924-35BDD35A0527}"/>
              </a:ext>
              <a:ext uri="{C183D7F6-B498-43B3-948B-1728B52AA6E4}">
                <adec:decorative xmlns:adec="http://schemas.microsoft.com/office/drawing/2017/decorative" val="1"/>
              </a:ext>
            </a:extLst>
          </p:cNvPr>
          <p:cNvSpPr/>
          <p:nvPr/>
        </p:nvSpPr>
        <p:spPr bwMode="auto">
          <a:xfrm>
            <a:off x="6029579" y="1508301"/>
            <a:ext cx="921020" cy="92102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9" name="Graphic 48">
            <a:extLst>
              <a:ext uri="{FF2B5EF4-FFF2-40B4-BE49-F238E27FC236}">
                <a16:creationId xmlns:a16="http://schemas.microsoft.com/office/drawing/2014/main" id="{A8350974-94F7-4D4D-9BAC-25659F4DC5E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72859" y="4621954"/>
            <a:ext cx="718964" cy="718964"/>
          </a:xfrm>
          <a:prstGeom prst="rect">
            <a:avLst/>
          </a:prstGeom>
        </p:spPr>
      </p:pic>
      <p:pic>
        <p:nvPicPr>
          <p:cNvPr id="65" name="Graphic 64">
            <a:extLst>
              <a:ext uri="{FF2B5EF4-FFF2-40B4-BE49-F238E27FC236}">
                <a16:creationId xmlns:a16="http://schemas.microsoft.com/office/drawing/2014/main" id="{1EE67F99-F7F2-6747-9831-0E50A1A8A6B6}"/>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49799" y="1673772"/>
            <a:ext cx="673879" cy="678727"/>
          </a:xfrm>
          <a:prstGeom prst="rect">
            <a:avLst/>
          </a:prstGeom>
        </p:spPr>
      </p:pic>
      <p:pic>
        <p:nvPicPr>
          <p:cNvPr id="66" name="Graphic 65">
            <a:extLst>
              <a:ext uri="{FF2B5EF4-FFF2-40B4-BE49-F238E27FC236}">
                <a16:creationId xmlns:a16="http://schemas.microsoft.com/office/drawing/2014/main" id="{D91EE848-761F-EF4A-8684-443F24654A08}"/>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03064" y="4627027"/>
            <a:ext cx="639964" cy="708533"/>
          </a:xfrm>
          <a:prstGeom prst="rect">
            <a:avLst/>
          </a:prstGeom>
        </p:spPr>
      </p:pic>
      <p:pic>
        <p:nvPicPr>
          <p:cNvPr id="84" name="Graphic 83">
            <a:extLst>
              <a:ext uri="{FF2B5EF4-FFF2-40B4-BE49-F238E27FC236}">
                <a16:creationId xmlns:a16="http://schemas.microsoft.com/office/drawing/2014/main" id="{17198C9D-86DE-8542-BCDB-DFD295E45FD9}"/>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220325" y="1673772"/>
            <a:ext cx="576866" cy="548494"/>
          </a:xfrm>
          <a:prstGeom prst="rect">
            <a:avLst/>
          </a:prstGeom>
        </p:spPr>
      </p:pic>
    </p:spTree>
    <p:extLst>
      <p:ext uri="{BB962C8B-B14F-4D97-AF65-F5344CB8AC3E}">
        <p14:creationId xmlns:p14="http://schemas.microsoft.com/office/powerpoint/2010/main" val="275432609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fade">
                                      <p:cBhvr>
                                        <p:cTn id="15" dur="500"/>
                                        <p:tgtEl>
                                          <p:spTgt spid="83"/>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Effect transition="in" filter="fade">
                                      <p:cBhvr>
                                        <p:cTn id="20" dur="500"/>
                                        <p:tgtEl>
                                          <p:spTgt spid="10"/>
                                        </p:tgtEl>
                                      </p:cBhvr>
                                    </p:animEffect>
                                  </p:childTnLst>
                                </p:cTn>
                              </p:par>
                              <p:par>
                                <p:cTn id="21" presetID="10" presetClass="entr" presetSubtype="0" fill="hold" grpId="0" nodeType="withEffect">
                                  <p:stCondLst>
                                    <p:cond delay="60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par>
                                <p:cTn id="24" presetID="42" presetClass="path" presetSubtype="0" accel="100000" autoRev="1" fill="hold" grpId="1" nodeType="withEffect">
                                  <p:stCondLst>
                                    <p:cond delay="0"/>
                                  </p:stCondLst>
                                  <p:childTnLst>
                                    <p:animMotion origin="layout" path="M 2.70833E-6 -1.11111E-6 L -0.04063 -1.11111E-6 " pathEditMode="relative" rAng="0" ptsTypes="AA">
                                      <p:cBhvr>
                                        <p:cTn id="25" dur="600" fill="hold"/>
                                        <p:tgtEl>
                                          <p:spTgt spid="47"/>
                                        </p:tgtEl>
                                        <p:attrNameLst>
                                          <p:attrName>ppt_x</p:attrName>
                                          <p:attrName>ppt_y</p:attrName>
                                        </p:attrNameLst>
                                      </p:cBhvr>
                                      <p:rCtr x="-2031" y="0"/>
                                    </p:animMotion>
                                  </p:childTnLst>
                                </p:cTn>
                              </p:par>
                              <p:par>
                                <p:cTn id="26" presetID="6" presetClass="emph" presetSubtype="0" accel="100000" autoRev="1" fill="hold" grpId="2" nodeType="withEffect">
                                  <p:stCondLst>
                                    <p:cond delay="0"/>
                                  </p:stCondLst>
                                  <p:childTnLst>
                                    <p:animScale>
                                      <p:cBhvr>
                                        <p:cTn id="27" dur="600" fill="hold"/>
                                        <p:tgtEl>
                                          <p:spTgt spid="47"/>
                                        </p:tgtEl>
                                      </p:cBhvr>
                                      <p:by x="40000" y="40000"/>
                                    </p:animScale>
                                  </p:childTnLst>
                                </p:cTn>
                              </p:par>
                              <p:par>
                                <p:cTn id="28" presetID="10" presetClass="entr" presetSubtype="0" fill="hold" grpId="0" nodeType="withEffect">
                                  <p:stCondLst>
                                    <p:cond delay="60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500"/>
                                        <p:tgtEl>
                                          <p:spTgt spid="42"/>
                                        </p:tgtEl>
                                      </p:cBhvr>
                                    </p:animEffect>
                                  </p:childTnLst>
                                </p:cTn>
                              </p:par>
                              <p:par>
                                <p:cTn id="31" presetID="42" presetClass="path" presetSubtype="0" accel="100000" autoRev="1" fill="hold" grpId="1" nodeType="withEffect">
                                  <p:stCondLst>
                                    <p:cond delay="0"/>
                                  </p:stCondLst>
                                  <p:childTnLst>
                                    <p:animMotion origin="layout" path="M 2.70833E-6 -1.11111E-6 L 2.70833E-6 0.07083 " pathEditMode="relative" rAng="0" ptsTypes="AA">
                                      <p:cBhvr>
                                        <p:cTn id="32" dur="600" fill="hold"/>
                                        <p:tgtEl>
                                          <p:spTgt spid="42"/>
                                        </p:tgtEl>
                                        <p:attrNameLst>
                                          <p:attrName>ppt_x</p:attrName>
                                          <p:attrName>ppt_y</p:attrName>
                                        </p:attrNameLst>
                                      </p:cBhvr>
                                      <p:rCtr x="0" y="3542"/>
                                    </p:animMotion>
                                  </p:childTnLst>
                                </p:cTn>
                              </p:par>
                              <p:par>
                                <p:cTn id="33" presetID="6" presetClass="emph" presetSubtype="0" accel="100000" autoRev="1" fill="hold" grpId="2" nodeType="withEffect">
                                  <p:stCondLst>
                                    <p:cond delay="0"/>
                                  </p:stCondLst>
                                  <p:childTnLst>
                                    <p:animScale>
                                      <p:cBhvr>
                                        <p:cTn id="34" dur="600" fill="hold"/>
                                        <p:tgtEl>
                                          <p:spTgt spid="42"/>
                                        </p:tgtEl>
                                      </p:cBhvr>
                                      <p:by x="40000" y="40000"/>
                                    </p:animScale>
                                  </p:childTnLst>
                                </p:cTn>
                              </p:par>
                              <p:par>
                                <p:cTn id="35" presetID="10" presetClass="entr" presetSubtype="0" fill="hold" grpId="0" nodeType="withEffect">
                                  <p:stCondLst>
                                    <p:cond delay="60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par>
                                <p:cTn id="38" presetID="42" presetClass="path" presetSubtype="0" accel="100000" autoRev="1" fill="hold" grpId="1" nodeType="withEffect">
                                  <p:stCondLst>
                                    <p:cond delay="0"/>
                                  </p:stCondLst>
                                  <p:childTnLst>
                                    <p:animMotion origin="layout" path="M 2.70833E-6 -1.11111E-6 L 0.04218 -1.11111E-6 " pathEditMode="relative" rAng="0" ptsTypes="AA">
                                      <p:cBhvr>
                                        <p:cTn id="39" dur="600" fill="hold"/>
                                        <p:tgtEl>
                                          <p:spTgt spid="43"/>
                                        </p:tgtEl>
                                        <p:attrNameLst>
                                          <p:attrName>ppt_x</p:attrName>
                                          <p:attrName>ppt_y</p:attrName>
                                        </p:attrNameLst>
                                      </p:cBhvr>
                                      <p:rCtr x="2109" y="0"/>
                                    </p:animMotion>
                                  </p:childTnLst>
                                </p:cTn>
                              </p:par>
                              <p:par>
                                <p:cTn id="40" presetID="6" presetClass="emph" presetSubtype="0" accel="100000" autoRev="1" fill="hold" grpId="2" nodeType="withEffect">
                                  <p:stCondLst>
                                    <p:cond delay="0"/>
                                  </p:stCondLst>
                                  <p:childTnLst>
                                    <p:animScale>
                                      <p:cBhvr>
                                        <p:cTn id="41" dur="600" fill="hold"/>
                                        <p:tgtEl>
                                          <p:spTgt spid="43"/>
                                        </p:tgtEl>
                                      </p:cBhvr>
                                      <p:by x="40000" y="40000"/>
                                    </p:animScale>
                                  </p:childTnLst>
                                </p:cTn>
                              </p:par>
                              <p:par>
                                <p:cTn id="42" presetID="10" presetClass="entr" presetSubtype="0" fill="hold" grpId="0" nodeType="withEffect">
                                  <p:stCondLst>
                                    <p:cond delay="60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childTnLst>
                                </p:cTn>
                              </p:par>
                              <p:par>
                                <p:cTn id="45" presetID="42" presetClass="path" presetSubtype="0" accel="100000" autoRev="1" fill="hold" grpId="1" nodeType="withEffect">
                                  <p:stCondLst>
                                    <p:cond delay="0"/>
                                  </p:stCondLst>
                                  <p:childTnLst>
                                    <p:animMotion origin="layout" path="M 2.70833E-6 -1.11111E-6 L 2.70833E-6 -0.07778 " pathEditMode="relative" rAng="0" ptsTypes="AA">
                                      <p:cBhvr>
                                        <p:cTn id="46" dur="600" fill="hold"/>
                                        <p:tgtEl>
                                          <p:spTgt spid="46"/>
                                        </p:tgtEl>
                                        <p:attrNameLst>
                                          <p:attrName>ppt_x</p:attrName>
                                          <p:attrName>ppt_y</p:attrName>
                                        </p:attrNameLst>
                                      </p:cBhvr>
                                      <p:rCtr x="0" y="-3889"/>
                                    </p:animMotion>
                                  </p:childTnLst>
                                </p:cTn>
                              </p:par>
                              <p:par>
                                <p:cTn id="47" presetID="6" presetClass="emph" presetSubtype="0" accel="100000" autoRev="1" fill="hold" grpId="2" nodeType="withEffect">
                                  <p:stCondLst>
                                    <p:cond delay="0"/>
                                  </p:stCondLst>
                                  <p:childTnLst>
                                    <p:animScale>
                                      <p:cBhvr>
                                        <p:cTn id="48" dur="600" fill="hold"/>
                                        <p:tgtEl>
                                          <p:spTgt spid="46"/>
                                        </p:tgtEl>
                                      </p:cBhvr>
                                      <p:by x="40000" y="40000"/>
                                    </p:animScale>
                                  </p:childTnLst>
                                </p:cTn>
                              </p:par>
                              <p:par>
                                <p:cTn id="49" presetID="10" presetClass="entr" presetSubtype="0" fill="hold" nodeType="withEffect">
                                  <p:stCondLst>
                                    <p:cond delay="600"/>
                                  </p:stCondLst>
                                  <p:childTnLst>
                                    <p:set>
                                      <p:cBhvr>
                                        <p:cTn id="50" dur="1" fill="hold">
                                          <p:stCondLst>
                                            <p:cond delay="0"/>
                                          </p:stCondLst>
                                        </p:cTn>
                                        <p:tgtEl>
                                          <p:spTgt spid="3"/>
                                        </p:tgtEl>
                                        <p:attrNameLst>
                                          <p:attrName>style.visibility</p:attrName>
                                        </p:attrNameLst>
                                      </p:cBhvr>
                                      <p:to>
                                        <p:strVal val="visible"/>
                                      </p:to>
                                    </p:set>
                                    <p:animEffect transition="in" filter="fade">
                                      <p:cBhvr>
                                        <p:cTn id="51" dur="500"/>
                                        <p:tgtEl>
                                          <p:spTgt spid="3"/>
                                        </p:tgtEl>
                                      </p:cBhvr>
                                    </p:animEffect>
                                  </p:childTnLst>
                                </p:cTn>
                              </p:par>
                              <p:par>
                                <p:cTn id="52" presetID="6" presetClass="emph" presetSubtype="0" accel="100000" autoRev="1" fill="hold" nodeType="withEffect">
                                  <p:stCondLst>
                                    <p:cond delay="0"/>
                                  </p:stCondLst>
                                  <p:childTnLst>
                                    <p:animScale>
                                      <p:cBhvr>
                                        <p:cTn id="53" dur="600" fill="hold"/>
                                        <p:tgtEl>
                                          <p:spTgt spid="3"/>
                                        </p:tgtEl>
                                      </p:cBhvr>
                                      <p:by x="40000" y="40000"/>
                                    </p:animScale>
                                  </p:childTnLst>
                                </p:cTn>
                              </p:par>
                              <p:par>
                                <p:cTn id="54" presetID="10" presetClass="entr" presetSubtype="0" fill="hold" grpId="0" nodeType="withEffect">
                                  <p:stCondLst>
                                    <p:cond delay="800"/>
                                  </p:stCondLst>
                                  <p:childTnLst>
                                    <p:set>
                                      <p:cBhvr>
                                        <p:cTn id="55" dur="1" fill="hold">
                                          <p:stCondLst>
                                            <p:cond delay="0"/>
                                          </p:stCondLst>
                                        </p:cTn>
                                        <p:tgtEl>
                                          <p:spTgt spid="52"/>
                                        </p:tgtEl>
                                        <p:attrNameLst>
                                          <p:attrName>style.visibility</p:attrName>
                                        </p:attrNameLst>
                                      </p:cBhvr>
                                      <p:to>
                                        <p:strVal val="visible"/>
                                      </p:to>
                                    </p:set>
                                    <p:animEffect transition="in" filter="fade">
                                      <p:cBhvr>
                                        <p:cTn id="56" dur="500"/>
                                        <p:tgtEl>
                                          <p:spTgt spid="52"/>
                                        </p:tgtEl>
                                      </p:cBhvr>
                                    </p:animEffect>
                                  </p:childTnLst>
                                </p:cTn>
                              </p:par>
                              <p:par>
                                <p:cTn id="57" presetID="63" presetClass="path" presetSubtype="0" decel="100000" fill="hold" grpId="1" nodeType="withEffect">
                                  <p:stCondLst>
                                    <p:cond delay="800"/>
                                  </p:stCondLst>
                                  <p:childTnLst>
                                    <p:animMotion origin="layout" path="M 2.29167E-6 7.40741E-7 L -0.03438 7.40741E-7 " pathEditMode="relative" rAng="0" ptsTypes="AA">
                                      <p:cBhvr>
                                        <p:cTn id="58" dur="1000" spd="-100000" fill="hold"/>
                                        <p:tgtEl>
                                          <p:spTgt spid="52"/>
                                        </p:tgtEl>
                                        <p:attrNameLst>
                                          <p:attrName>ppt_x</p:attrName>
                                          <p:attrName>ppt_y</p:attrName>
                                        </p:attrNameLst>
                                      </p:cBhvr>
                                      <p:rCtr x="-1719" y="0"/>
                                    </p:animMotion>
                                  </p:childTnLst>
                                </p:cTn>
                              </p:par>
                              <p:par>
                                <p:cTn id="59" presetID="10" presetClass="entr" presetSubtype="0" fill="hold" grpId="0" nodeType="withEffect">
                                  <p:stCondLst>
                                    <p:cond delay="800"/>
                                  </p:stCondLst>
                                  <p:childTnLst>
                                    <p:set>
                                      <p:cBhvr>
                                        <p:cTn id="60" dur="1" fill="hold">
                                          <p:stCondLst>
                                            <p:cond delay="0"/>
                                          </p:stCondLst>
                                        </p:cTn>
                                        <p:tgtEl>
                                          <p:spTgt spid="50"/>
                                        </p:tgtEl>
                                        <p:attrNameLst>
                                          <p:attrName>style.visibility</p:attrName>
                                        </p:attrNameLst>
                                      </p:cBhvr>
                                      <p:to>
                                        <p:strVal val="visible"/>
                                      </p:to>
                                    </p:set>
                                    <p:animEffect transition="in" filter="fade">
                                      <p:cBhvr>
                                        <p:cTn id="61" dur="500"/>
                                        <p:tgtEl>
                                          <p:spTgt spid="50"/>
                                        </p:tgtEl>
                                      </p:cBhvr>
                                    </p:animEffect>
                                  </p:childTnLst>
                                </p:cTn>
                              </p:par>
                              <p:par>
                                <p:cTn id="62" presetID="63" presetClass="path" presetSubtype="0" decel="100000" fill="hold" grpId="1" nodeType="withEffect">
                                  <p:stCondLst>
                                    <p:cond delay="800"/>
                                  </p:stCondLst>
                                  <p:childTnLst>
                                    <p:animMotion origin="layout" path="M -3.125E-6 1.11022E-16 L -0.03437 1.11022E-16 " pathEditMode="relative" rAng="0" ptsTypes="AA">
                                      <p:cBhvr>
                                        <p:cTn id="63" dur="1000" spd="-100000" fill="hold"/>
                                        <p:tgtEl>
                                          <p:spTgt spid="50"/>
                                        </p:tgtEl>
                                        <p:attrNameLst>
                                          <p:attrName>ppt_x</p:attrName>
                                          <p:attrName>ppt_y</p:attrName>
                                        </p:attrNameLst>
                                      </p:cBhvr>
                                      <p:rCtr x="-1719" y="0"/>
                                    </p:animMotion>
                                  </p:childTnLst>
                                </p:cTn>
                              </p:par>
                              <p:par>
                                <p:cTn id="64" presetID="10" presetClass="entr" presetSubtype="0" fill="hold" grpId="0" nodeType="withEffect">
                                  <p:stCondLst>
                                    <p:cond delay="800"/>
                                  </p:stCondLst>
                                  <p:childTnLst>
                                    <p:set>
                                      <p:cBhvr>
                                        <p:cTn id="65" dur="1" fill="hold">
                                          <p:stCondLst>
                                            <p:cond delay="0"/>
                                          </p:stCondLst>
                                        </p:cTn>
                                        <p:tgtEl>
                                          <p:spTgt spid="51"/>
                                        </p:tgtEl>
                                        <p:attrNameLst>
                                          <p:attrName>style.visibility</p:attrName>
                                        </p:attrNameLst>
                                      </p:cBhvr>
                                      <p:to>
                                        <p:strVal val="visible"/>
                                      </p:to>
                                    </p:set>
                                    <p:animEffect transition="in" filter="fade">
                                      <p:cBhvr>
                                        <p:cTn id="66" dur="500"/>
                                        <p:tgtEl>
                                          <p:spTgt spid="51"/>
                                        </p:tgtEl>
                                      </p:cBhvr>
                                    </p:animEffect>
                                  </p:childTnLst>
                                </p:cTn>
                              </p:par>
                              <p:par>
                                <p:cTn id="67" presetID="63" presetClass="path" presetSubtype="0" decel="100000" fill="hold" grpId="1" nodeType="withEffect">
                                  <p:stCondLst>
                                    <p:cond delay="800"/>
                                  </p:stCondLst>
                                  <p:childTnLst>
                                    <p:animMotion origin="layout" path="M 2.91667E-6 7.40741E-7 L 0.0375 7.40741E-7 " pathEditMode="relative" rAng="0" ptsTypes="AA">
                                      <p:cBhvr>
                                        <p:cTn id="68" dur="1000" spd="-100000" fill="hold"/>
                                        <p:tgtEl>
                                          <p:spTgt spid="51"/>
                                        </p:tgtEl>
                                        <p:attrNameLst>
                                          <p:attrName>ppt_x</p:attrName>
                                          <p:attrName>ppt_y</p:attrName>
                                        </p:attrNameLst>
                                      </p:cBhvr>
                                      <p:rCtr x="1875" y="0"/>
                                    </p:animMotion>
                                  </p:childTnLst>
                                </p:cTn>
                              </p:par>
                              <p:par>
                                <p:cTn id="69" presetID="10" presetClass="entr" presetSubtype="0" fill="hold" grpId="0" nodeType="withEffect">
                                  <p:stCondLst>
                                    <p:cond delay="80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500"/>
                                        <p:tgtEl>
                                          <p:spTgt spid="53"/>
                                        </p:tgtEl>
                                      </p:cBhvr>
                                    </p:animEffect>
                                  </p:childTnLst>
                                </p:cTn>
                              </p:par>
                              <p:par>
                                <p:cTn id="72" presetID="63" presetClass="path" presetSubtype="0" decel="100000" fill="hold" grpId="1" nodeType="withEffect">
                                  <p:stCondLst>
                                    <p:cond delay="800"/>
                                  </p:stCondLst>
                                  <p:childTnLst>
                                    <p:animMotion origin="layout" path="M -3.75E-6 1.11022E-16 L 0.0375 1.11022E-16 " pathEditMode="relative" rAng="0" ptsTypes="AA">
                                      <p:cBhvr>
                                        <p:cTn id="73" dur="1000" spd="-100000" fill="hold"/>
                                        <p:tgtEl>
                                          <p:spTgt spid="53"/>
                                        </p:tgtEl>
                                        <p:attrNameLst>
                                          <p:attrName>ppt_x</p:attrName>
                                          <p:attrName>ppt_y</p:attrName>
                                        </p:attrNameLst>
                                      </p:cBhvr>
                                      <p:rCtr x="1875" y="0"/>
                                    </p:animMotion>
                                  </p:childTnLst>
                                </p:cTn>
                              </p:par>
                              <p:par>
                                <p:cTn id="74" presetID="53" presetClass="entr" presetSubtype="16" fill="hold" grpId="0" nodeType="withEffect">
                                  <p:stCondLst>
                                    <p:cond delay="800"/>
                                  </p:stCondLst>
                                  <p:childTnLst>
                                    <p:set>
                                      <p:cBhvr>
                                        <p:cTn id="75" dur="1" fill="hold">
                                          <p:stCondLst>
                                            <p:cond delay="0"/>
                                          </p:stCondLst>
                                        </p:cTn>
                                        <p:tgtEl>
                                          <p:spTgt spid="44"/>
                                        </p:tgtEl>
                                        <p:attrNameLst>
                                          <p:attrName>style.visibility</p:attrName>
                                        </p:attrNameLst>
                                      </p:cBhvr>
                                      <p:to>
                                        <p:strVal val="visible"/>
                                      </p:to>
                                    </p:set>
                                    <p:anim calcmode="lin" valueType="num">
                                      <p:cBhvr>
                                        <p:cTn id="76" dur="500" fill="hold"/>
                                        <p:tgtEl>
                                          <p:spTgt spid="44"/>
                                        </p:tgtEl>
                                        <p:attrNameLst>
                                          <p:attrName>ppt_w</p:attrName>
                                        </p:attrNameLst>
                                      </p:cBhvr>
                                      <p:tavLst>
                                        <p:tav tm="0">
                                          <p:val>
                                            <p:fltVal val="0"/>
                                          </p:val>
                                        </p:tav>
                                        <p:tav tm="100000">
                                          <p:val>
                                            <p:strVal val="#ppt_w"/>
                                          </p:val>
                                        </p:tav>
                                      </p:tavLst>
                                    </p:anim>
                                    <p:anim calcmode="lin" valueType="num">
                                      <p:cBhvr>
                                        <p:cTn id="77" dur="500" fill="hold"/>
                                        <p:tgtEl>
                                          <p:spTgt spid="44"/>
                                        </p:tgtEl>
                                        <p:attrNameLst>
                                          <p:attrName>ppt_h</p:attrName>
                                        </p:attrNameLst>
                                      </p:cBhvr>
                                      <p:tavLst>
                                        <p:tav tm="0">
                                          <p:val>
                                            <p:fltVal val="0"/>
                                          </p:val>
                                        </p:tav>
                                        <p:tav tm="100000">
                                          <p:val>
                                            <p:strVal val="#ppt_h"/>
                                          </p:val>
                                        </p:tav>
                                      </p:tavLst>
                                    </p:anim>
                                    <p:animEffect transition="in" filter="fade">
                                      <p:cBhvr>
                                        <p:cTn id="78" dur="500"/>
                                        <p:tgtEl>
                                          <p:spTgt spid="44"/>
                                        </p:tgtEl>
                                      </p:cBhvr>
                                    </p:animEffect>
                                  </p:childTnLst>
                                </p:cTn>
                              </p:par>
                              <p:par>
                                <p:cTn id="79" presetID="10" presetClass="entr" presetSubtype="0" fill="hold" nodeType="withEffect">
                                  <p:stCondLst>
                                    <p:cond delay="600"/>
                                  </p:stCondLst>
                                  <p:childTnLst>
                                    <p:set>
                                      <p:cBhvr>
                                        <p:cTn id="80" dur="1" fill="hold">
                                          <p:stCondLst>
                                            <p:cond delay="0"/>
                                          </p:stCondLst>
                                        </p:cTn>
                                        <p:tgtEl>
                                          <p:spTgt spid="66"/>
                                        </p:tgtEl>
                                        <p:attrNameLst>
                                          <p:attrName>style.visibility</p:attrName>
                                        </p:attrNameLst>
                                      </p:cBhvr>
                                      <p:to>
                                        <p:strVal val="visible"/>
                                      </p:to>
                                    </p:set>
                                    <p:animEffect transition="in" filter="fade">
                                      <p:cBhvr>
                                        <p:cTn id="81" dur="500"/>
                                        <p:tgtEl>
                                          <p:spTgt spid="66"/>
                                        </p:tgtEl>
                                      </p:cBhvr>
                                    </p:animEffect>
                                  </p:childTnLst>
                                </p:cTn>
                              </p:par>
                              <p:par>
                                <p:cTn id="82" presetID="42" presetClass="path" presetSubtype="0" accel="100000" autoRev="1" fill="hold" nodeType="withEffect">
                                  <p:stCondLst>
                                    <p:cond delay="0"/>
                                  </p:stCondLst>
                                  <p:childTnLst>
                                    <p:animMotion origin="layout" path="M 4.16667E-7 1.11111E-6 L -0.04583 -0.08148 " pathEditMode="relative" rAng="0" ptsTypes="AA">
                                      <p:cBhvr>
                                        <p:cTn id="83" dur="600" fill="hold"/>
                                        <p:tgtEl>
                                          <p:spTgt spid="66"/>
                                        </p:tgtEl>
                                        <p:attrNameLst>
                                          <p:attrName>ppt_x</p:attrName>
                                          <p:attrName>ppt_y</p:attrName>
                                        </p:attrNameLst>
                                      </p:cBhvr>
                                      <p:rCtr x="-2292" y="-4074"/>
                                    </p:animMotion>
                                  </p:childTnLst>
                                </p:cTn>
                              </p:par>
                              <p:par>
                                <p:cTn id="84" presetID="6" presetClass="emph" presetSubtype="0" accel="100000" autoRev="1" fill="hold" nodeType="withEffect">
                                  <p:stCondLst>
                                    <p:cond delay="0"/>
                                  </p:stCondLst>
                                  <p:childTnLst>
                                    <p:animScale>
                                      <p:cBhvr>
                                        <p:cTn id="85" dur="600" fill="hold"/>
                                        <p:tgtEl>
                                          <p:spTgt spid="66"/>
                                        </p:tgtEl>
                                      </p:cBhvr>
                                      <p:by x="60000" y="60000"/>
                                    </p:animScale>
                                  </p:childTnLst>
                                </p:cTn>
                              </p:par>
                              <p:par>
                                <p:cTn id="86" presetID="10" presetClass="entr" presetSubtype="0" fill="hold" nodeType="withEffect">
                                  <p:stCondLst>
                                    <p:cond delay="600"/>
                                  </p:stCondLst>
                                  <p:childTnLst>
                                    <p:set>
                                      <p:cBhvr>
                                        <p:cTn id="87" dur="1" fill="hold">
                                          <p:stCondLst>
                                            <p:cond delay="0"/>
                                          </p:stCondLst>
                                        </p:cTn>
                                        <p:tgtEl>
                                          <p:spTgt spid="65"/>
                                        </p:tgtEl>
                                        <p:attrNameLst>
                                          <p:attrName>style.visibility</p:attrName>
                                        </p:attrNameLst>
                                      </p:cBhvr>
                                      <p:to>
                                        <p:strVal val="visible"/>
                                      </p:to>
                                    </p:set>
                                    <p:animEffect transition="in" filter="fade">
                                      <p:cBhvr>
                                        <p:cTn id="88" dur="500"/>
                                        <p:tgtEl>
                                          <p:spTgt spid="65"/>
                                        </p:tgtEl>
                                      </p:cBhvr>
                                    </p:animEffect>
                                  </p:childTnLst>
                                </p:cTn>
                              </p:par>
                              <p:par>
                                <p:cTn id="89" presetID="42" presetClass="path" presetSubtype="0" accel="100000" autoRev="1" fill="hold" nodeType="withEffect">
                                  <p:stCondLst>
                                    <p:cond delay="0"/>
                                  </p:stCondLst>
                                  <p:childTnLst>
                                    <p:animMotion origin="layout" path="M -1.25E-6 1.48148E-6 L 0.04623 0.08148 " pathEditMode="relative" rAng="0" ptsTypes="AA">
                                      <p:cBhvr>
                                        <p:cTn id="90" dur="600" fill="hold"/>
                                        <p:tgtEl>
                                          <p:spTgt spid="65"/>
                                        </p:tgtEl>
                                        <p:attrNameLst>
                                          <p:attrName>ppt_x</p:attrName>
                                          <p:attrName>ppt_y</p:attrName>
                                        </p:attrNameLst>
                                      </p:cBhvr>
                                      <p:rCtr x="2305" y="4074"/>
                                    </p:animMotion>
                                  </p:childTnLst>
                                </p:cTn>
                              </p:par>
                              <p:par>
                                <p:cTn id="91" presetID="6" presetClass="emph" presetSubtype="0" accel="100000" autoRev="1" fill="hold" nodeType="withEffect">
                                  <p:stCondLst>
                                    <p:cond delay="0"/>
                                  </p:stCondLst>
                                  <p:childTnLst>
                                    <p:animScale>
                                      <p:cBhvr>
                                        <p:cTn id="92" dur="600" fill="hold"/>
                                        <p:tgtEl>
                                          <p:spTgt spid="65"/>
                                        </p:tgtEl>
                                      </p:cBhvr>
                                      <p:by x="60000" y="60000"/>
                                    </p:animScale>
                                  </p:childTnLst>
                                </p:cTn>
                              </p:par>
                              <p:par>
                                <p:cTn id="93" presetID="10" presetClass="entr" presetSubtype="0" fill="hold" nodeType="withEffect">
                                  <p:stCondLst>
                                    <p:cond delay="600"/>
                                  </p:stCondLst>
                                  <p:childTnLst>
                                    <p:set>
                                      <p:cBhvr>
                                        <p:cTn id="94" dur="1" fill="hold">
                                          <p:stCondLst>
                                            <p:cond delay="0"/>
                                          </p:stCondLst>
                                        </p:cTn>
                                        <p:tgtEl>
                                          <p:spTgt spid="84"/>
                                        </p:tgtEl>
                                        <p:attrNameLst>
                                          <p:attrName>style.visibility</p:attrName>
                                        </p:attrNameLst>
                                      </p:cBhvr>
                                      <p:to>
                                        <p:strVal val="visible"/>
                                      </p:to>
                                    </p:set>
                                    <p:animEffect transition="in" filter="fade">
                                      <p:cBhvr>
                                        <p:cTn id="95" dur="500"/>
                                        <p:tgtEl>
                                          <p:spTgt spid="84"/>
                                        </p:tgtEl>
                                      </p:cBhvr>
                                    </p:animEffect>
                                  </p:childTnLst>
                                </p:cTn>
                              </p:par>
                              <p:par>
                                <p:cTn id="96" presetID="42" presetClass="path" presetSubtype="0" accel="100000" autoRev="1" fill="hold" nodeType="withEffect">
                                  <p:stCondLst>
                                    <p:cond delay="0"/>
                                  </p:stCondLst>
                                  <p:childTnLst>
                                    <p:animMotion origin="layout" path="M 2.29167E-6 2.22222E-6 L -0.04649 0.08241 " pathEditMode="relative" rAng="0" ptsTypes="AA">
                                      <p:cBhvr>
                                        <p:cTn id="97" dur="600" fill="hold"/>
                                        <p:tgtEl>
                                          <p:spTgt spid="84"/>
                                        </p:tgtEl>
                                        <p:attrNameLst>
                                          <p:attrName>ppt_x</p:attrName>
                                          <p:attrName>ppt_y</p:attrName>
                                        </p:attrNameLst>
                                      </p:cBhvr>
                                      <p:rCtr x="-2331" y="4120"/>
                                    </p:animMotion>
                                  </p:childTnLst>
                                </p:cTn>
                              </p:par>
                              <p:par>
                                <p:cTn id="98" presetID="6" presetClass="emph" presetSubtype="0" accel="100000" autoRev="1" fill="hold" nodeType="withEffect">
                                  <p:stCondLst>
                                    <p:cond delay="0"/>
                                  </p:stCondLst>
                                  <p:childTnLst>
                                    <p:animScale>
                                      <p:cBhvr>
                                        <p:cTn id="99" dur="600" fill="hold"/>
                                        <p:tgtEl>
                                          <p:spTgt spid="84"/>
                                        </p:tgtEl>
                                      </p:cBhvr>
                                      <p:by x="60000" y="60000"/>
                                    </p:animScale>
                                  </p:childTnLst>
                                </p:cTn>
                              </p:par>
                              <p:par>
                                <p:cTn id="100" presetID="10" presetClass="entr" presetSubtype="0" fill="hold" nodeType="withEffect">
                                  <p:stCondLst>
                                    <p:cond delay="600"/>
                                  </p:stCondLst>
                                  <p:childTnLst>
                                    <p:set>
                                      <p:cBhvr>
                                        <p:cTn id="101" dur="1" fill="hold">
                                          <p:stCondLst>
                                            <p:cond delay="0"/>
                                          </p:stCondLst>
                                        </p:cTn>
                                        <p:tgtEl>
                                          <p:spTgt spid="49"/>
                                        </p:tgtEl>
                                        <p:attrNameLst>
                                          <p:attrName>style.visibility</p:attrName>
                                        </p:attrNameLst>
                                      </p:cBhvr>
                                      <p:to>
                                        <p:strVal val="visible"/>
                                      </p:to>
                                    </p:set>
                                    <p:animEffect transition="in" filter="fade">
                                      <p:cBhvr>
                                        <p:cTn id="102" dur="500"/>
                                        <p:tgtEl>
                                          <p:spTgt spid="49"/>
                                        </p:tgtEl>
                                      </p:cBhvr>
                                    </p:animEffect>
                                  </p:childTnLst>
                                </p:cTn>
                              </p:par>
                              <p:par>
                                <p:cTn id="103" presetID="42" presetClass="path" presetSubtype="0" accel="100000" autoRev="1" fill="hold" nodeType="withEffect">
                                  <p:stCondLst>
                                    <p:cond delay="0"/>
                                  </p:stCondLst>
                                  <p:childTnLst>
                                    <p:animMotion origin="layout" path="M -3.95833E-6 2.59259E-6 L 0.04727 -0.08866 " pathEditMode="relative" rAng="0" ptsTypes="AA">
                                      <p:cBhvr>
                                        <p:cTn id="104" dur="600" fill="hold"/>
                                        <p:tgtEl>
                                          <p:spTgt spid="49"/>
                                        </p:tgtEl>
                                        <p:attrNameLst>
                                          <p:attrName>ppt_x</p:attrName>
                                          <p:attrName>ppt_y</p:attrName>
                                        </p:attrNameLst>
                                      </p:cBhvr>
                                      <p:rCtr x="2357" y="-4444"/>
                                    </p:animMotion>
                                  </p:childTnLst>
                                </p:cTn>
                              </p:par>
                              <p:par>
                                <p:cTn id="105" presetID="6" presetClass="emph" presetSubtype="0" accel="100000" autoRev="1" fill="hold" nodeType="withEffect">
                                  <p:stCondLst>
                                    <p:cond delay="0"/>
                                  </p:stCondLst>
                                  <p:childTnLst>
                                    <p:animScale>
                                      <p:cBhvr>
                                        <p:cTn id="106" dur="600" fill="hold"/>
                                        <p:tgtEl>
                                          <p:spTgt spid="49"/>
                                        </p:tgtEl>
                                      </p:cBhvr>
                                      <p:by x="60000" y="6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0" grpId="0" animBg="1"/>
      <p:bldP spid="42" grpId="0" animBg="1"/>
      <p:bldP spid="42" grpId="1" animBg="1"/>
      <p:bldP spid="42" grpId="2" animBg="1"/>
      <p:bldP spid="43" grpId="0" animBg="1"/>
      <p:bldP spid="43" grpId="1" animBg="1"/>
      <p:bldP spid="43" grpId="2" animBg="1"/>
      <p:bldP spid="46" grpId="0" animBg="1"/>
      <p:bldP spid="46" grpId="1" animBg="1"/>
      <p:bldP spid="46" grpId="2" animBg="1"/>
      <p:bldP spid="47" grpId="0" animBg="1"/>
      <p:bldP spid="47" grpId="1" animBg="1"/>
      <p:bldP spid="47" grpId="2" animBg="1"/>
      <p:bldP spid="40" grpId="0"/>
      <p:bldP spid="51" grpId="0"/>
      <p:bldP spid="51" grpId="1"/>
      <p:bldP spid="52" grpId="0"/>
      <p:bldP spid="52" grpId="1"/>
      <p:bldP spid="50" grpId="0"/>
      <p:bldP spid="50" grpId="1"/>
      <p:bldP spid="53" grpId="0"/>
      <p:bldP spid="53"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3EFE0-E623-464F-9265-F456C28DA46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4A3D3A9D-0E1E-4A00-A08C-6BD84689A380}"/>
              </a:ext>
            </a:extLst>
          </p:cNvPr>
          <p:cNvSpPr>
            <a:spLocks noGrp="1"/>
          </p:cNvSpPr>
          <p:nvPr>
            <p:ph sz="quarter" idx="10"/>
          </p:nvPr>
        </p:nvSpPr>
        <p:spPr/>
        <p:txBody>
          <a:bodyPr/>
          <a:lstStyle/>
          <a:p>
            <a:pPr>
              <a:lnSpc>
                <a:spcPct val="150000"/>
              </a:lnSpc>
            </a:pPr>
            <a:r>
              <a:rPr lang="en-US" sz="2800" dirty="0"/>
              <a:t>Time Series Analysis for Anomaly Detection, Forecasting</a:t>
            </a:r>
          </a:p>
          <a:p>
            <a:pPr>
              <a:lnSpc>
                <a:spcPct val="150000"/>
              </a:lnSpc>
            </a:pPr>
            <a:r>
              <a:rPr lang="en-US" sz="2800" dirty="0"/>
              <a:t>Clustering plugins for Diagnosis of Anomalies &amp; RCA</a:t>
            </a:r>
          </a:p>
          <a:p>
            <a:pPr>
              <a:lnSpc>
                <a:spcPct val="150000"/>
              </a:lnSpc>
            </a:pPr>
            <a:r>
              <a:rPr lang="en-US" sz="2800" dirty="0"/>
              <a:t>SCAN operator for Process Mining and </a:t>
            </a:r>
            <a:r>
              <a:rPr lang="en-US" sz="2800"/>
              <a:t>Sequence Analysis</a:t>
            </a:r>
            <a:endParaRPr lang="en-US" sz="2800" dirty="0"/>
          </a:p>
          <a:p>
            <a:pPr>
              <a:lnSpc>
                <a:spcPct val="150000"/>
              </a:lnSpc>
            </a:pPr>
            <a:r>
              <a:rPr lang="en-US" dirty="0"/>
              <a:t>KQL extensibility with inline Python/R</a:t>
            </a:r>
          </a:p>
          <a:p>
            <a:pPr>
              <a:lnSpc>
                <a:spcPct val="150000"/>
              </a:lnSpc>
            </a:pPr>
            <a:r>
              <a:rPr lang="en-US" sz="2800" dirty="0"/>
              <a:t>Connectivity with Python, R, Jupyter/Azure Notebooks, Spark</a:t>
            </a:r>
            <a:endParaRPr lang="en-US" dirty="0"/>
          </a:p>
        </p:txBody>
      </p:sp>
    </p:spTree>
    <p:extLst>
      <p:ext uri="{BB962C8B-B14F-4D97-AF65-F5344CB8AC3E}">
        <p14:creationId xmlns:p14="http://schemas.microsoft.com/office/powerpoint/2010/main" val="423287997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4000"/>
              <a:t>Time Series Analysis</a:t>
            </a:r>
          </a:p>
        </p:txBody>
      </p:sp>
      <p:sp>
        <p:nvSpPr>
          <p:cNvPr id="6" name="Text Placeholder 5"/>
          <p:cNvSpPr>
            <a:spLocks noGrp="1"/>
          </p:cNvSpPr>
          <p:nvPr>
            <p:ph sz="quarter" idx="10"/>
          </p:nvPr>
        </p:nvSpPr>
        <p:spPr>
          <a:xfrm>
            <a:off x="584200" y="1435100"/>
            <a:ext cx="11018838" cy="5084469"/>
          </a:xfrm>
        </p:spPr>
        <p:txBody>
          <a:bodyPr/>
          <a:lstStyle/>
          <a:p>
            <a:r>
              <a:rPr lang="en-US" dirty="0"/>
              <a:t>T | </a:t>
            </a:r>
            <a:r>
              <a:rPr lang="en-US" i="1" dirty="0">
                <a:hlinkClick r:id="rId3"/>
              </a:rPr>
              <a:t>make-series</a:t>
            </a:r>
            <a:r>
              <a:rPr lang="en-US" dirty="0"/>
              <a:t> operator for creating set of (time) series</a:t>
            </a:r>
          </a:p>
          <a:p>
            <a:pPr marL="0" indent="0">
              <a:buNone/>
            </a:pPr>
            <a:endParaRPr lang="en-US" sz="1800" dirty="0"/>
          </a:p>
          <a:p>
            <a:r>
              <a:rPr lang="en-US" dirty="0"/>
              <a:t>Large </a:t>
            </a:r>
            <a:r>
              <a:rPr lang="en-US" dirty="0">
                <a:hlinkClick r:id="rId4"/>
              </a:rPr>
              <a:t>family of functions </a:t>
            </a:r>
            <a:r>
              <a:rPr lang="en-US" dirty="0"/>
              <a:t>can be applied on set of time series:</a:t>
            </a:r>
          </a:p>
          <a:p>
            <a:pPr marL="0" indent="0">
              <a:buNone/>
            </a:pPr>
            <a:endParaRPr lang="en-US" sz="1800" dirty="0"/>
          </a:p>
          <a:p>
            <a:pPr lvl="2"/>
            <a:r>
              <a:rPr lang="en-US" sz="2000" dirty="0"/>
              <a:t>Element-wise operations</a:t>
            </a:r>
          </a:p>
          <a:p>
            <a:pPr lvl="2"/>
            <a:r>
              <a:rPr lang="en-US" sz="2000" dirty="0"/>
              <a:t>Filtering (signal processing)</a:t>
            </a:r>
          </a:p>
          <a:p>
            <a:pPr lvl="2"/>
            <a:r>
              <a:rPr lang="en-US" sz="2000" dirty="0"/>
              <a:t>Statistics</a:t>
            </a:r>
          </a:p>
          <a:p>
            <a:pPr lvl="2"/>
            <a:r>
              <a:rPr lang="en-US" sz="2000" dirty="0"/>
              <a:t>Regressions</a:t>
            </a:r>
          </a:p>
          <a:p>
            <a:pPr lvl="2"/>
            <a:r>
              <a:rPr lang="en-US" sz="2000" dirty="0"/>
              <a:t>Seasonality detection/validation</a:t>
            </a:r>
          </a:p>
          <a:p>
            <a:pPr lvl="2"/>
            <a:r>
              <a:rPr lang="en-US" sz="2000" dirty="0"/>
              <a:t>Anomaly Detection</a:t>
            </a:r>
          </a:p>
          <a:p>
            <a:pPr lvl="2"/>
            <a:r>
              <a:rPr lang="en-US" sz="2000" dirty="0"/>
              <a:t>Forecasting</a:t>
            </a:r>
          </a:p>
          <a:p>
            <a:pPr lvl="2"/>
            <a:r>
              <a:rPr lang="en-US" sz="2000" dirty="0"/>
              <a:t>mv-apply operator</a:t>
            </a:r>
          </a:p>
          <a:p>
            <a:pPr lvl="1"/>
            <a:r>
              <a:rPr lang="en-US" sz="2800" dirty="0"/>
              <a:t>Series functions are optimized for bulks of time series</a:t>
            </a:r>
            <a:endParaRPr lang="en-US" sz="2800" dirty="0">
              <a:cs typeface="Segoe UI" panose="020B0502040204020203" pitchFamily="34" charset="0"/>
            </a:endParaRPr>
          </a:p>
        </p:txBody>
      </p:sp>
      <p:pic>
        <p:nvPicPr>
          <p:cNvPr id="4" name="Picture 3">
            <a:extLst>
              <a:ext uri="{FF2B5EF4-FFF2-40B4-BE49-F238E27FC236}">
                <a16:creationId xmlns:a16="http://schemas.microsoft.com/office/drawing/2014/main" id="{88A434F7-09BA-4267-AAF2-01CC27BBB41B}"/>
              </a:ext>
            </a:extLst>
          </p:cNvPr>
          <p:cNvPicPr>
            <a:picLocks noChangeAspect="1"/>
          </p:cNvPicPr>
          <p:nvPr/>
        </p:nvPicPr>
        <p:blipFill>
          <a:blip r:embed="rId5"/>
          <a:stretch>
            <a:fillRect/>
          </a:stretch>
        </p:blipFill>
        <p:spPr>
          <a:xfrm>
            <a:off x="6639449" y="4425475"/>
            <a:ext cx="3957637" cy="1296738"/>
          </a:xfrm>
          <a:prstGeom prst="rect">
            <a:avLst/>
          </a:prstGeom>
        </p:spPr>
      </p:pic>
      <p:pic>
        <p:nvPicPr>
          <p:cNvPr id="5" name="Picture 4">
            <a:extLst>
              <a:ext uri="{FF2B5EF4-FFF2-40B4-BE49-F238E27FC236}">
                <a16:creationId xmlns:a16="http://schemas.microsoft.com/office/drawing/2014/main" id="{7F6FA434-81E4-4353-AD67-A14CBCB928A5}"/>
              </a:ext>
            </a:extLst>
          </p:cNvPr>
          <p:cNvPicPr>
            <a:picLocks noChangeAspect="1"/>
          </p:cNvPicPr>
          <p:nvPr/>
        </p:nvPicPr>
        <p:blipFill>
          <a:blip r:embed="rId6"/>
          <a:stretch>
            <a:fillRect/>
          </a:stretch>
        </p:blipFill>
        <p:spPr>
          <a:xfrm>
            <a:off x="6639449" y="3080657"/>
            <a:ext cx="3833601" cy="1218569"/>
          </a:xfrm>
          <a:prstGeom prst="rect">
            <a:avLst/>
          </a:prstGeom>
        </p:spPr>
      </p:pic>
      <p:sp>
        <p:nvSpPr>
          <p:cNvPr id="2" name="Rectangle 1">
            <a:extLst>
              <a:ext uri="{FF2B5EF4-FFF2-40B4-BE49-F238E27FC236}">
                <a16:creationId xmlns:a16="http://schemas.microsoft.com/office/drawing/2014/main" id="{B1C47001-383E-4E64-ACBA-C7019E7F2DF2}"/>
              </a:ext>
            </a:extLst>
          </p:cNvPr>
          <p:cNvSpPr/>
          <p:nvPr/>
        </p:nvSpPr>
        <p:spPr>
          <a:xfrm>
            <a:off x="8675921" y="48536"/>
            <a:ext cx="3594257" cy="1323439"/>
          </a:xfrm>
          <a:prstGeom prst="rect">
            <a:avLst/>
          </a:prstGeom>
          <a:noFill/>
        </p:spPr>
        <p:txBody>
          <a:bodyPr wrap="square" lIns="91440" tIns="45720" rIns="91440" bIns="45720">
            <a:spAutoFit/>
          </a:bodyPr>
          <a:lstStyle/>
          <a:p>
            <a:pPr algn="ctr"/>
            <a:r>
              <a:rPr lang="en-US" sz="8000" b="0" cap="none" spc="0" dirty="0">
                <a:ln w="0"/>
                <a:solidFill>
                  <a:srgbClr val="FF0000"/>
                </a:solidFill>
                <a:effectLst>
                  <a:outerShdw blurRad="38100" dist="19050" dir="2700000" algn="tl" rotWithShape="0">
                    <a:schemeClr val="dk1">
                      <a:alpha val="40000"/>
                    </a:schemeClr>
                  </a:outerShdw>
                </a:effectLst>
              </a:rPr>
              <a:t>Demo</a:t>
            </a:r>
          </a:p>
        </p:txBody>
      </p:sp>
    </p:spTree>
    <p:extLst>
      <p:ext uri="{BB962C8B-B14F-4D97-AF65-F5344CB8AC3E}">
        <p14:creationId xmlns:p14="http://schemas.microsoft.com/office/powerpoint/2010/main" val="3882911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4000"/>
              <a:t>Machine Learning Plugins</a:t>
            </a:r>
          </a:p>
        </p:txBody>
      </p:sp>
      <p:sp>
        <p:nvSpPr>
          <p:cNvPr id="6" name="Text Placeholder 5"/>
          <p:cNvSpPr>
            <a:spLocks noGrp="1"/>
          </p:cNvSpPr>
          <p:nvPr>
            <p:ph sz="quarter" idx="10"/>
          </p:nvPr>
        </p:nvSpPr>
        <p:spPr/>
        <p:txBody>
          <a:bodyPr/>
          <a:lstStyle/>
          <a:p>
            <a:pPr lvl="1"/>
            <a:r>
              <a:rPr lang="en-US" sz="3600" dirty="0">
                <a:cs typeface="Segoe UI" panose="020B0502040204020203" pitchFamily="34" charset="0"/>
              </a:rPr>
              <a:t>Data Mining on multiple dimensions for diagnosis, RCA and more</a:t>
            </a:r>
          </a:p>
          <a:p>
            <a:pPr lvl="1"/>
            <a:endParaRPr lang="en-US" sz="2800" dirty="0">
              <a:cs typeface="Segoe UI" panose="020B0502040204020203" pitchFamily="34" charset="0"/>
            </a:endParaRPr>
          </a:p>
          <a:p>
            <a:pPr lvl="1"/>
            <a:r>
              <a:rPr lang="en-US" sz="2800" dirty="0" err="1">
                <a:cs typeface="Segoe UI" panose="020B0502040204020203" pitchFamily="34" charset="0"/>
                <a:hlinkClick r:id="rId3"/>
              </a:rPr>
              <a:t>autocluster</a:t>
            </a:r>
            <a:r>
              <a:rPr lang="en-US" sz="2800" dirty="0">
                <a:cs typeface="Segoe UI" panose="020B0502040204020203" pitchFamily="34" charset="0"/>
              </a:rPr>
              <a:t>: clustering a single records set</a:t>
            </a:r>
          </a:p>
          <a:p>
            <a:pPr lvl="1"/>
            <a:r>
              <a:rPr lang="en-US" sz="2800" dirty="0">
                <a:cs typeface="Segoe UI" panose="020B0502040204020203" pitchFamily="34" charset="0"/>
                <a:hlinkClick r:id="rId4"/>
              </a:rPr>
              <a:t>basket</a:t>
            </a:r>
            <a:r>
              <a:rPr lang="en-US" sz="2800" dirty="0">
                <a:cs typeface="Segoe UI" panose="020B0502040204020203" pitchFamily="34" charset="0"/>
              </a:rPr>
              <a:t>: same, using </a:t>
            </a:r>
            <a:r>
              <a:rPr lang="en-US" sz="2800" dirty="0" err="1">
                <a:cs typeface="Segoe UI" panose="020B0502040204020203" pitchFamily="34" charset="0"/>
              </a:rPr>
              <a:t>apriori</a:t>
            </a:r>
            <a:r>
              <a:rPr lang="en-US" sz="2800" dirty="0">
                <a:cs typeface="Segoe UI" panose="020B0502040204020203" pitchFamily="34" charset="0"/>
              </a:rPr>
              <a:t> algorithm</a:t>
            </a:r>
          </a:p>
          <a:p>
            <a:pPr lvl="1"/>
            <a:r>
              <a:rPr lang="en-US" sz="2800" dirty="0" err="1">
                <a:cs typeface="Segoe UI" panose="020B0502040204020203" pitchFamily="34" charset="0"/>
                <a:hlinkClick r:id="rId5"/>
              </a:rPr>
              <a:t>diffpatterns</a:t>
            </a:r>
            <a:r>
              <a:rPr lang="en-US" sz="2800" dirty="0">
                <a:cs typeface="Segoe UI" panose="020B0502040204020203" pitchFamily="34" charset="0"/>
              </a:rPr>
              <a:t>: clustering differences between two records sets</a:t>
            </a:r>
          </a:p>
          <a:p>
            <a:pPr lvl="1"/>
            <a:r>
              <a:rPr lang="en-US" sz="2800" dirty="0" err="1">
                <a:cs typeface="Segoe UI" panose="020B0502040204020203" pitchFamily="34" charset="0"/>
                <a:hlinkClick r:id="rId6"/>
              </a:rPr>
              <a:t>diffpatterns_text</a:t>
            </a:r>
            <a:r>
              <a:rPr lang="en-US" sz="2800" dirty="0">
                <a:cs typeface="Segoe UI" panose="020B0502040204020203" pitchFamily="34" charset="0"/>
              </a:rPr>
              <a:t>: tokenize text column and run </a:t>
            </a:r>
            <a:r>
              <a:rPr lang="en-US" sz="2800" dirty="0" err="1">
                <a:cs typeface="Segoe UI" panose="020B0502040204020203" pitchFamily="34" charset="0"/>
              </a:rPr>
              <a:t>diffpatterns</a:t>
            </a:r>
            <a:endParaRPr lang="en-US" sz="2800" b="1" dirty="0">
              <a:solidFill>
                <a:srgbClr val="7030A0"/>
              </a:solidFill>
              <a:cs typeface="Segoe UI" panose="020B0502040204020203" pitchFamily="34" charset="0"/>
            </a:endParaRPr>
          </a:p>
        </p:txBody>
      </p:sp>
      <p:sp>
        <p:nvSpPr>
          <p:cNvPr id="7" name="Rectangle 6">
            <a:extLst>
              <a:ext uri="{FF2B5EF4-FFF2-40B4-BE49-F238E27FC236}">
                <a16:creationId xmlns:a16="http://schemas.microsoft.com/office/drawing/2014/main" id="{C8F3C1F2-1B50-7418-105E-B07B6E1DAE5B}"/>
              </a:ext>
            </a:extLst>
          </p:cNvPr>
          <p:cNvSpPr/>
          <p:nvPr/>
        </p:nvSpPr>
        <p:spPr>
          <a:xfrm>
            <a:off x="8675921" y="48536"/>
            <a:ext cx="3594257" cy="1323439"/>
          </a:xfrm>
          <a:prstGeom prst="rect">
            <a:avLst/>
          </a:prstGeom>
          <a:noFill/>
        </p:spPr>
        <p:txBody>
          <a:bodyPr wrap="square" lIns="91440" tIns="45720" rIns="91440" bIns="45720">
            <a:spAutoFit/>
          </a:bodyPr>
          <a:lstStyle/>
          <a:p>
            <a:pPr algn="ctr"/>
            <a:r>
              <a:rPr lang="en-US" sz="8000" b="0" cap="none" spc="0" dirty="0">
                <a:ln w="0"/>
                <a:solidFill>
                  <a:srgbClr val="FF0000"/>
                </a:solidFill>
                <a:effectLst>
                  <a:outerShdw blurRad="38100" dist="19050" dir="2700000" algn="tl" rotWithShape="0">
                    <a:schemeClr val="dk1">
                      <a:alpha val="40000"/>
                    </a:schemeClr>
                  </a:outerShdw>
                </a:effectLst>
              </a:rPr>
              <a:t>Demo</a:t>
            </a:r>
          </a:p>
        </p:txBody>
      </p:sp>
    </p:spTree>
    <p:extLst>
      <p:ext uri="{BB962C8B-B14F-4D97-AF65-F5344CB8AC3E}">
        <p14:creationId xmlns:p14="http://schemas.microsoft.com/office/powerpoint/2010/main" val="27559114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a:bodyPr>
          <a:lstStyle/>
          <a:p>
            <a:r>
              <a:rPr lang="en-US" dirty="0"/>
              <a:t>Process Mining by the </a:t>
            </a:r>
            <a:r>
              <a:rPr lang="en-US" dirty="0">
                <a:hlinkClick r:id="rId3"/>
              </a:rPr>
              <a:t>SCAN</a:t>
            </a:r>
            <a:r>
              <a:rPr lang="en-US" dirty="0"/>
              <a:t> operator </a:t>
            </a:r>
          </a:p>
        </p:txBody>
      </p:sp>
      <p:sp>
        <p:nvSpPr>
          <p:cNvPr id="8" name="Content Placeholder 7">
            <a:extLst>
              <a:ext uri="{FF2B5EF4-FFF2-40B4-BE49-F238E27FC236}">
                <a16:creationId xmlns:a16="http://schemas.microsoft.com/office/drawing/2014/main" id="{83C377FE-528C-63CE-0258-C3B77DA23259}"/>
              </a:ext>
            </a:extLst>
          </p:cNvPr>
          <p:cNvSpPr>
            <a:spLocks noGrp="1"/>
          </p:cNvSpPr>
          <p:nvPr>
            <p:ph sz="quarter" idx="10"/>
          </p:nvPr>
        </p:nvSpPr>
        <p:spPr>
          <a:xfrm>
            <a:off x="584200" y="1435100"/>
            <a:ext cx="11018838" cy="4838248"/>
          </a:xfrm>
        </p:spPr>
        <p:txBody>
          <a:bodyPr/>
          <a:lstStyle/>
          <a:p>
            <a:r>
              <a:rPr lang="en-US" dirty="0"/>
              <a:t>The user defines a process model composed of sequential states and transition rules from the first to the last state</a:t>
            </a:r>
          </a:p>
          <a:p>
            <a:endParaRPr lang="en-US" dirty="0"/>
          </a:p>
          <a:p>
            <a:r>
              <a:rPr lang="en-US" dirty="0"/>
              <a:t>The operator scans the data and extracts the instances (each one is an events sequence) conforming to that process model</a:t>
            </a:r>
          </a:p>
          <a:p>
            <a:endParaRPr lang="en-US" dirty="0"/>
          </a:p>
          <a:p>
            <a:r>
              <a:rPr lang="en-US" dirty="0"/>
              <a:t>Can be used for</a:t>
            </a:r>
          </a:p>
          <a:p>
            <a:pPr lvl="1"/>
            <a:r>
              <a:rPr lang="en-US" dirty="0"/>
              <a:t>Process Mining</a:t>
            </a:r>
          </a:p>
          <a:p>
            <a:pPr lvl="1"/>
            <a:r>
              <a:rPr lang="en-US" dirty="0"/>
              <a:t>User analytics, funnel analysis</a:t>
            </a:r>
          </a:p>
          <a:p>
            <a:pPr lvl="1"/>
            <a:r>
              <a:rPr lang="en-US" dirty="0"/>
              <a:t>Recursive calculations</a:t>
            </a:r>
          </a:p>
          <a:p>
            <a:pPr lvl="1"/>
            <a:r>
              <a:rPr lang="en-US" dirty="0"/>
              <a:t>Additional temporal analytics scenarios</a:t>
            </a:r>
          </a:p>
        </p:txBody>
      </p:sp>
      <p:sp>
        <p:nvSpPr>
          <p:cNvPr id="10" name="Rectangle 9">
            <a:extLst>
              <a:ext uri="{FF2B5EF4-FFF2-40B4-BE49-F238E27FC236}">
                <a16:creationId xmlns:a16="http://schemas.microsoft.com/office/drawing/2014/main" id="{328A521A-1A15-5C37-448A-AD282DD45EBB}"/>
              </a:ext>
            </a:extLst>
          </p:cNvPr>
          <p:cNvSpPr/>
          <p:nvPr/>
        </p:nvSpPr>
        <p:spPr>
          <a:xfrm>
            <a:off x="8675921" y="48536"/>
            <a:ext cx="3594257" cy="1323439"/>
          </a:xfrm>
          <a:prstGeom prst="rect">
            <a:avLst/>
          </a:prstGeom>
          <a:noFill/>
        </p:spPr>
        <p:txBody>
          <a:bodyPr wrap="square" lIns="91440" tIns="45720" rIns="91440" bIns="45720">
            <a:spAutoFit/>
          </a:bodyPr>
          <a:lstStyle/>
          <a:p>
            <a:pPr algn="ctr"/>
            <a:r>
              <a:rPr lang="en-US" sz="8000" b="0" cap="none" spc="0" dirty="0">
                <a:ln w="0"/>
                <a:solidFill>
                  <a:srgbClr val="FF0000"/>
                </a:solidFill>
                <a:effectLst>
                  <a:outerShdw blurRad="38100" dist="19050" dir="2700000" algn="tl" rotWithShape="0">
                    <a:schemeClr val="dk1">
                      <a:alpha val="40000"/>
                    </a:schemeClr>
                  </a:outerShdw>
                </a:effectLst>
              </a:rPr>
              <a:t>Demo</a:t>
            </a:r>
          </a:p>
        </p:txBody>
      </p:sp>
    </p:spTree>
    <p:extLst>
      <p:ext uri="{BB962C8B-B14F-4D97-AF65-F5344CB8AC3E}">
        <p14:creationId xmlns:p14="http://schemas.microsoft.com/office/powerpoint/2010/main" val="9377738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1107996"/>
          </a:xfrm>
        </p:spPr>
        <p:txBody>
          <a:bodyPr/>
          <a:lstStyle/>
          <a:p>
            <a:r>
              <a:rPr lang="en-US" dirty="0">
                <a:hlinkClick r:id="rId3"/>
              </a:rPr>
              <a:t>python</a:t>
            </a:r>
            <a:r>
              <a:rPr lang="en-US" dirty="0"/>
              <a:t> plugin: KQL extensibility with </a:t>
            </a:r>
            <a:br>
              <a:rPr lang="en-US" dirty="0"/>
            </a:br>
            <a:r>
              <a:rPr lang="en-US" dirty="0"/>
              <a:t>inline Python</a:t>
            </a:r>
          </a:p>
        </p:txBody>
      </p:sp>
      <p:sp>
        <p:nvSpPr>
          <p:cNvPr id="6" name="Text Placeholder 5"/>
          <p:cNvSpPr>
            <a:spLocks noGrp="1"/>
          </p:cNvSpPr>
          <p:nvPr>
            <p:ph sz="quarter" idx="10"/>
          </p:nvPr>
        </p:nvSpPr>
        <p:spPr>
          <a:xfrm>
            <a:off x="537135" y="1733949"/>
            <a:ext cx="11018838" cy="4833938"/>
          </a:xfrm>
        </p:spPr>
        <p:txBody>
          <a:bodyPr/>
          <a:lstStyle/>
          <a:p>
            <a:pPr lvl="1"/>
            <a:r>
              <a:rPr lang="en-US" sz="2800" dirty="0"/>
              <a:t>Python engine run on secure local containers on the same Kusto compute nodes</a:t>
            </a:r>
          </a:p>
          <a:p>
            <a:pPr lvl="1"/>
            <a:r>
              <a:rPr lang="en-US" sz="2800" dirty="0"/>
              <a:t>Image is based on Anaconda 5.2.0 + popular packages (</a:t>
            </a:r>
            <a:r>
              <a:rPr lang="en-US" sz="2800" dirty="0" err="1"/>
              <a:t>tensorflow</a:t>
            </a:r>
            <a:r>
              <a:rPr lang="en-US" sz="2800" dirty="0"/>
              <a:t>, </a:t>
            </a:r>
            <a:r>
              <a:rPr lang="en-US" sz="2800" dirty="0" err="1"/>
              <a:t>keras</a:t>
            </a:r>
            <a:r>
              <a:rPr lang="en-US" sz="2800" dirty="0"/>
              <a:t>, torch and more)</a:t>
            </a:r>
          </a:p>
          <a:p>
            <a:pPr lvl="1"/>
            <a:r>
              <a:rPr lang="en-US" sz="2800" dirty="0"/>
              <a:t>Execution on single node (default) or distributed processing</a:t>
            </a:r>
          </a:p>
          <a:p>
            <a:pPr lvl="1"/>
            <a:r>
              <a:rPr lang="en-US" sz="2800" dirty="0"/>
              <a:t>Ability to install custom packages</a:t>
            </a:r>
          </a:p>
          <a:p>
            <a:pPr lvl="1"/>
            <a:r>
              <a:rPr lang="en-US" sz="2800" dirty="0"/>
              <a:t>Support for scoring with big ML models</a:t>
            </a:r>
          </a:p>
          <a:p>
            <a:pPr lvl="1"/>
            <a:r>
              <a:rPr lang="en-US" sz="2800" dirty="0"/>
              <a:t>Editing &amp; Debugging with VS Code (client-side integration)</a:t>
            </a:r>
          </a:p>
          <a:p>
            <a:endParaRPr lang="en-US" dirty="0"/>
          </a:p>
        </p:txBody>
      </p:sp>
      <p:sp>
        <p:nvSpPr>
          <p:cNvPr id="7" name="Rectangle 6">
            <a:extLst>
              <a:ext uri="{FF2B5EF4-FFF2-40B4-BE49-F238E27FC236}">
                <a16:creationId xmlns:a16="http://schemas.microsoft.com/office/drawing/2014/main" id="{96F4B4A3-497B-911F-985C-5C9BEA25E772}"/>
              </a:ext>
            </a:extLst>
          </p:cNvPr>
          <p:cNvSpPr/>
          <p:nvPr/>
        </p:nvSpPr>
        <p:spPr>
          <a:xfrm>
            <a:off x="8675921" y="48536"/>
            <a:ext cx="3594257" cy="1323439"/>
          </a:xfrm>
          <a:prstGeom prst="rect">
            <a:avLst/>
          </a:prstGeom>
          <a:noFill/>
        </p:spPr>
        <p:txBody>
          <a:bodyPr wrap="square" lIns="91440" tIns="45720" rIns="91440" bIns="45720">
            <a:spAutoFit/>
          </a:bodyPr>
          <a:lstStyle/>
          <a:p>
            <a:pPr algn="ctr"/>
            <a:r>
              <a:rPr lang="en-US" sz="8000" b="0" cap="none" spc="0" dirty="0">
                <a:ln w="0"/>
                <a:solidFill>
                  <a:srgbClr val="FF0000"/>
                </a:solidFill>
                <a:effectLst>
                  <a:outerShdw blurRad="38100" dist="19050" dir="2700000" algn="tl" rotWithShape="0">
                    <a:schemeClr val="dk1">
                      <a:alpha val="40000"/>
                    </a:schemeClr>
                  </a:outerShdw>
                </a:effectLst>
              </a:rPr>
              <a:t>Demo</a:t>
            </a:r>
          </a:p>
        </p:txBody>
      </p:sp>
    </p:spTree>
    <p:extLst>
      <p:ext uri="{BB962C8B-B14F-4D97-AF65-F5344CB8AC3E}">
        <p14:creationId xmlns:p14="http://schemas.microsoft.com/office/powerpoint/2010/main" val="31143929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ML Connectivity</a:t>
            </a:r>
          </a:p>
        </p:txBody>
      </p:sp>
      <p:sp>
        <p:nvSpPr>
          <p:cNvPr id="6" name="Text Placeholder 5"/>
          <p:cNvSpPr>
            <a:spLocks noGrp="1"/>
          </p:cNvSpPr>
          <p:nvPr>
            <p:ph sz="quarter" idx="10"/>
          </p:nvPr>
        </p:nvSpPr>
        <p:spPr/>
        <p:txBody>
          <a:bodyPr/>
          <a:lstStyle/>
          <a:p>
            <a:r>
              <a:rPr lang="en-US" sz="3200"/>
              <a:t>Jupyter/Azure Notebooks with </a:t>
            </a:r>
            <a:r>
              <a:rPr lang="en-US" sz="3200" err="1">
                <a:hlinkClick r:id="rId3"/>
              </a:rPr>
              <a:t>KqlMagic</a:t>
            </a:r>
            <a:r>
              <a:rPr lang="en-US" sz="3200"/>
              <a:t> extension</a:t>
            </a:r>
          </a:p>
          <a:p>
            <a:endParaRPr lang="en-US" sz="3200"/>
          </a:p>
          <a:p>
            <a:pPr lvl="1"/>
            <a:r>
              <a:rPr lang="en-US" sz="2400"/>
              <a:t>Connect multiple clusters (Kusto, Log Analytics, App Insights)</a:t>
            </a:r>
          </a:p>
          <a:p>
            <a:pPr lvl="1"/>
            <a:endParaRPr lang="en-US" sz="2400"/>
          </a:p>
          <a:p>
            <a:pPr lvl="1"/>
            <a:r>
              <a:rPr lang="en-US" sz="2400"/>
              <a:t>Create rich interactive notebook with Kusto and Python</a:t>
            </a:r>
          </a:p>
          <a:p>
            <a:pPr lvl="1"/>
            <a:endParaRPr lang="en-US" sz="2400"/>
          </a:p>
          <a:p>
            <a:pPr lvl="1"/>
            <a:r>
              <a:rPr lang="en-US" sz="2400"/>
              <a:t>Use out-of-the-box integration with Python visualization libraries</a:t>
            </a:r>
          </a:p>
        </p:txBody>
      </p:sp>
      <p:sp>
        <p:nvSpPr>
          <p:cNvPr id="7" name="Rectangle 6">
            <a:extLst>
              <a:ext uri="{FF2B5EF4-FFF2-40B4-BE49-F238E27FC236}">
                <a16:creationId xmlns:a16="http://schemas.microsoft.com/office/drawing/2014/main" id="{AF4A930C-8F7F-7611-95BB-62B35E52FE76}"/>
              </a:ext>
            </a:extLst>
          </p:cNvPr>
          <p:cNvSpPr/>
          <p:nvPr/>
        </p:nvSpPr>
        <p:spPr>
          <a:xfrm>
            <a:off x="8675921" y="48536"/>
            <a:ext cx="3594257" cy="1323439"/>
          </a:xfrm>
          <a:prstGeom prst="rect">
            <a:avLst/>
          </a:prstGeom>
          <a:noFill/>
        </p:spPr>
        <p:txBody>
          <a:bodyPr wrap="square" lIns="91440" tIns="45720" rIns="91440" bIns="45720">
            <a:spAutoFit/>
          </a:bodyPr>
          <a:lstStyle/>
          <a:p>
            <a:pPr algn="ctr"/>
            <a:r>
              <a:rPr lang="en-US" sz="8000" b="0" cap="none" spc="0" dirty="0">
                <a:ln w="0"/>
                <a:solidFill>
                  <a:srgbClr val="FF0000"/>
                </a:solidFill>
                <a:effectLst>
                  <a:outerShdw blurRad="38100" dist="19050" dir="2700000" algn="tl" rotWithShape="0">
                    <a:schemeClr val="dk1">
                      <a:alpha val="40000"/>
                    </a:schemeClr>
                  </a:outerShdw>
                </a:effectLst>
              </a:rPr>
              <a:t>Demo</a:t>
            </a:r>
          </a:p>
        </p:txBody>
      </p:sp>
    </p:spTree>
    <p:extLst>
      <p:ext uri="{BB962C8B-B14F-4D97-AF65-F5344CB8AC3E}">
        <p14:creationId xmlns:p14="http://schemas.microsoft.com/office/powerpoint/2010/main" val="16192569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ML Connectivity</a:t>
            </a:r>
          </a:p>
        </p:txBody>
      </p:sp>
      <p:sp>
        <p:nvSpPr>
          <p:cNvPr id="6" name="Text Placeholder 5"/>
          <p:cNvSpPr>
            <a:spLocks noGrp="1"/>
          </p:cNvSpPr>
          <p:nvPr>
            <p:ph sz="quarter" idx="10"/>
          </p:nvPr>
        </p:nvSpPr>
        <p:spPr/>
        <p:txBody>
          <a:bodyPr/>
          <a:lstStyle/>
          <a:p>
            <a:r>
              <a:rPr lang="en-US">
                <a:hlinkClick r:id="rId3"/>
              </a:rPr>
              <a:t>Python</a:t>
            </a:r>
            <a:r>
              <a:rPr lang="en-US"/>
              <a:t> &amp; </a:t>
            </a:r>
            <a:r>
              <a:rPr lang="en-US">
                <a:hlinkClick r:id="rId4"/>
              </a:rPr>
              <a:t>R</a:t>
            </a:r>
            <a:r>
              <a:rPr lang="en-US"/>
              <a:t> Client SDKs </a:t>
            </a:r>
          </a:p>
          <a:p>
            <a:pPr lvl="1"/>
            <a:r>
              <a:rPr lang="en-US"/>
              <a:t>Access data from Kusto using Python or R libraries</a:t>
            </a:r>
          </a:p>
          <a:p>
            <a:endParaRPr lang="en-US"/>
          </a:p>
          <a:p>
            <a:r>
              <a:rPr lang="en-US">
                <a:hlinkClick r:id="rId5"/>
              </a:rPr>
              <a:t>Spark connector</a:t>
            </a:r>
            <a:endParaRPr lang="en-US"/>
          </a:p>
          <a:p>
            <a:pPr lvl="1"/>
            <a:r>
              <a:rPr lang="en-US"/>
              <a:t>Read data or write data to Kusto using Scala and </a:t>
            </a:r>
            <a:r>
              <a:rPr lang="en-US" err="1"/>
              <a:t>PySpark</a:t>
            </a:r>
            <a:endParaRPr lang="en-US"/>
          </a:p>
          <a:p>
            <a:pPr lvl="1"/>
            <a:endParaRPr lang="en-US"/>
          </a:p>
          <a:p>
            <a:r>
              <a:rPr lang="en-US">
                <a:hlinkClick r:id="rId6"/>
              </a:rPr>
              <a:t>Parquet support</a:t>
            </a:r>
            <a:endParaRPr lang="en-US"/>
          </a:p>
          <a:p>
            <a:pPr lvl="1"/>
            <a:r>
              <a:rPr lang="en-US"/>
              <a:t>Ingest parquet files from Blob/Data Lake</a:t>
            </a:r>
          </a:p>
          <a:p>
            <a:pPr lvl="1"/>
            <a:r>
              <a:rPr lang="en-US"/>
              <a:t>Export data to Blob/Data Lake as parquet files (with partitioning support)</a:t>
            </a:r>
          </a:p>
          <a:p>
            <a:pPr lvl="1"/>
            <a:endParaRPr lang="en-US"/>
          </a:p>
          <a:p>
            <a:r>
              <a:rPr lang="en-US">
                <a:hlinkClick r:id="rId7"/>
              </a:rPr>
              <a:t>External tables</a:t>
            </a:r>
            <a:endParaRPr lang="en-US"/>
          </a:p>
          <a:p>
            <a:pPr lvl="1"/>
            <a:r>
              <a:rPr lang="en-US"/>
              <a:t>Query parquet files from data lake as external</a:t>
            </a:r>
          </a:p>
          <a:p>
            <a:endParaRPr lang="en-US"/>
          </a:p>
        </p:txBody>
      </p:sp>
    </p:spTree>
    <p:extLst>
      <p:ext uri="{BB962C8B-B14F-4D97-AF65-F5344CB8AC3E}">
        <p14:creationId xmlns:p14="http://schemas.microsoft.com/office/powerpoint/2010/main" val="317615769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302431"/>
            <a:ext cx="4167887" cy="1231106"/>
          </a:xfrm>
        </p:spPr>
        <p:txBody>
          <a:bodyPr/>
          <a:lstStyle/>
          <a:p>
            <a:r>
              <a:rPr lang="en-US" sz="4000" dirty="0"/>
              <a:t>ADX “other” Topics</a:t>
            </a:r>
            <a:endParaRPr lang="en-US" sz="4000" dirty="0">
              <a:solidFill>
                <a:srgbClr val="000000"/>
              </a:solidFill>
            </a:endParaRPr>
          </a:p>
        </p:txBody>
      </p:sp>
      <p:sp>
        <p:nvSpPr>
          <p:cNvPr id="5" name="Text Placeholder 4"/>
          <p:cNvSpPr>
            <a:spLocks noGrp="1"/>
          </p:cNvSpPr>
          <p:nvPr>
            <p:ph type="body" sz="quarter" idx="12"/>
          </p:nvPr>
        </p:nvSpPr>
        <p:spPr/>
        <p:txBody>
          <a:bodyPr/>
          <a:lstStyle/>
          <a:p>
            <a:endParaRPr lang="en-US" dirty="0"/>
          </a:p>
        </p:txBody>
      </p:sp>
      <p:sp>
        <p:nvSpPr>
          <p:cNvPr id="2" name="Text Placeholder 1">
            <a:extLst>
              <a:ext uri="{FF2B5EF4-FFF2-40B4-BE49-F238E27FC236}">
                <a16:creationId xmlns:a16="http://schemas.microsoft.com/office/drawing/2014/main" id="{E667AABA-EB71-2909-D1A0-C066FF15F82D}"/>
              </a:ext>
            </a:extLst>
          </p:cNvPr>
          <p:cNvSpPr>
            <a:spLocks noGrp="1"/>
          </p:cNvSpPr>
          <p:nvPr>
            <p:ph type="body" sz="quarter" idx="13"/>
          </p:nvPr>
        </p:nvSpPr>
        <p:spPr/>
        <p:txBody>
          <a:bodyPr/>
          <a:lstStyle/>
          <a:p>
            <a:endParaRPr lang="en-US"/>
          </a:p>
        </p:txBody>
      </p:sp>
      <p:sp>
        <p:nvSpPr>
          <p:cNvPr id="3" name="Text Placeholder 2">
            <a:extLst>
              <a:ext uri="{FF2B5EF4-FFF2-40B4-BE49-F238E27FC236}">
                <a16:creationId xmlns:a16="http://schemas.microsoft.com/office/drawing/2014/main" id="{8960E435-3D38-9228-A17F-8237A0DB4CB3}"/>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028022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B6201-F0D0-46B1-AA9C-F8B08F1F0FF9}"/>
              </a:ext>
            </a:extLst>
          </p:cNvPr>
          <p:cNvSpPr>
            <a:spLocks noGrp="1"/>
          </p:cNvSpPr>
          <p:nvPr>
            <p:ph type="title"/>
          </p:nvPr>
        </p:nvSpPr>
        <p:spPr>
          <a:xfrm>
            <a:off x="588263" y="457200"/>
            <a:ext cx="11018520" cy="553998"/>
          </a:xfrm>
        </p:spPr>
        <p:txBody>
          <a:bodyPr/>
          <a:lstStyle/>
          <a:p>
            <a:r>
              <a:rPr lang="en-US" dirty="0"/>
              <a:t>Azure Data Share - </a:t>
            </a:r>
            <a:r>
              <a:rPr lang="en-US" dirty="0">
                <a:solidFill>
                  <a:schemeClr val="accent2"/>
                </a:solidFill>
              </a:rPr>
              <a:t>Data Sharing</a:t>
            </a:r>
          </a:p>
        </p:txBody>
      </p:sp>
      <p:pic>
        <p:nvPicPr>
          <p:cNvPr id="109" name="Graphic 108" descr="Data share logo">
            <a:extLst>
              <a:ext uri="{FF2B5EF4-FFF2-40B4-BE49-F238E27FC236}">
                <a16:creationId xmlns:a16="http://schemas.microsoft.com/office/drawing/2014/main" id="{699D2E66-6D8E-4B07-A20F-32238027B9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54864" y="473546"/>
            <a:ext cx="654524" cy="654524"/>
          </a:xfrm>
          <a:prstGeom prst="rect">
            <a:avLst/>
          </a:prstGeom>
        </p:spPr>
      </p:pic>
      <p:sp>
        <p:nvSpPr>
          <p:cNvPr id="110" name="TextBox 109">
            <a:extLst>
              <a:ext uri="{FF2B5EF4-FFF2-40B4-BE49-F238E27FC236}">
                <a16:creationId xmlns:a16="http://schemas.microsoft.com/office/drawing/2014/main" id="{4148C721-2582-4EC9-8A78-33F2969DB158}"/>
              </a:ext>
            </a:extLst>
          </p:cNvPr>
          <p:cNvSpPr txBox="1"/>
          <p:nvPr/>
        </p:nvSpPr>
        <p:spPr>
          <a:xfrm>
            <a:off x="1544200" y="1505396"/>
            <a:ext cx="4970583" cy="1923604"/>
          </a:xfrm>
          <a:prstGeom prst="rect">
            <a:avLst/>
          </a:prstGeom>
          <a:noFill/>
        </p:spPr>
        <p:txBody>
          <a:bodyPr wrap="square" rtlCol="0">
            <a:spAutoFit/>
          </a:bodyPr>
          <a:lstStyle/>
          <a:p>
            <a:pPr defTabSz="914367"/>
            <a:r>
              <a:rPr lang="en-US" sz="2400" dirty="0">
                <a:solidFill>
                  <a:schemeClr val="accent2"/>
                </a:solidFill>
                <a:cs typeface="Segoe UI Light" panose="020B0502040204020203" pitchFamily="34" charset="0"/>
              </a:rPr>
              <a:t>Share data within the company</a:t>
            </a:r>
          </a:p>
          <a:p>
            <a:pPr marL="228600" lvl="1" indent="-228600" defTabSz="914367">
              <a:spcAft>
                <a:spcPts val="600"/>
              </a:spcAft>
              <a:buSzPct val="90000"/>
              <a:buFont typeface="Arial" panose="020B0604020202020204" pitchFamily="34" charset="0"/>
              <a:buChar char="•"/>
            </a:pPr>
            <a:r>
              <a:rPr lang="en-US" sz="2000" dirty="0">
                <a:cs typeface="Segoe UI Light" panose="020B0502040204020203" pitchFamily="34" charset="0"/>
              </a:rPr>
              <a:t>Load balancing</a:t>
            </a:r>
          </a:p>
          <a:p>
            <a:pPr marL="228600" lvl="1" indent="-228600" defTabSz="914367">
              <a:spcAft>
                <a:spcPts val="600"/>
              </a:spcAft>
              <a:buSzPct val="90000"/>
              <a:buFont typeface="Arial" panose="020B0604020202020204" pitchFamily="34" charset="0"/>
              <a:buChar char="•"/>
            </a:pPr>
            <a:r>
              <a:rPr lang="en-US" sz="2000" dirty="0">
                <a:cs typeface="Segoe UI Light" panose="020B0502040204020203" pitchFamily="34" charset="0"/>
              </a:rPr>
              <a:t>Ring fencing</a:t>
            </a:r>
          </a:p>
          <a:p>
            <a:pPr marL="228600" lvl="1" indent="-228600" defTabSz="914367">
              <a:spcAft>
                <a:spcPts val="600"/>
              </a:spcAft>
              <a:buSzPct val="90000"/>
              <a:buFont typeface="Arial" panose="020B0604020202020204" pitchFamily="34" charset="0"/>
              <a:buChar char="•"/>
            </a:pPr>
            <a:r>
              <a:rPr lang="en-US" sz="2000" dirty="0">
                <a:cs typeface="Segoe UI Light" panose="020B0502040204020203" pitchFamily="34" charset="0"/>
              </a:rPr>
              <a:t>Data-as-a-service</a:t>
            </a:r>
          </a:p>
          <a:p>
            <a:pPr marL="228600" lvl="1" indent="-228600" defTabSz="914367">
              <a:spcAft>
                <a:spcPts val="600"/>
              </a:spcAft>
              <a:buSzPct val="90000"/>
              <a:buFont typeface="Arial" panose="020B0604020202020204" pitchFamily="34" charset="0"/>
              <a:buChar char="•"/>
            </a:pPr>
            <a:r>
              <a:rPr lang="en-US" sz="2000" dirty="0">
                <a:cs typeface="Segoe UI Light" panose="020B0502040204020203" pitchFamily="34" charset="0"/>
              </a:rPr>
              <a:t>Chargeback</a:t>
            </a:r>
          </a:p>
        </p:txBody>
      </p:sp>
      <p:sp>
        <p:nvSpPr>
          <p:cNvPr id="26" name="Rectangle 25" descr="Picture showing Leader and Follower ADX cluster topology">
            <a:extLst>
              <a:ext uri="{FF2B5EF4-FFF2-40B4-BE49-F238E27FC236}">
                <a16:creationId xmlns:a16="http://schemas.microsoft.com/office/drawing/2014/main" id="{ACA6C3DC-1B4D-4A89-82D7-ECCFD5F4A550}"/>
              </a:ext>
            </a:extLst>
          </p:cNvPr>
          <p:cNvSpPr/>
          <p:nvPr/>
        </p:nvSpPr>
        <p:spPr bwMode="auto">
          <a:xfrm>
            <a:off x="6511418" y="2017713"/>
            <a:ext cx="4902473" cy="2288839"/>
          </a:xfrm>
          <a:prstGeom prst="rect">
            <a:avLst/>
          </a:prstGeom>
          <a:solidFill>
            <a:schemeClr val="bg1"/>
          </a:solidFill>
          <a:ln>
            <a:solidFill>
              <a:schemeClr val="accent1"/>
            </a:solidFill>
            <a:headEnd type="none" w="med" len="med"/>
            <a:tailEnd type="none" w="med" len="med"/>
          </a:ln>
          <a:effectLst>
            <a:glow rad="635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C0C0C0"/>
              </a:highlight>
              <a:uLnTx/>
              <a:uFillTx/>
              <a:latin typeface="Calibri" panose="020F0502020204030204"/>
              <a:ea typeface="Segoe UI" pitchFamily="34" charset="0"/>
              <a:cs typeface="Segoe UI" pitchFamily="34" charset="0"/>
            </a:endParaRPr>
          </a:p>
        </p:txBody>
      </p:sp>
      <p:pic>
        <p:nvPicPr>
          <p:cNvPr id="24" name="Picture 23" descr="Showing ADX leader and follower cluster topology">
            <a:extLst>
              <a:ext uri="{FF2B5EF4-FFF2-40B4-BE49-F238E27FC236}">
                <a16:creationId xmlns:a16="http://schemas.microsoft.com/office/drawing/2014/main" id="{E324AD08-13FE-47A0-B574-C957728BE6D0}"/>
              </a:ext>
            </a:extLst>
          </p:cNvPr>
          <p:cNvPicPr>
            <a:picLocks noChangeAspect="1"/>
          </p:cNvPicPr>
          <p:nvPr/>
        </p:nvPicPr>
        <p:blipFill>
          <a:blip r:embed="rId5"/>
          <a:stretch>
            <a:fillRect/>
          </a:stretch>
        </p:blipFill>
        <p:spPr>
          <a:xfrm>
            <a:off x="6768961" y="1413349"/>
            <a:ext cx="4314629" cy="2636956"/>
          </a:xfrm>
          <a:prstGeom prst="rect">
            <a:avLst/>
          </a:prstGeom>
        </p:spPr>
      </p:pic>
      <p:sp>
        <p:nvSpPr>
          <p:cNvPr id="111" name="TextBox 110">
            <a:extLst>
              <a:ext uri="{FF2B5EF4-FFF2-40B4-BE49-F238E27FC236}">
                <a16:creationId xmlns:a16="http://schemas.microsoft.com/office/drawing/2014/main" id="{7795E8A3-C540-4235-8752-84CC0E1495B5}"/>
              </a:ext>
            </a:extLst>
          </p:cNvPr>
          <p:cNvSpPr txBox="1"/>
          <p:nvPr/>
        </p:nvSpPr>
        <p:spPr>
          <a:xfrm>
            <a:off x="1544200" y="3808597"/>
            <a:ext cx="4970584" cy="769441"/>
          </a:xfrm>
          <a:prstGeom prst="rect">
            <a:avLst/>
          </a:prstGeom>
          <a:noFill/>
        </p:spPr>
        <p:txBody>
          <a:bodyPr wrap="square" rtlCol="0">
            <a:spAutoFit/>
          </a:bodyPr>
          <a:lstStyle/>
          <a:p>
            <a:pPr defTabSz="914367"/>
            <a:r>
              <a:rPr lang="en-US" sz="2400" dirty="0">
                <a:solidFill>
                  <a:schemeClr val="accent2"/>
                </a:solidFill>
                <a:cs typeface="Segoe UI Light" panose="020B0502040204020203" pitchFamily="34" charset="0"/>
              </a:rPr>
              <a:t>Share data with partners</a:t>
            </a:r>
          </a:p>
          <a:p>
            <a:pPr marL="228600" lvl="1" indent="-228600" defTabSz="913841">
              <a:spcAft>
                <a:spcPts val="600"/>
              </a:spcAft>
              <a:buSzPct val="90000"/>
              <a:buFont typeface="Arial" panose="020B0604020202020204" pitchFamily="34" charset="0"/>
              <a:buChar char="•"/>
            </a:pPr>
            <a:r>
              <a:rPr lang="en-US" sz="2000" dirty="0">
                <a:cs typeface="Segoe UI Light" panose="020B0502040204020203" pitchFamily="34" charset="0"/>
              </a:rPr>
              <a:t>Data sharing in near-real-time</a:t>
            </a:r>
            <a:r>
              <a:rPr lang="en-US" sz="2000" dirty="0"/>
              <a:t> </a:t>
            </a:r>
            <a:endParaRPr lang="en-US" sz="2800" b="1" dirty="0">
              <a:cs typeface="Segoe UI Light" panose="020B0502040204020203" pitchFamily="34" charset="0"/>
            </a:endParaRPr>
          </a:p>
        </p:txBody>
      </p:sp>
      <p:sp>
        <p:nvSpPr>
          <p:cNvPr id="112" name="TextBox 111">
            <a:extLst>
              <a:ext uri="{FF2B5EF4-FFF2-40B4-BE49-F238E27FC236}">
                <a16:creationId xmlns:a16="http://schemas.microsoft.com/office/drawing/2014/main" id="{0A417C5E-558F-4224-9D14-30C5DD9CB34E}"/>
              </a:ext>
            </a:extLst>
          </p:cNvPr>
          <p:cNvSpPr txBox="1"/>
          <p:nvPr/>
        </p:nvSpPr>
        <p:spPr>
          <a:xfrm>
            <a:off x="1544200" y="4957634"/>
            <a:ext cx="4970586" cy="1077218"/>
          </a:xfrm>
          <a:prstGeom prst="rect">
            <a:avLst/>
          </a:prstGeom>
          <a:noFill/>
        </p:spPr>
        <p:txBody>
          <a:bodyPr wrap="square" rtlCol="0">
            <a:spAutoFit/>
          </a:bodyPr>
          <a:lstStyle/>
          <a:p>
            <a:pPr defTabSz="914367"/>
            <a:r>
              <a:rPr lang="en-US" sz="2400" dirty="0">
                <a:solidFill>
                  <a:schemeClr val="accent2"/>
                </a:solidFill>
                <a:cs typeface="Segoe UI Light" panose="020B0502040204020203" pitchFamily="34" charset="0"/>
              </a:rPr>
              <a:t>Share data with customers</a:t>
            </a:r>
          </a:p>
          <a:p>
            <a:pPr marL="228600" lvl="1" indent="-228600" defTabSz="914367">
              <a:buFont typeface="Arial" panose="020B0604020202020204" pitchFamily="34" charset="0"/>
              <a:buChar char="•"/>
            </a:pPr>
            <a:r>
              <a:rPr lang="en-US" sz="2000" dirty="0">
                <a:cs typeface="Segoe UI Light" panose="020B0502040204020203" pitchFamily="34" charset="0"/>
              </a:rPr>
              <a:t>Data sharing in near-real-time</a:t>
            </a:r>
            <a:r>
              <a:rPr lang="en-US" sz="2000" dirty="0"/>
              <a:t> </a:t>
            </a:r>
            <a:endParaRPr lang="en-US" sz="2800" b="1" dirty="0">
              <a:cs typeface="Segoe UI Light" panose="020B0502040204020203" pitchFamily="34" charset="0"/>
            </a:endParaRPr>
          </a:p>
          <a:p>
            <a:pPr marL="228600" lvl="1" indent="-228600" defTabSz="914367">
              <a:buFont typeface="Arial" panose="020B0604020202020204" pitchFamily="34" charset="0"/>
              <a:buChar char="•"/>
            </a:pPr>
            <a:r>
              <a:rPr lang="en-US" sz="2000" dirty="0">
                <a:cs typeface="Segoe UI Light" panose="020B0502040204020203" pitchFamily="34" charset="0"/>
              </a:rPr>
              <a:t>Extend your business model</a:t>
            </a:r>
          </a:p>
        </p:txBody>
      </p:sp>
      <p:sp>
        <p:nvSpPr>
          <p:cNvPr id="113" name="TextBox 112">
            <a:extLst>
              <a:ext uri="{FF2B5EF4-FFF2-40B4-BE49-F238E27FC236}">
                <a16:creationId xmlns:a16="http://schemas.microsoft.com/office/drawing/2014/main" id="{1841FFDE-F497-4BC4-8128-B641DAE58591}"/>
              </a:ext>
            </a:extLst>
          </p:cNvPr>
          <p:cNvSpPr txBox="1"/>
          <p:nvPr/>
        </p:nvSpPr>
        <p:spPr>
          <a:xfrm>
            <a:off x="6600468" y="4568659"/>
            <a:ext cx="4970583" cy="1323439"/>
          </a:xfrm>
          <a:prstGeom prst="rect">
            <a:avLst/>
          </a:prstGeom>
          <a:noFill/>
        </p:spPr>
        <p:txBody>
          <a:bodyPr wrap="square" rtlCol="0">
            <a:spAutoFit/>
          </a:bodyPr>
          <a:lstStyle/>
          <a:p>
            <a:pPr marL="457112" indent="-457112" defTabSz="914367">
              <a:buFont typeface="Wingdings" panose="05000000000000000000" pitchFamily="2" charset="2"/>
              <a:buChar char="ü"/>
            </a:pPr>
            <a:r>
              <a:rPr lang="en-US" sz="2000" b="1" dirty="0">
                <a:latin typeface="Segoe UI Light" panose="020B0502040204020203" pitchFamily="34" charset="0"/>
                <a:cs typeface="Segoe UI Light" panose="020B0502040204020203" pitchFamily="34" charset="0"/>
              </a:rPr>
              <a:t>In-Place Data Sharing </a:t>
            </a:r>
          </a:p>
          <a:p>
            <a:pPr marL="457112" indent="-457112" defTabSz="914367">
              <a:buFont typeface="Wingdings" panose="05000000000000000000" pitchFamily="2" charset="2"/>
              <a:buChar char="ü"/>
            </a:pPr>
            <a:r>
              <a:rPr lang="en-US" sz="2000" b="1" dirty="0">
                <a:latin typeface="Segoe UI Light" panose="020B0502040204020203" pitchFamily="34" charset="0"/>
                <a:cs typeface="Segoe UI Light" panose="020B0502040204020203" pitchFamily="34" charset="0"/>
              </a:rPr>
              <a:t>No data pipeline to maintain </a:t>
            </a:r>
          </a:p>
          <a:p>
            <a:pPr marL="457112" indent="-457112" defTabSz="914367">
              <a:buFont typeface="Wingdings" panose="05000000000000000000" pitchFamily="2" charset="2"/>
              <a:buChar char="ü"/>
            </a:pPr>
            <a:r>
              <a:rPr lang="en-US" sz="2000" b="1" dirty="0">
                <a:latin typeface="Segoe UI Light" panose="020B0502040204020203" pitchFamily="34" charset="0"/>
                <a:cs typeface="Segoe UI Light" panose="020B0502040204020203" pitchFamily="34" charset="0"/>
              </a:rPr>
              <a:t>Near-real-time updates</a:t>
            </a:r>
          </a:p>
          <a:p>
            <a:pPr defTabSz="914367"/>
            <a:endParaRPr lang="en-US" sz="2000" b="1" dirty="0">
              <a:latin typeface="Segoe UI Light" panose="020B0502040204020203" pitchFamily="34" charset="0"/>
              <a:cs typeface="Segoe UI Light" panose="020B0502040204020203" pitchFamily="34" charset="0"/>
            </a:endParaRPr>
          </a:p>
        </p:txBody>
      </p:sp>
      <p:grpSp>
        <p:nvGrpSpPr>
          <p:cNvPr id="8" name="Group 7">
            <a:extLst>
              <a:ext uri="{FF2B5EF4-FFF2-40B4-BE49-F238E27FC236}">
                <a16:creationId xmlns:a16="http://schemas.microsoft.com/office/drawing/2014/main" id="{52431328-E304-4EFB-B89A-46AD09C7226E}"/>
              </a:ext>
              <a:ext uri="{C183D7F6-B498-43B3-948B-1728B52AA6E4}">
                <adec:decorative xmlns:adec="http://schemas.microsoft.com/office/drawing/2017/decorative" val="1"/>
              </a:ext>
            </a:extLst>
          </p:cNvPr>
          <p:cNvGrpSpPr/>
          <p:nvPr/>
        </p:nvGrpSpPr>
        <p:grpSpPr>
          <a:xfrm>
            <a:off x="607629" y="3707193"/>
            <a:ext cx="682393" cy="686223"/>
            <a:chOff x="607629" y="3620330"/>
            <a:chExt cx="682393" cy="686223"/>
          </a:xfrm>
        </p:grpSpPr>
        <p:sp>
          <p:nvSpPr>
            <p:cNvPr id="16" name="Oval 15">
              <a:extLst>
                <a:ext uri="{FF2B5EF4-FFF2-40B4-BE49-F238E27FC236}">
                  <a16:creationId xmlns:a16="http://schemas.microsoft.com/office/drawing/2014/main" id="{07C93AE8-572E-44C4-9879-BFBC3B8AB42B}"/>
                </a:ext>
              </a:extLst>
            </p:cNvPr>
            <p:cNvSpPr/>
            <p:nvPr/>
          </p:nvSpPr>
          <p:spPr bwMode="auto">
            <a:xfrm>
              <a:off x="607629" y="3620330"/>
              <a:ext cx="682393" cy="686223"/>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globe_6">
              <a:extLst>
                <a:ext uri="{FF2B5EF4-FFF2-40B4-BE49-F238E27FC236}">
                  <a16:creationId xmlns:a16="http://schemas.microsoft.com/office/drawing/2014/main" id="{ACFD9C0B-834F-48D6-A3F4-855EC3CECF6C}"/>
                </a:ext>
              </a:extLst>
            </p:cNvPr>
            <p:cNvSpPr>
              <a:spLocks noChangeAspect="1" noEditPoints="1"/>
            </p:cNvSpPr>
            <p:nvPr/>
          </p:nvSpPr>
          <p:spPr bwMode="auto">
            <a:xfrm>
              <a:off x="778109" y="3772501"/>
              <a:ext cx="341432" cy="365760"/>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9" name="Group 8">
            <a:extLst>
              <a:ext uri="{FF2B5EF4-FFF2-40B4-BE49-F238E27FC236}">
                <a16:creationId xmlns:a16="http://schemas.microsoft.com/office/drawing/2014/main" id="{F2B772B9-FC61-4EA6-8E02-798453C0C9E3}"/>
              </a:ext>
              <a:ext uri="{C183D7F6-B498-43B3-948B-1728B52AA6E4}">
                <adec:decorative xmlns:adec="http://schemas.microsoft.com/office/drawing/2017/decorative" val="1"/>
              </a:ext>
            </a:extLst>
          </p:cNvPr>
          <p:cNvGrpSpPr/>
          <p:nvPr/>
        </p:nvGrpSpPr>
        <p:grpSpPr>
          <a:xfrm>
            <a:off x="607629" y="4904093"/>
            <a:ext cx="682393" cy="686223"/>
            <a:chOff x="607629" y="4904093"/>
            <a:chExt cx="682393" cy="686223"/>
          </a:xfrm>
        </p:grpSpPr>
        <p:sp>
          <p:nvSpPr>
            <p:cNvPr id="20" name="Oval 19">
              <a:extLst>
                <a:ext uri="{FF2B5EF4-FFF2-40B4-BE49-F238E27FC236}">
                  <a16:creationId xmlns:a16="http://schemas.microsoft.com/office/drawing/2014/main" id="{1CBDF4FE-634D-4516-8BC2-CFE25E38158D}"/>
                </a:ext>
              </a:extLst>
            </p:cNvPr>
            <p:cNvSpPr/>
            <p:nvPr/>
          </p:nvSpPr>
          <p:spPr bwMode="auto">
            <a:xfrm>
              <a:off x="607629" y="4904093"/>
              <a:ext cx="682393" cy="686223"/>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browser_3">
              <a:extLst>
                <a:ext uri="{FF2B5EF4-FFF2-40B4-BE49-F238E27FC236}">
                  <a16:creationId xmlns:a16="http://schemas.microsoft.com/office/drawing/2014/main" id="{CBEDAB3A-0512-48B9-BE52-60B10CD6358E}"/>
                </a:ext>
              </a:extLst>
            </p:cNvPr>
            <p:cNvSpPr>
              <a:spLocks noChangeAspect="1" noEditPoints="1"/>
            </p:cNvSpPr>
            <p:nvPr/>
          </p:nvSpPr>
          <p:spPr bwMode="auto">
            <a:xfrm>
              <a:off x="790569" y="5073174"/>
              <a:ext cx="316513" cy="301061"/>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7" name="Group 6">
            <a:extLst>
              <a:ext uri="{FF2B5EF4-FFF2-40B4-BE49-F238E27FC236}">
                <a16:creationId xmlns:a16="http://schemas.microsoft.com/office/drawing/2014/main" id="{F62BF15E-9F45-405E-AA83-353C8080CBB6}"/>
              </a:ext>
              <a:ext uri="{C183D7F6-B498-43B3-948B-1728B52AA6E4}">
                <adec:decorative xmlns:adec="http://schemas.microsoft.com/office/drawing/2017/decorative" val="1"/>
              </a:ext>
            </a:extLst>
          </p:cNvPr>
          <p:cNvGrpSpPr/>
          <p:nvPr/>
        </p:nvGrpSpPr>
        <p:grpSpPr>
          <a:xfrm>
            <a:off x="607629" y="1456192"/>
            <a:ext cx="682393" cy="686223"/>
            <a:chOff x="607629" y="1456192"/>
            <a:chExt cx="682393" cy="686223"/>
          </a:xfrm>
        </p:grpSpPr>
        <p:sp>
          <p:nvSpPr>
            <p:cNvPr id="12" name="Oval 11">
              <a:extLst>
                <a:ext uri="{FF2B5EF4-FFF2-40B4-BE49-F238E27FC236}">
                  <a16:creationId xmlns:a16="http://schemas.microsoft.com/office/drawing/2014/main" id="{642C06C8-D1E6-49EB-8EB7-0EC5542CF788}"/>
                </a:ext>
              </a:extLst>
            </p:cNvPr>
            <p:cNvSpPr/>
            <p:nvPr/>
          </p:nvSpPr>
          <p:spPr bwMode="auto">
            <a:xfrm>
              <a:off x="607629" y="1456192"/>
              <a:ext cx="682393" cy="686223"/>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arrow_16">
              <a:extLst>
                <a:ext uri="{FF2B5EF4-FFF2-40B4-BE49-F238E27FC236}">
                  <a16:creationId xmlns:a16="http://schemas.microsoft.com/office/drawing/2014/main" id="{C3088071-683C-48E7-A881-1185A00122E4}"/>
                </a:ext>
              </a:extLst>
            </p:cNvPr>
            <p:cNvSpPr>
              <a:spLocks noChangeAspect="1" noEditPoints="1"/>
            </p:cNvSpPr>
            <p:nvPr/>
          </p:nvSpPr>
          <p:spPr bwMode="auto">
            <a:xfrm>
              <a:off x="764996" y="1647619"/>
              <a:ext cx="367658" cy="270983"/>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grpSp>
    </p:spTree>
    <p:extLst>
      <p:ext uri="{BB962C8B-B14F-4D97-AF65-F5344CB8AC3E}">
        <p14:creationId xmlns:p14="http://schemas.microsoft.com/office/powerpoint/2010/main" val="2574045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110"/>
                                        </p:tgtEl>
                                        <p:attrNameLst>
                                          <p:attrName>style.visibility</p:attrName>
                                        </p:attrNameLst>
                                      </p:cBhvr>
                                      <p:to>
                                        <p:strVal val="visible"/>
                                      </p:to>
                                    </p:set>
                                    <p:animEffect transition="in" filter="fade">
                                      <p:cBhvr>
                                        <p:cTn id="11" dur="500"/>
                                        <p:tgtEl>
                                          <p:spTgt spid="110"/>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decel="10000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par>
                                <p:cTn id="18" presetID="10" presetClass="entr" presetSubtype="0" fill="hold" grpId="0" nodeType="withEffect">
                                  <p:stCondLst>
                                    <p:cond delay="100"/>
                                  </p:stCondLst>
                                  <p:childTnLst>
                                    <p:set>
                                      <p:cBhvr>
                                        <p:cTn id="19" dur="1" fill="hold">
                                          <p:stCondLst>
                                            <p:cond delay="0"/>
                                          </p:stCondLst>
                                        </p:cTn>
                                        <p:tgtEl>
                                          <p:spTgt spid="111"/>
                                        </p:tgtEl>
                                        <p:attrNameLst>
                                          <p:attrName>style.visibility</p:attrName>
                                        </p:attrNameLst>
                                      </p:cBhvr>
                                      <p:to>
                                        <p:strVal val="visible"/>
                                      </p:to>
                                    </p:set>
                                    <p:animEffect transition="in" filter="fade">
                                      <p:cBhvr>
                                        <p:cTn id="20" dur="500"/>
                                        <p:tgtEl>
                                          <p:spTgt spid="111"/>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8" decel="10000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0-#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par>
                                <p:cTn id="27" presetID="10" presetClass="entr" presetSubtype="0" fill="hold" grpId="0" nodeType="withEffect">
                                  <p:stCondLst>
                                    <p:cond delay="200"/>
                                  </p:stCondLst>
                                  <p:childTnLst>
                                    <p:set>
                                      <p:cBhvr>
                                        <p:cTn id="28" dur="1" fill="hold">
                                          <p:stCondLst>
                                            <p:cond delay="0"/>
                                          </p:stCondLst>
                                        </p:cTn>
                                        <p:tgtEl>
                                          <p:spTgt spid="112"/>
                                        </p:tgtEl>
                                        <p:attrNameLst>
                                          <p:attrName>style.visibility</p:attrName>
                                        </p:attrNameLst>
                                      </p:cBhvr>
                                      <p:to>
                                        <p:strVal val="visible"/>
                                      </p:to>
                                    </p:set>
                                    <p:animEffect transition="in" filter="fade">
                                      <p:cBhvr>
                                        <p:cTn id="29"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P spid="111" grpId="0"/>
      <p:bldP spid="1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B6201-F0D0-46B1-AA9C-F8B08F1F0FF9}"/>
              </a:ext>
            </a:extLst>
          </p:cNvPr>
          <p:cNvSpPr>
            <a:spLocks noGrp="1"/>
          </p:cNvSpPr>
          <p:nvPr>
            <p:ph type="title"/>
          </p:nvPr>
        </p:nvSpPr>
        <p:spPr>
          <a:xfrm>
            <a:off x="588263" y="457200"/>
            <a:ext cx="11018520" cy="553998"/>
          </a:xfrm>
        </p:spPr>
        <p:txBody>
          <a:bodyPr/>
          <a:lstStyle/>
          <a:p>
            <a:r>
              <a:rPr lang="en-US" dirty="0"/>
              <a:t>Pricing – </a:t>
            </a:r>
            <a:r>
              <a:rPr lang="en-US" dirty="0">
                <a:solidFill>
                  <a:schemeClr val="accent2"/>
                </a:solidFill>
              </a:rPr>
              <a:t>Flexible Cost</a:t>
            </a:r>
          </a:p>
        </p:txBody>
      </p:sp>
      <p:pic>
        <p:nvPicPr>
          <p:cNvPr id="15" name="Picture 14" descr="ADX logo">
            <a:extLst>
              <a:ext uri="{FF2B5EF4-FFF2-40B4-BE49-F238E27FC236}">
                <a16:creationId xmlns:a16="http://schemas.microsoft.com/office/drawing/2014/main" id="{7CF61703-08AC-47EB-AAE1-5512E894B6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sp>
        <p:nvSpPr>
          <p:cNvPr id="4" name="Rectangle 3">
            <a:extLst>
              <a:ext uri="{FF2B5EF4-FFF2-40B4-BE49-F238E27FC236}">
                <a16:creationId xmlns:a16="http://schemas.microsoft.com/office/drawing/2014/main" id="{E41C9275-F968-4500-8804-3F7A03F34E37}"/>
              </a:ext>
              <a:ext uri="{C183D7F6-B498-43B3-948B-1728B52AA6E4}">
                <adec:decorative xmlns:adec="http://schemas.microsoft.com/office/drawing/2017/decorative" val="1"/>
              </a:ext>
            </a:extLst>
          </p:cNvPr>
          <p:cNvSpPr/>
          <p:nvPr/>
        </p:nvSpPr>
        <p:spPr bwMode="auto">
          <a:xfrm>
            <a:off x="0" y="3403403"/>
            <a:ext cx="12192000" cy="34671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2">
            <a:extLst>
              <a:ext uri="{FF2B5EF4-FFF2-40B4-BE49-F238E27FC236}">
                <a16:creationId xmlns:a16="http://schemas.microsoft.com/office/drawing/2014/main" id="{48A56E04-AB8C-9045-8D32-99673D98D887}"/>
              </a:ext>
            </a:extLst>
          </p:cNvPr>
          <p:cNvSpPr txBox="1">
            <a:spLocks/>
          </p:cNvSpPr>
          <p:nvPr/>
        </p:nvSpPr>
        <p:spPr>
          <a:xfrm>
            <a:off x="1677906" y="1443590"/>
            <a:ext cx="4305100" cy="1754683"/>
          </a:xfrm>
          <a:prstGeom prst="rect">
            <a:avLst/>
          </a:prstGeom>
        </p:spPr>
        <p:txBody>
          <a:bodyPr vert="horz" wrap="square" lIns="0" tIns="0" rIns="0" bIns="0" rtlCol="0" anchor="t">
            <a:no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1" i="0" u="none" strike="noStrike" kern="1200" cap="none" spc="0" normalizeH="0" baseline="0" noProof="0" dirty="0">
                <a:ln>
                  <a:noFill/>
                </a:ln>
                <a:solidFill>
                  <a:schemeClr val="accent2"/>
                </a:solidFill>
                <a:effectLst/>
                <a:uLnTx/>
                <a:uFillTx/>
                <a:latin typeface="Segoe UI"/>
                <a:ea typeface="+mn-ea"/>
                <a:cs typeface="+mn-cs"/>
              </a:rPr>
              <a:t>Reserved resources cost model</a:t>
            </a:r>
          </a:p>
          <a:p>
            <a:pPr marL="174591" marR="0" lvl="0" indent="-174591"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chemeClr val="tx1"/>
                </a:solidFill>
                <a:effectLst/>
                <a:uLnTx/>
                <a:uFillTx/>
                <a:latin typeface="Segoe UI"/>
                <a:ea typeface="+mn-ea"/>
                <a:cs typeface="+mn-cs"/>
              </a:rPr>
              <a:t>Dedicated capacity</a:t>
            </a:r>
          </a:p>
          <a:p>
            <a:pPr marL="174591" marR="0" lvl="0" indent="-174591"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chemeClr val="tx1"/>
                </a:solidFill>
                <a:effectLst/>
                <a:uLnTx/>
                <a:uFillTx/>
                <a:latin typeface="Segoe UI"/>
                <a:ea typeface="+mn-ea"/>
                <a:cs typeface="+mn-cs"/>
              </a:rPr>
              <a:t>Reserved instance pricing available</a:t>
            </a:r>
          </a:p>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chemeClr val="tx1"/>
              </a:solidFill>
              <a:effectLst/>
              <a:uLnTx/>
              <a:uFillTx/>
              <a:latin typeface="Segoe UI"/>
              <a:ea typeface="+mn-ea"/>
              <a:cs typeface="+mn-cs"/>
            </a:endParaRPr>
          </a:p>
          <a:p>
            <a:pPr marL="171417" marR="0" lvl="0" indent="-161894"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endParaRPr kumimoji="0" lang="en-US" sz="1600" b="0" i="0" u="none" strike="noStrike" kern="1200" cap="none" spc="0" normalizeH="0" baseline="0" noProof="0" dirty="0">
              <a:ln>
                <a:noFill/>
              </a:ln>
              <a:solidFill>
                <a:schemeClr val="tx1"/>
              </a:solidFill>
              <a:effectLst/>
              <a:uLnTx/>
              <a:uFillTx/>
              <a:latin typeface="Segoe UI"/>
              <a:ea typeface="+mn-ea"/>
              <a:cs typeface="+mn-cs"/>
            </a:endParaRPr>
          </a:p>
        </p:txBody>
      </p:sp>
      <p:sp>
        <p:nvSpPr>
          <p:cNvPr id="9" name="Text Placeholder 2">
            <a:extLst>
              <a:ext uri="{FF2B5EF4-FFF2-40B4-BE49-F238E27FC236}">
                <a16:creationId xmlns:a16="http://schemas.microsoft.com/office/drawing/2014/main" id="{C8676F42-0734-4E9E-AD33-C5207E8254FB}"/>
              </a:ext>
            </a:extLst>
          </p:cNvPr>
          <p:cNvSpPr txBox="1">
            <a:spLocks/>
          </p:cNvSpPr>
          <p:nvPr/>
        </p:nvSpPr>
        <p:spPr>
          <a:xfrm>
            <a:off x="5860233" y="1443590"/>
            <a:ext cx="5668771" cy="1813298"/>
          </a:xfrm>
          <a:prstGeom prst="rect">
            <a:avLst/>
          </a:prstGeom>
        </p:spPr>
        <p:txBody>
          <a:bodyPr vert="horz" wrap="square" lIns="0" tIns="0" rIns="0" bIns="0" rtlCol="0" anchor="t">
            <a:no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1" i="0" u="none" strike="noStrike" kern="1200" cap="none" spc="0" normalizeH="0" baseline="0" noProof="0" dirty="0">
                <a:ln>
                  <a:noFill/>
                </a:ln>
                <a:solidFill>
                  <a:schemeClr val="accent2"/>
                </a:solidFill>
                <a:effectLst/>
                <a:uLnTx/>
                <a:uFillTx/>
                <a:latin typeface="Segoe UI"/>
                <a:ea typeface="+mn-ea"/>
                <a:cs typeface="+mn-cs"/>
              </a:rPr>
              <a:t>Advantages of this model</a:t>
            </a:r>
          </a:p>
          <a:p>
            <a:pPr marL="174591" marR="0" lvl="0" indent="-174591"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chemeClr val="tx1"/>
                </a:solidFill>
                <a:effectLst/>
                <a:uLnTx/>
                <a:uFillTx/>
                <a:latin typeface="Segoe UI"/>
                <a:ea typeface="+mn-ea"/>
                <a:cs typeface="+mn-cs"/>
              </a:rPr>
              <a:t>Freely explore your data - not bound by cost per query</a:t>
            </a:r>
          </a:p>
          <a:p>
            <a:pPr marL="174591" marR="0" lvl="0" indent="-174591"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chemeClr val="tx1"/>
                </a:solidFill>
                <a:effectLst/>
                <a:uLnTx/>
                <a:uFillTx/>
                <a:latin typeface="Segoe UI"/>
                <a:ea typeface="+mn-ea"/>
                <a:cs typeface="+mn-cs"/>
              </a:rPr>
              <a:t>Predictable cost</a:t>
            </a:r>
          </a:p>
          <a:p>
            <a:pPr marL="174591" marR="0" lvl="0" indent="-174591"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chemeClr val="tx1"/>
                </a:solidFill>
                <a:effectLst/>
                <a:uLnTx/>
                <a:uFillTx/>
                <a:latin typeface="Segoe UI"/>
                <a:ea typeface="+mn-ea"/>
                <a:cs typeface="+mn-cs"/>
              </a:rPr>
              <a:t>Decoupled storage and compute</a:t>
            </a:r>
          </a:p>
          <a:p>
            <a:pPr marL="174591" marR="0" lvl="0" indent="-174591"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chemeClr val="tx1"/>
                </a:solidFill>
                <a:effectLst/>
                <a:uLnTx/>
                <a:uFillTx/>
                <a:latin typeface="Segoe UI"/>
                <a:ea typeface="+mn-ea"/>
                <a:cs typeface="+mn-cs"/>
              </a:rPr>
              <a:t>Easy to switch between SKUs after provisioning</a:t>
            </a:r>
          </a:p>
          <a:p>
            <a:pPr marL="174591" marR="0" lvl="0" indent="-174591"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chemeClr val="tx1"/>
                </a:solidFill>
                <a:effectLst/>
                <a:uLnTx/>
                <a:uFillTx/>
                <a:latin typeface="Segoe UI"/>
                <a:ea typeface="+mn-ea"/>
                <a:cs typeface="+mn-cs"/>
              </a:rPr>
              <a:t>Ability to Start/Stop the compute</a:t>
            </a:r>
          </a:p>
        </p:txBody>
      </p:sp>
      <p:sp>
        <p:nvSpPr>
          <p:cNvPr id="25" name="TextBox 24">
            <a:extLst>
              <a:ext uri="{FF2B5EF4-FFF2-40B4-BE49-F238E27FC236}">
                <a16:creationId xmlns:a16="http://schemas.microsoft.com/office/drawing/2014/main" id="{5DB71A46-CBC8-41A5-8258-B147C351D5F8}"/>
              </a:ext>
            </a:extLst>
          </p:cNvPr>
          <p:cNvSpPr txBox="1"/>
          <p:nvPr/>
        </p:nvSpPr>
        <p:spPr>
          <a:xfrm>
            <a:off x="600677" y="3422014"/>
            <a:ext cx="2717001" cy="338554"/>
          </a:xfrm>
          <a:prstGeom prst="rect">
            <a:avLst/>
          </a:prstGeom>
          <a:noFill/>
        </p:spPr>
        <p:txBody>
          <a:bodyPr wrap="square">
            <a:spAutoFit/>
          </a:bodyPr>
          <a:lstStyle/>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1" i="0" u="none" strike="noStrike" kern="1200" cap="none" spc="0" normalizeH="0" baseline="0" noProof="0" dirty="0">
                <a:ln>
                  <a:noFill/>
                </a:ln>
                <a:solidFill>
                  <a:schemeClr val="accent1"/>
                </a:solidFill>
                <a:effectLst/>
                <a:uLnTx/>
                <a:uFillTx/>
                <a:latin typeface="Segoe UI"/>
                <a:ea typeface="+mn-ea"/>
                <a:cs typeface="+mn-cs"/>
              </a:rPr>
              <a:t>Four main components</a:t>
            </a:r>
          </a:p>
        </p:txBody>
      </p:sp>
      <p:pic>
        <p:nvPicPr>
          <p:cNvPr id="31" name="Picture 30" descr="Showing a billing meter picture">
            <a:extLst>
              <a:ext uri="{FF2B5EF4-FFF2-40B4-BE49-F238E27FC236}">
                <a16:creationId xmlns:a16="http://schemas.microsoft.com/office/drawing/2014/main" id="{51C658F8-0A3D-496C-A257-9AF9A4981A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7723" y="3833151"/>
            <a:ext cx="489224" cy="488310"/>
          </a:xfrm>
          <a:prstGeom prst="rect">
            <a:avLst/>
          </a:prstGeom>
        </p:spPr>
      </p:pic>
      <p:sp>
        <p:nvSpPr>
          <p:cNvPr id="26" name="TextBox 25">
            <a:extLst>
              <a:ext uri="{FF2B5EF4-FFF2-40B4-BE49-F238E27FC236}">
                <a16:creationId xmlns:a16="http://schemas.microsoft.com/office/drawing/2014/main" id="{23944835-411A-436B-A812-61DB6F3C0147}"/>
              </a:ext>
            </a:extLst>
          </p:cNvPr>
          <p:cNvSpPr txBox="1"/>
          <p:nvPr/>
        </p:nvSpPr>
        <p:spPr>
          <a:xfrm>
            <a:off x="311825" y="4478878"/>
            <a:ext cx="1445074" cy="523220"/>
          </a:xfrm>
          <a:prstGeom prst="rect">
            <a:avLst/>
          </a:prstGeom>
          <a:noFill/>
        </p:spPr>
        <p:txBody>
          <a:bodyPr wrap="square">
            <a:spAutoFit/>
          </a:bodyPr>
          <a:lstStyle/>
          <a:p>
            <a:pPr marR="0" lvl="0" algn="ctr" defTabSz="914016" rtl="0" eaLnBrk="1" fontAlgn="auto" latinLnBrk="0" hangingPunct="1">
              <a:lnSpc>
                <a:spcPct val="100000"/>
              </a:lnSpc>
              <a:spcBef>
                <a:spcPts val="0"/>
              </a:spcBef>
              <a:spcAft>
                <a:spcPts val="600"/>
              </a:spcAft>
              <a:buClrTx/>
              <a:buSzPct val="90000"/>
              <a:tabLst/>
              <a:defRPr/>
            </a:pPr>
            <a:r>
              <a:rPr kumimoji="0" lang="en-US" sz="1600" b="1" i="0" u="none" strike="noStrike" kern="1200" cap="none" spc="0" normalizeH="0" baseline="0" noProof="0" dirty="0">
                <a:ln>
                  <a:noFill/>
                </a:ln>
                <a:solidFill>
                  <a:schemeClr val="bg1"/>
                </a:solidFill>
                <a:effectLst/>
                <a:uLnTx/>
                <a:uFillTx/>
                <a:latin typeface="Segoe UI"/>
                <a:ea typeface="+mn-ea"/>
                <a:cs typeface="+mn-cs"/>
              </a:rPr>
              <a:t>Compute</a:t>
            </a:r>
            <a:br>
              <a:rPr kumimoji="0" lang="en-US" sz="1800" b="1" i="0" u="none" strike="noStrike" kern="1200" cap="none" spc="0" normalizeH="0" baseline="0" noProof="0" dirty="0">
                <a:ln>
                  <a:noFill/>
                </a:ln>
                <a:solidFill>
                  <a:schemeClr val="bg1"/>
                </a:solidFill>
                <a:effectLst/>
                <a:uLnTx/>
                <a:uFillTx/>
                <a:latin typeface="Segoe UI"/>
                <a:ea typeface="+mn-ea"/>
                <a:cs typeface="+mn-cs"/>
              </a:rPr>
            </a:br>
            <a:r>
              <a:rPr lang="en-US" sz="1200" dirty="0">
                <a:solidFill>
                  <a:schemeClr val="bg1"/>
                </a:solidFill>
                <a:latin typeface="Segoe UI"/>
              </a:rPr>
              <a:t>H</a:t>
            </a:r>
            <a:r>
              <a:rPr kumimoji="0" lang="en-US" sz="1200" b="0" i="0" u="none" strike="noStrike" kern="1200" cap="none" spc="0" normalizeH="0" baseline="0" noProof="0" dirty="0" err="1">
                <a:ln>
                  <a:noFill/>
                </a:ln>
                <a:solidFill>
                  <a:schemeClr val="bg1"/>
                </a:solidFill>
                <a:effectLst/>
                <a:uLnTx/>
                <a:uFillTx/>
                <a:latin typeface="Segoe UI"/>
                <a:ea typeface="+mn-ea"/>
                <a:cs typeface="+mn-cs"/>
              </a:rPr>
              <a:t>ourly</a:t>
            </a:r>
            <a:r>
              <a:rPr kumimoji="0" lang="en-US" sz="1200" b="0" i="0" u="none" strike="noStrike" kern="1200" cap="none" spc="0" normalizeH="0" baseline="0" noProof="0" dirty="0">
                <a:ln>
                  <a:noFill/>
                </a:ln>
                <a:solidFill>
                  <a:schemeClr val="bg1"/>
                </a:solidFill>
                <a:effectLst/>
                <a:uLnTx/>
                <a:uFillTx/>
                <a:latin typeface="Segoe UI"/>
                <a:ea typeface="+mn-ea"/>
                <a:cs typeface="+mn-cs"/>
              </a:rPr>
              <a:t> billing </a:t>
            </a:r>
          </a:p>
        </p:txBody>
      </p:sp>
      <p:pic>
        <p:nvPicPr>
          <p:cNvPr id="35" name="Picture 34" descr="Showing a picture of data storage device">
            <a:extLst>
              <a:ext uri="{FF2B5EF4-FFF2-40B4-BE49-F238E27FC236}">
                <a16:creationId xmlns:a16="http://schemas.microsoft.com/office/drawing/2014/main" id="{C9CE67CE-FC80-45C6-889C-9C869997747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66175" y="3866361"/>
            <a:ext cx="421890" cy="421890"/>
          </a:xfrm>
          <a:prstGeom prst="rect">
            <a:avLst/>
          </a:prstGeom>
        </p:spPr>
      </p:pic>
      <p:sp>
        <p:nvSpPr>
          <p:cNvPr id="28" name="TextBox 27">
            <a:extLst>
              <a:ext uri="{FF2B5EF4-FFF2-40B4-BE49-F238E27FC236}">
                <a16:creationId xmlns:a16="http://schemas.microsoft.com/office/drawing/2014/main" id="{B0D612C8-C9AA-424A-BDBA-F1893815A3E3}"/>
              </a:ext>
            </a:extLst>
          </p:cNvPr>
          <p:cNvSpPr txBox="1"/>
          <p:nvPr/>
        </p:nvSpPr>
        <p:spPr>
          <a:xfrm>
            <a:off x="1921395" y="4478878"/>
            <a:ext cx="2469294" cy="1138773"/>
          </a:xfrm>
          <a:prstGeom prst="rect">
            <a:avLst/>
          </a:prstGeom>
          <a:noFill/>
        </p:spPr>
        <p:txBody>
          <a:bodyPr wrap="square">
            <a:spAutoFit/>
          </a:bodyPr>
          <a:lstStyle/>
          <a:p>
            <a:pPr algn="ctr"/>
            <a:r>
              <a:rPr kumimoji="0" lang="en-US" sz="1600" b="1" i="0" u="none" strike="noStrike" kern="1200" cap="none" spc="0" normalizeH="0" baseline="0" noProof="0" dirty="0">
                <a:ln>
                  <a:noFill/>
                </a:ln>
                <a:solidFill>
                  <a:schemeClr val="bg1"/>
                </a:solidFill>
                <a:effectLst/>
                <a:uLnTx/>
                <a:uFillTx/>
                <a:latin typeface="Segoe UI"/>
                <a:ea typeface="+mn-ea"/>
                <a:cs typeface="+mn-cs"/>
              </a:rPr>
              <a:t>Storage</a:t>
            </a:r>
            <a:r>
              <a:rPr kumimoji="0" lang="en-US" sz="1600" b="0" i="0" u="none" strike="noStrike" kern="1200" cap="none" spc="0" normalizeH="0" baseline="0" noProof="0" dirty="0">
                <a:ln>
                  <a:noFill/>
                </a:ln>
                <a:solidFill>
                  <a:schemeClr val="bg1"/>
                </a:solidFill>
                <a:effectLst/>
                <a:uLnTx/>
                <a:uFillTx/>
                <a:latin typeface="Segoe UI"/>
                <a:ea typeface="+mn-ea"/>
                <a:cs typeface="+mn-cs"/>
              </a:rPr>
              <a:t> </a:t>
            </a:r>
            <a:r>
              <a:rPr kumimoji="0" lang="en-US" sz="1600" b="1" i="0" u="none" strike="noStrike" kern="1200" cap="none" spc="0" normalizeH="0" baseline="0" noProof="0" dirty="0">
                <a:ln>
                  <a:noFill/>
                </a:ln>
                <a:solidFill>
                  <a:schemeClr val="bg1"/>
                </a:solidFill>
                <a:effectLst/>
                <a:uLnTx/>
                <a:uFillTx/>
                <a:latin typeface="Segoe UI"/>
                <a:ea typeface="+mn-ea"/>
                <a:cs typeface="+mn-cs"/>
              </a:rPr>
              <a:t>&amp;</a:t>
            </a:r>
            <a:br>
              <a:rPr kumimoji="0" lang="en-US" sz="1600" b="1" i="0" u="none" strike="noStrike" kern="1200" cap="none" spc="0" normalizeH="0" baseline="0" noProof="0" dirty="0">
                <a:ln>
                  <a:noFill/>
                </a:ln>
                <a:solidFill>
                  <a:schemeClr val="bg1"/>
                </a:solidFill>
                <a:effectLst/>
                <a:uLnTx/>
                <a:uFillTx/>
                <a:latin typeface="Segoe UI"/>
                <a:ea typeface="+mn-ea"/>
                <a:cs typeface="+mn-cs"/>
              </a:rPr>
            </a:br>
            <a:r>
              <a:rPr kumimoji="0" lang="en-US" sz="1600" b="1" i="0" u="none" strike="noStrike" kern="1200" cap="none" spc="0" normalizeH="0" baseline="0" noProof="0" dirty="0">
                <a:ln>
                  <a:noFill/>
                </a:ln>
                <a:solidFill>
                  <a:schemeClr val="bg1"/>
                </a:solidFill>
                <a:effectLst/>
                <a:uLnTx/>
                <a:uFillTx/>
                <a:latin typeface="Segoe UI"/>
                <a:ea typeface="+mn-ea"/>
                <a:cs typeface="+mn-cs"/>
              </a:rPr>
              <a:t>Transactions</a:t>
            </a:r>
            <a:br>
              <a:rPr lang="en-US" sz="1600" dirty="0">
                <a:solidFill>
                  <a:schemeClr val="bg1"/>
                </a:solidFill>
                <a:latin typeface="Segoe UI"/>
              </a:rPr>
            </a:br>
            <a:r>
              <a:rPr lang="en-US" sz="1200" dirty="0">
                <a:solidFill>
                  <a:schemeClr val="bg1"/>
                </a:solidFill>
                <a:latin typeface="Segoe UI"/>
              </a:rPr>
              <a:t>U</a:t>
            </a:r>
            <a:r>
              <a:rPr kumimoji="0" lang="en-US" sz="1200" b="0" i="0" u="none" strike="noStrike" kern="1200" cap="none" spc="0" normalizeH="0" baseline="0" noProof="0" dirty="0">
                <a:ln>
                  <a:noFill/>
                </a:ln>
                <a:solidFill>
                  <a:schemeClr val="bg1"/>
                </a:solidFill>
                <a:effectLst/>
                <a:uLnTx/>
                <a:uFillTx/>
                <a:latin typeface="Segoe UI"/>
                <a:ea typeface="+mn-ea"/>
                <a:cs typeface="+mn-cs"/>
              </a:rPr>
              <a:t>sed for persistent store, compressed data (typical 6x compression)</a:t>
            </a:r>
            <a:endParaRPr lang="en-US" sz="1200" dirty="0"/>
          </a:p>
        </p:txBody>
      </p:sp>
      <p:pic>
        <p:nvPicPr>
          <p:cNvPr id="37" name="Picture 36" descr="Showing a picture to show network">
            <a:extLst>
              <a:ext uri="{FF2B5EF4-FFF2-40B4-BE49-F238E27FC236}">
                <a16:creationId xmlns:a16="http://schemas.microsoft.com/office/drawing/2014/main" id="{4FC49699-2620-4375-A3DB-1F3F4B493B8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86863" y="3866756"/>
            <a:ext cx="421890" cy="421101"/>
          </a:xfrm>
          <a:prstGeom prst="rect">
            <a:avLst/>
          </a:prstGeom>
        </p:spPr>
      </p:pic>
      <p:sp>
        <p:nvSpPr>
          <p:cNvPr id="30" name="TextBox 29">
            <a:extLst>
              <a:ext uri="{FF2B5EF4-FFF2-40B4-BE49-F238E27FC236}">
                <a16:creationId xmlns:a16="http://schemas.microsoft.com/office/drawing/2014/main" id="{2D8B3C4B-E47F-4594-B045-D6EEB2A488C2}"/>
              </a:ext>
            </a:extLst>
          </p:cNvPr>
          <p:cNvSpPr txBox="1"/>
          <p:nvPr/>
        </p:nvSpPr>
        <p:spPr>
          <a:xfrm>
            <a:off x="4536760" y="4478878"/>
            <a:ext cx="1323473" cy="338554"/>
          </a:xfrm>
          <a:prstGeom prst="rect">
            <a:avLst/>
          </a:prstGeom>
          <a:noFill/>
        </p:spPr>
        <p:txBody>
          <a:bodyPr wrap="square">
            <a:spAutoFit/>
          </a:bodyPr>
          <a:lstStyle/>
          <a:p>
            <a:pPr marR="0" lvl="0" algn="ctr" defTabSz="914016" rtl="0" eaLnBrk="1" fontAlgn="auto" latinLnBrk="0" hangingPunct="1">
              <a:lnSpc>
                <a:spcPct val="100000"/>
              </a:lnSpc>
              <a:spcBef>
                <a:spcPts val="0"/>
              </a:spcBef>
              <a:spcAft>
                <a:spcPts val="600"/>
              </a:spcAft>
              <a:buClrTx/>
              <a:buSzPct val="90000"/>
              <a:tabLst/>
              <a:defRPr/>
            </a:pPr>
            <a:r>
              <a:rPr kumimoji="0" lang="en-US" sz="1600" b="1" i="0" u="none" strike="noStrike" kern="1200" cap="none" spc="0" normalizeH="0" baseline="0" noProof="0" dirty="0">
                <a:ln>
                  <a:noFill/>
                </a:ln>
                <a:solidFill>
                  <a:schemeClr val="bg1"/>
                </a:solidFill>
                <a:effectLst/>
                <a:uLnTx/>
                <a:uFillTx/>
                <a:latin typeface="Segoe UI"/>
                <a:ea typeface="+mn-ea"/>
                <a:cs typeface="+mn-cs"/>
              </a:rPr>
              <a:t>Network</a:t>
            </a:r>
          </a:p>
        </p:txBody>
      </p:sp>
      <p:pic>
        <p:nvPicPr>
          <p:cNvPr id="39" name="Picture 38" descr="Showing a picture that represents IP charges">
            <a:extLst>
              <a:ext uri="{FF2B5EF4-FFF2-40B4-BE49-F238E27FC236}">
                <a16:creationId xmlns:a16="http://schemas.microsoft.com/office/drawing/2014/main" id="{DAD84098-3EC9-4733-88E3-0196951FBCB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91514" y="3866756"/>
            <a:ext cx="421889" cy="421101"/>
          </a:xfrm>
          <a:prstGeom prst="rect">
            <a:avLst/>
          </a:prstGeom>
        </p:spPr>
      </p:pic>
      <p:sp>
        <p:nvSpPr>
          <p:cNvPr id="11" name="Text Placeholder 2">
            <a:extLst>
              <a:ext uri="{FF2B5EF4-FFF2-40B4-BE49-F238E27FC236}">
                <a16:creationId xmlns:a16="http://schemas.microsoft.com/office/drawing/2014/main" id="{D919AD27-5267-48B4-A7F8-B304589E1379}"/>
              </a:ext>
            </a:extLst>
          </p:cNvPr>
          <p:cNvSpPr txBox="1">
            <a:spLocks/>
          </p:cNvSpPr>
          <p:nvPr/>
        </p:nvSpPr>
        <p:spPr>
          <a:xfrm>
            <a:off x="6006304" y="4478878"/>
            <a:ext cx="2106745" cy="802077"/>
          </a:xfrm>
          <a:prstGeom prst="rect">
            <a:avLst/>
          </a:prstGeom>
        </p:spPr>
        <p:txBody>
          <a:bodyPr vert="horz" wrap="square" lIns="0" tIns="0" rIns="0" bIns="0" rtlCol="0" anchor="t">
            <a:no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R="0" lvl="0" algn="ctr" defTabSz="914016" rtl="0" eaLnBrk="1" fontAlgn="auto" latinLnBrk="0" hangingPunct="1">
              <a:lnSpc>
                <a:spcPct val="100000"/>
              </a:lnSpc>
              <a:spcBef>
                <a:spcPts val="0"/>
              </a:spcBef>
              <a:spcAft>
                <a:spcPts val="600"/>
              </a:spcAft>
              <a:buClrTx/>
              <a:buSzPct val="90000"/>
              <a:tabLst/>
              <a:defRPr/>
            </a:pPr>
            <a:r>
              <a:rPr kumimoji="0" lang="en-US" sz="1400" b="1" i="0" u="none" strike="noStrike" kern="1200" cap="none" spc="0" normalizeH="0" baseline="0" noProof="0" dirty="0">
                <a:ln>
                  <a:noFill/>
                </a:ln>
                <a:solidFill>
                  <a:schemeClr val="bg1"/>
                </a:solidFill>
                <a:effectLst/>
                <a:uLnTx/>
                <a:uFillTx/>
                <a:latin typeface="Segoe UI"/>
                <a:ea typeface="+mn-ea"/>
                <a:cs typeface="+mn-cs"/>
              </a:rPr>
              <a:t>Markup/IP </a:t>
            </a:r>
            <a:br>
              <a:rPr lang="en-US" sz="1600" b="0" dirty="0">
                <a:solidFill>
                  <a:schemeClr val="bg1"/>
                </a:solidFill>
                <a:latin typeface="Segoe UI"/>
              </a:rPr>
            </a:br>
            <a:r>
              <a:rPr lang="en-US" sz="1200" b="0" dirty="0">
                <a:solidFill>
                  <a:schemeClr val="bg1"/>
                </a:solidFill>
                <a:latin typeface="Segoe UI"/>
              </a:rPr>
              <a:t>C</a:t>
            </a:r>
            <a:r>
              <a:rPr kumimoji="0" lang="en-US" sz="1200" b="0" i="0" u="none" strike="noStrike" kern="1200" cap="none" spc="0" normalizeH="0" baseline="0" noProof="0" dirty="0" err="1">
                <a:ln>
                  <a:noFill/>
                </a:ln>
                <a:solidFill>
                  <a:schemeClr val="bg1"/>
                </a:solidFill>
                <a:effectLst/>
                <a:uLnTx/>
                <a:uFillTx/>
                <a:latin typeface="Segoe UI"/>
              </a:rPr>
              <a:t>ost</a:t>
            </a:r>
            <a:r>
              <a:rPr kumimoji="0" lang="en-US" sz="1200" b="0" i="0" u="none" strike="noStrike" kern="1200" cap="none" spc="0" normalizeH="0" baseline="0" noProof="0" dirty="0">
                <a:ln>
                  <a:noFill/>
                </a:ln>
                <a:solidFill>
                  <a:schemeClr val="bg1"/>
                </a:solidFill>
                <a:effectLst/>
                <a:uLnTx/>
                <a:uFillTx/>
                <a:latin typeface="Segoe UI"/>
              </a:rPr>
              <a:t> of using the PaaS Service – hourly billing based on the compute usage</a:t>
            </a:r>
          </a:p>
        </p:txBody>
      </p:sp>
      <p:pic>
        <p:nvPicPr>
          <p:cNvPr id="1026" name="Picture 2" descr="QR Code for ADX">
            <a:extLst>
              <a:ext uri="{FF2B5EF4-FFF2-40B4-BE49-F238E27FC236}">
                <a16:creationId xmlns:a16="http://schemas.microsoft.com/office/drawing/2014/main" id="{406516B3-70E7-4A95-BECE-D5954A6D60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67577" y="3855851"/>
            <a:ext cx="1092745" cy="109274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CD4A97C-439B-44F2-A459-3EBC7E9DC05D}"/>
              </a:ext>
            </a:extLst>
          </p:cNvPr>
          <p:cNvSpPr/>
          <p:nvPr/>
        </p:nvSpPr>
        <p:spPr>
          <a:xfrm>
            <a:off x="9210042" y="5155480"/>
            <a:ext cx="1612621"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hlinkClick r:id="rId9"/>
              </a:rPr>
              <a:t>http://aka.ms/adx.cost</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Text Placeholder 2">
            <a:extLst>
              <a:ext uri="{FF2B5EF4-FFF2-40B4-BE49-F238E27FC236}">
                <a16:creationId xmlns:a16="http://schemas.microsoft.com/office/drawing/2014/main" id="{033C974F-9B2E-4216-97A8-92B89AC87FF3}"/>
              </a:ext>
            </a:extLst>
          </p:cNvPr>
          <p:cNvSpPr txBox="1">
            <a:spLocks/>
          </p:cNvSpPr>
          <p:nvPr/>
        </p:nvSpPr>
        <p:spPr>
          <a:xfrm>
            <a:off x="590192" y="5754222"/>
            <a:ext cx="11123537" cy="578584"/>
          </a:xfrm>
          <a:prstGeom prst="rect">
            <a:avLst/>
          </a:prstGeom>
        </p:spPr>
        <p:txBody>
          <a:bodyPr vert="horz" wrap="square" lIns="0" tIns="0" rIns="0" bIns="0" rtlCol="0" anchor="t">
            <a:no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1" i="0" u="none" strike="noStrike" kern="1200" cap="none" spc="0" normalizeH="0" baseline="0" noProof="0" dirty="0">
                <a:ln>
                  <a:noFill/>
                </a:ln>
                <a:solidFill>
                  <a:schemeClr val="accent1"/>
                </a:solidFill>
                <a:effectLst/>
                <a:uLnTx/>
                <a:uFillTx/>
                <a:latin typeface="Segoe UI"/>
                <a:ea typeface="+mn-ea"/>
                <a:cs typeface="+mn-cs"/>
              </a:rPr>
              <a:t>Wide range of options</a:t>
            </a:r>
          </a:p>
          <a:p>
            <a:pPr marR="0" lvl="0" algn="l" defTabSz="914016" rtl="0" eaLnBrk="1" fontAlgn="auto" latinLnBrk="0" hangingPunct="1">
              <a:lnSpc>
                <a:spcPct val="100000"/>
              </a:lnSpc>
              <a:spcBef>
                <a:spcPts val="0"/>
              </a:spcBef>
              <a:spcAft>
                <a:spcPts val="600"/>
              </a:spcAft>
              <a:buClrTx/>
              <a:buSzPct val="90000"/>
              <a:tabLst/>
              <a:defRPr/>
            </a:pPr>
            <a:r>
              <a:rPr lang="en-US" sz="1600" b="0" dirty="0">
                <a:solidFill>
                  <a:schemeClr val="bg1"/>
                </a:solidFill>
                <a:latin typeface="Segoe UI"/>
              </a:rPr>
              <a:t>  </a:t>
            </a:r>
            <a:r>
              <a:rPr kumimoji="0" lang="en-US" sz="1600" b="0" i="0" u="none" strike="noStrike" kern="1200" cap="none" spc="0" normalizeH="0" baseline="0" noProof="0" dirty="0">
                <a:ln>
                  <a:noFill/>
                </a:ln>
                <a:solidFill>
                  <a:schemeClr val="bg1"/>
                </a:solidFill>
                <a:effectLst/>
                <a:uLnTx/>
                <a:uFillTx/>
                <a:latin typeface="Segoe UI"/>
                <a:ea typeface="+mn-ea"/>
                <a:cs typeface="+mn-cs"/>
              </a:rPr>
              <a:t>CPU optimized and Storage optimized SKUs</a:t>
            </a:r>
            <a:r>
              <a:rPr kumimoji="0" lang="en-US" sz="1600" b="0" i="0" u="none" strike="noStrike" kern="1200" cap="none" spc="0" normalizeH="0" noProof="0" dirty="0">
                <a:ln>
                  <a:noFill/>
                </a:ln>
                <a:solidFill>
                  <a:schemeClr val="bg1"/>
                </a:solidFill>
                <a:effectLst/>
                <a:uLnTx/>
                <a:uFillTx/>
                <a:latin typeface="Segoe UI"/>
                <a:ea typeface="+mn-ea"/>
                <a:cs typeface="+mn-cs"/>
              </a:rPr>
              <a:t>     </a:t>
            </a:r>
            <a:r>
              <a:rPr kumimoji="0" lang="en-US" sz="1600" b="0" i="0" u="none" strike="noStrike" kern="1200" cap="none" spc="0" normalizeH="0" baseline="0" noProof="0" dirty="0">
                <a:ln>
                  <a:noFill/>
                </a:ln>
                <a:solidFill>
                  <a:schemeClr val="bg1"/>
                </a:solidFill>
                <a:effectLst/>
                <a:uLnTx/>
                <a:uFillTx/>
                <a:latin typeface="Segoe UI"/>
                <a:ea typeface="+mn-ea"/>
                <a:cs typeface="+mn-cs"/>
              </a:rPr>
              <a:t>Dev/Test SKU under $200/month</a:t>
            </a:r>
            <a:r>
              <a:rPr kumimoji="0" lang="en-US" sz="1600" b="0" i="0" u="none" strike="noStrike" kern="1200" cap="none" spc="0" normalizeH="0" noProof="0" dirty="0">
                <a:ln>
                  <a:noFill/>
                </a:ln>
                <a:solidFill>
                  <a:schemeClr val="bg1"/>
                </a:solidFill>
                <a:effectLst/>
                <a:uLnTx/>
                <a:uFillTx/>
                <a:latin typeface="Segoe UI"/>
                <a:ea typeface="+mn-ea"/>
                <a:cs typeface="+mn-cs"/>
              </a:rPr>
              <a:t>    </a:t>
            </a:r>
            <a:r>
              <a:rPr kumimoji="0" lang="en-US" sz="1600" b="0" i="0" u="none" strike="noStrike" kern="1200" cap="none" spc="0" normalizeH="0" baseline="0" noProof="0" dirty="0">
                <a:ln>
                  <a:noFill/>
                </a:ln>
                <a:solidFill>
                  <a:schemeClr val="bg1"/>
                </a:solidFill>
                <a:effectLst/>
                <a:uLnTx/>
                <a:uFillTx/>
                <a:latin typeface="Segoe UI"/>
                <a:ea typeface="+mn-ea"/>
                <a:cs typeface="+mn-cs"/>
              </a:rPr>
              <a:t>PROD SKUs starting around $600/month</a:t>
            </a:r>
          </a:p>
        </p:txBody>
      </p:sp>
      <p:sp>
        <p:nvSpPr>
          <p:cNvPr id="13" name="Oval 12">
            <a:extLst>
              <a:ext uri="{FF2B5EF4-FFF2-40B4-BE49-F238E27FC236}">
                <a16:creationId xmlns:a16="http://schemas.microsoft.com/office/drawing/2014/main" id="{39CB26E8-4532-4D8D-984F-543EE33F81F9}"/>
              </a:ext>
              <a:ext uri="{C183D7F6-B498-43B3-948B-1728B52AA6E4}">
                <adec:decorative xmlns:adec="http://schemas.microsoft.com/office/drawing/2017/decorative" val="1"/>
              </a:ext>
            </a:extLst>
          </p:cNvPr>
          <p:cNvSpPr/>
          <p:nvPr/>
        </p:nvSpPr>
        <p:spPr bwMode="auto">
          <a:xfrm>
            <a:off x="696508" y="1544974"/>
            <a:ext cx="682393" cy="686223"/>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0" name="Oval 39">
            <a:extLst>
              <a:ext uri="{FF2B5EF4-FFF2-40B4-BE49-F238E27FC236}">
                <a16:creationId xmlns:a16="http://schemas.microsoft.com/office/drawing/2014/main" id="{3940C178-8D1E-4B17-A2BE-83A66C98516C}"/>
              </a:ext>
              <a:ext uri="{C183D7F6-B498-43B3-948B-1728B52AA6E4}">
                <adec:decorative xmlns:adec="http://schemas.microsoft.com/office/drawing/2017/decorative" val="1"/>
              </a:ext>
            </a:extLst>
          </p:cNvPr>
          <p:cNvSpPr/>
          <p:nvPr/>
        </p:nvSpPr>
        <p:spPr bwMode="auto">
          <a:xfrm>
            <a:off x="584200" y="6161385"/>
            <a:ext cx="65835" cy="6583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05017589-9A03-4AFE-9D0E-71DBC8F9F478}"/>
              </a:ext>
              <a:ext uri="{C183D7F6-B498-43B3-948B-1728B52AA6E4}">
                <adec:decorative xmlns:adec="http://schemas.microsoft.com/office/drawing/2017/decorative" val="1"/>
              </a:ext>
            </a:extLst>
          </p:cNvPr>
          <p:cNvSpPr/>
          <p:nvPr/>
        </p:nvSpPr>
        <p:spPr bwMode="auto">
          <a:xfrm>
            <a:off x="4712648" y="6169558"/>
            <a:ext cx="65835" cy="6583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767FA891-D230-4DA9-AE2B-E9140C6FC69E}"/>
              </a:ext>
              <a:ext uri="{C183D7F6-B498-43B3-948B-1728B52AA6E4}">
                <adec:decorative xmlns:adec="http://schemas.microsoft.com/office/drawing/2017/decorative" val="1"/>
              </a:ext>
            </a:extLst>
          </p:cNvPr>
          <p:cNvSpPr/>
          <p:nvPr/>
        </p:nvSpPr>
        <p:spPr bwMode="auto">
          <a:xfrm>
            <a:off x="7918396" y="6169558"/>
            <a:ext cx="65835" cy="6583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a:extLst>
              <a:ext uri="{FF2B5EF4-FFF2-40B4-BE49-F238E27FC236}">
                <a16:creationId xmlns:a16="http://schemas.microsoft.com/office/drawing/2014/main" id="{0413BF85-04DB-42F0-BD02-61C029C358C9}"/>
              </a:ext>
              <a:ext uri="{C183D7F6-B498-43B3-948B-1728B52AA6E4}">
                <adec:decorative xmlns:adec="http://schemas.microsoft.com/office/drawing/2017/decorative" val="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53767" y="1701892"/>
            <a:ext cx="357861" cy="357861"/>
          </a:xfrm>
          <a:prstGeom prst="rect">
            <a:avLst/>
          </a:prstGeom>
        </p:spPr>
      </p:pic>
      <p:grpSp>
        <p:nvGrpSpPr>
          <p:cNvPr id="50" name="Group 49">
            <a:extLst>
              <a:ext uri="{FF2B5EF4-FFF2-40B4-BE49-F238E27FC236}">
                <a16:creationId xmlns:a16="http://schemas.microsoft.com/office/drawing/2014/main" id="{11EC505B-F479-405A-8A82-BD64B2E3513A}"/>
              </a:ext>
              <a:ext uri="{C183D7F6-B498-43B3-948B-1728B52AA6E4}">
                <adec:decorative xmlns:adec="http://schemas.microsoft.com/office/drawing/2017/decorative" val="1"/>
              </a:ext>
            </a:extLst>
          </p:cNvPr>
          <p:cNvGrpSpPr/>
          <p:nvPr/>
        </p:nvGrpSpPr>
        <p:grpSpPr>
          <a:xfrm>
            <a:off x="5299075" y="1503817"/>
            <a:ext cx="378372" cy="756744"/>
            <a:chOff x="5299075" y="1805032"/>
            <a:chExt cx="378372" cy="756744"/>
          </a:xfrm>
        </p:grpSpPr>
        <p:cxnSp>
          <p:nvCxnSpPr>
            <p:cNvPr id="48" name="Straight Connector 47">
              <a:extLst>
                <a:ext uri="{FF2B5EF4-FFF2-40B4-BE49-F238E27FC236}">
                  <a16:creationId xmlns:a16="http://schemas.microsoft.com/office/drawing/2014/main" id="{951FC639-6D2C-47A6-8644-BB0CCFD4A160}"/>
                </a:ext>
              </a:extLst>
            </p:cNvPr>
            <p:cNvCxnSpPr>
              <a:cxnSpLocks/>
            </p:cNvCxnSpPr>
            <p:nvPr/>
          </p:nvCxnSpPr>
          <p:spPr>
            <a:xfrm>
              <a:off x="5299075" y="1805032"/>
              <a:ext cx="378372" cy="378372"/>
            </a:xfrm>
            <a:prstGeom prst="line">
              <a:avLst/>
            </a:prstGeom>
            <a:ln w="1270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36BE18D-E03F-460F-9E0B-314EF3373BFF}"/>
                </a:ext>
              </a:extLst>
            </p:cNvPr>
            <p:cNvCxnSpPr>
              <a:cxnSpLocks/>
            </p:cNvCxnSpPr>
            <p:nvPr/>
          </p:nvCxnSpPr>
          <p:spPr>
            <a:xfrm flipH="1">
              <a:off x="5299075" y="2183404"/>
              <a:ext cx="378372" cy="378372"/>
            </a:xfrm>
            <a:prstGeom prst="line">
              <a:avLst/>
            </a:prstGeom>
            <a:ln w="1270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3895491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Oval 162">
            <a:extLst>
              <a:ext uri="{FF2B5EF4-FFF2-40B4-BE49-F238E27FC236}">
                <a16:creationId xmlns:a16="http://schemas.microsoft.com/office/drawing/2014/main" id="{3E009FB0-276A-46FE-A3D6-5F4CA77E968C}"/>
              </a:ext>
              <a:ext uri="{C183D7F6-B498-43B3-948B-1728B52AA6E4}">
                <adec:decorative xmlns:adec="http://schemas.microsoft.com/office/drawing/2017/decorative" val="1"/>
              </a:ext>
            </a:extLst>
          </p:cNvPr>
          <p:cNvSpPr/>
          <p:nvPr/>
        </p:nvSpPr>
        <p:spPr bwMode="auto">
          <a:xfrm>
            <a:off x="584200" y="292100"/>
            <a:ext cx="6237207" cy="6240971"/>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27" tIns="1737113" rIns="91427" bIns="46630" numCol="1" rtlCol="0" anchor="t" anchorCtr="0" compatLnSpc="1">
            <a:prstTxWarp prst="textNoShape">
              <a:avLst/>
            </a:prstTxWarp>
          </a:bodyPr>
          <a:lstStyle/>
          <a:p>
            <a:pPr defTabSz="914225"/>
            <a:endParaRPr lang="en-US">
              <a:solidFill>
                <a:srgbClr val="FFFFFF"/>
              </a:solidFill>
              <a:latin typeface="Segoe UI"/>
            </a:endParaRPr>
          </a:p>
        </p:txBody>
      </p:sp>
      <p:sp>
        <p:nvSpPr>
          <p:cNvPr id="2" name="Rectangle 1">
            <a:extLst>
              <a:ext uri="{FF2B5EF4-FFF2-40B4-BE49-F238E27FC236}">
                <a16:creationId xmlns:a16="http://schemas.microsoft.com/office/drawing/2014/main" id="{36893861-097D-4E29-A511-70329B01C086}"/>
              </a:ext>
              <a:ext uri="{C183D7F6-B498-43B3-948B-1728B52AA6E4}">
                <adec:decorative xmlns:adec="http://schemas.microsoft.com/office/drawing/2017/decorative" val="1"/>
              </a:ext>
            </a:extLst>
          </p:cNvPr>
          <p:cNvSpPr/>
          <p:nvPr/>
        </p:nvSpPr>
        <p:spPr bwMode="auto">
          <a:xfrm>
            <a:off x="7781455" y="0"/>
            <a:ext cx="441176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Oval 2">
            <a:extLst>
              <a:ext uri="{FF2B5EF4-FFF2-40B4-BE49-F238E27FC236}">
                <a16:creationId xmlns:a16="http://schemas.microsoft.com/office/drawing/2014/main" id="{250AEF69-D6AB-4ED5-8DD1-AAB8A9D6BBFB}"/>
              </a:ext>
              <a:ext uri="{C183D7F6-B498-43B3-948B-1728B52AA6E4}">
                <adec:decorative xmlns:adec="http://schemas.microsoft.com/office/drawing/2017/decorative" val="1"/>
              </a:ext>
            </a:extLst>
          </p:cNvPr>
          <p:cNvSpPr/>
          <p:nvPr/>
        </p:nvSpPr>
        <p:spPr bwMode="auto">
          <a:xfrm>
            <a:off x="1552974" y="1172839"/>
            <a:ext cx="4343400" cy="4321766"/>
          </a:xfrm>
          <a:prstGeom prst="ellipse">
            <a:avLst/>
          </a:prstGeom>
          <a:noFill/>
          <a:ln w="19050" cap="rnd">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Isosceles Triangle 3">
            <a:extLst>
              <a:ext uri="{FF2B5EF4-FFF2-40B4-BE49-F238E27FC236}">
                <a16:creationId xmlns:a16="http://schemas.microsoft.com/office/drawing/2014/main" id="{0F8637E0-6EEA-4094-98CD-C90F998613B5}"/>
              </a:ext>
              <a:ext uri="{C183D7F6-B498-43B3-948B-1728B52AA6E4}">
                <adec:decorative xmlns:adec="http://schemas.microsoft.com/office/drawing/2017/decorative" val="1"/>
              </a:ext>
            </a:extLst>
          </p:cNvPr>
          <p:cNvSpPr/>
          <p:nvPr/>
        </p:nvSpPr>
        <p:spPr bwMode="auto">
          <a:xfrm>
            <a:off x="1645025" y="2756308"/>
            <a:ext cx="146374" cy="270486"/>
          </a:xfrm>
          <a:prstGeom prst="triangl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Arrow: Right 4">
            <a:extLst>
              <a:ext uri="{FF2B5EF4-FFF2-40B4-BE49-F238E27FC236}">
                <a16:creationId xmlns:a16="http://schemas.microsoft.com/office/drawing/2014/main" id="{A18D547F-7F11-48A3-92DB-DEE3BFB8BF42}"/>
              </a:ext>
              <a:ext uri="{C183D7F6-B498-43B3-948B-1728B52AA6E4}">
                <adec:decorative xmlns:adec="http://schemas.microsoft.com/office/drawing/2017/decorative" val="1"/>
              </a:ext>
            </a:extLst>
          </p:cNvPr>
          <p:cNvSpPr/>
          <p:nvPr/>
        </p:nvSpPr>
        <p:spPr bwMode="auto">
          <a:xfrm>
            <a:off x="1724201" y="3707748"/>
            <a:ext cx="94258" cy="279503"/>
          </a:xfrm>
          <a:prstGeom prst="rightArrow">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Freeform 5">
            <a:extLst>
              <a:ext uri="{FF2B5EF4-FFF2-40B4-BE49-F238E27FC236}">
                <a16:creationId xmlns:a16="http://schemas.microsoft.com/office/drawing/2014/main" id="{462502D4-CD3F-44F4-B6EB-A0828FD75948}"/>
              </a:ext>
              <a:ext uri="{C183D7F6-B498-43B3-948B-1728B52AA6E4}">
                <adec:decorative xmlns:adec="http://schemas.microsoft.com/office/drawing/2017/decorative" val="1"/>
              </a:ext>
            </a:extLst>
          </p:cNvPr>
          <p:cNvSpPr>
            <a:spLocks/>
          </p:cNvSpPr>
          <p:nvPr/>
        </p:nvSpPr>
        <p:spPr bwMode="auto">
          <a:xfrm>
            <a:off x="1122451" y="738773"/>
            <a:ext cx="5207000" cy="5181064"/>
          </a:xfrm>
          <a:custGeom>
            <a:avLst/>
            <a:gdLst>
              <a:gd name="T0" fmla="*/ 150 w 1259"/>
              <a:gd name="T1" fmla="*/ 428 h 1261"/>
              <a:gd name="T2" fmla="*/ 105 w 1259"/>
              <a:gd name="T3" fmla="*/ 262 h 1261"/>
              <a:gd name="T4" fmla="*/ 261 w 1259"/>
              <a:gd name="T5" fmla="*/ 263 h 1261"/>
              <a:gd name="T6" fmla="*/ 281 w 1259"/>
              <a:gd name="T7" fmla="*/ 94 h 1261"/>
              <a:gd name="T8" fmla="*/ 434 w 1259"/>
              <a:gd name="T9" fmla="*/ 148 h 1261"/>
              <a:gd name="T10" fmla="*/ 519 w 1259"/>
              <a:gd name="T11" fmla="*/ 0 h 1261"/>
              <a:gd name="T12" fmla="*/ 630 w 1259"/>
              <a:gd name="T13" fmla="*/ 111 h 1261"/>
              <a:gd name="T14" fmla="*/ 762 w 1259"/>
              <a:gd name="T15" fmla="*/ 2 h 1261"/>
              <a:gd name="T16" fmla="*/ 825 w 1259"/>
              <a:gd name="T17" fmla="*/ 149 h 1261"/>
              <a:gd name="T18" fmla="*/ 987 w 1259"/>
              <a:gd name="T19" fmla="*/ 99 h 1261"/>
              <a:gd name="T20" fmla="*/ 999 w 1259"/>
              <a:gd name="T21" fmla="*/ 262 h 1261"/>
              <a:gd name="T22" fmla="*/ 1167 w 1259"/>
              <a:gd name="T23" fmla="*/ 282 h 1261"/>
              <a:gd name="T24" fmla="*/ 1109 w 1259"/>
              <a:gd name="T25" fmla="*/ 428 h 1261"/>
              <a:gd name="T26" fmla="*/ 1259 w 1259"/>
              <a:gd name="T27" fmla="*/ 507 h 1261"/>
              <a:gd name="T28" fmla="*/ 1150 w 1259"/>
              <a:gd name="T29" fmla="*/ 630 h 1261"/>
              <a:gd name="T30" fmla="*/ 1256 w 1259"/>
              <a:gd name="T31" fmla="*/ 764 h 1261"/>
              <a:gd name="T32" fmla="*/ 1109 w 1259"/>
              <a:gd name="T33" fmla="*/ 834 h 1261"/>
              <a:gd name="T34" fmla="*/ 1155 w 1259"/>
              <a:gd name="T35" fmla="*/ 996 h 1261"/>
              <a:gd name="T36" fmla="*/ 997 w 1259"/>
              <a:gd name="T37" fmla="*/ 999 h 1261"/>
              <a:gd name="T38" fmla="*/ 979 w 1259"/>
              <a:gd name="T39" fmla="*/ 1168 h 1261"/>
              <a:gd name="T40" fmla="*/ 824 w 1259"/>
              <a:gd name="T41" fmla="*/ 1112 h 1261"/>
              <a:gd name="T42" fmla="*/ 742 w 1259"/>
              <a:gd name="T43" fmla="*/ 1261 h 1261"/>
              <a:gd name="T44" fmla="*/ 629 w 1259"/>
              <a:gd name="T45" fmla="*/ 1150 h 1261"/>
              <a:gd name="T46" fmla="*/ 495 w 1259"/>
              <a:gd name="T47" fmla="*/ 1257 h 1261"/>
              <a:gd name="T48" fmla="*/ 433 w 1259"/>
              <a:gd name="T49" fmla="*/ 1110 h 1261"/>
              <a:gd name="T50" fmla="*/ 272 w 1259"/>
              <a:gd name="T51" fmla="*/ 1162 h 1261"/>
              <a:gd name="T52" fmla="*/ 261 w 1259"/>
              <a:gd name="T53" fmla="*/ 996 h 1261"/>
              <a:gd name="T54" fmla="*/ 92 w 1259"/>
              <a:gd name="T55" fmla="*/ 978 h 1261"/>
              <a:gd name="T56" fmla="*/ 151 w 1259"/>
              <a:gd name="T57" fmla="*/ 833 h 1261"/>
              <a:gd name="T58" fmla="*/ 0 w 1259"/>
              <a:gd name="T59" fmla="*/ 753 h 1261"/>
              <a:gd name="T60" fmla="*/ 110 w 1259"/>
              <a:gd name="T61" fmla="*/ 629 h 1261"/>
              <a:gd name="T62" fmla="*/ 4 w 1259"/>
              <a:gd name="T63" fmla="*/ 497 h 1261"/>
              <a:gd name="T64" fmla="*/ 150 w 1259"/>
              <a:gd name="T65" fmla="*/ 428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59" h="1261">
                <a:moveTo>
                  <a:pt x="150" y="428"/>
                </a:moveTo>
                <a:lnTo>
                  <a:pt x="105" y="262"/>
                </a:lnTo>
                <a:lnTo>
                  <a:pt x="261" y="263"/>
                </a:lnTo>
                <a:lnTo>
                  <a:pt x="281" y="94"/>
                </a:lnTo>
                <a:lnTo>
                  <a:pt x="434" y="148"/>
                </a:lnTo>
                <a:lnTo>
                  <a:pt x="519" y="0"/>
                </a:lnTo>
                <a:lnTo>
                  <a:pt x="630" y="111"/>
                </a:lnTo>
                <a:lnTo>
                  <a:pt x="762" y="2"/>
                </a:lnTo>
                <a:lnTo>
                  <a:pt x="825" y="149"/>
                </a:lnTo>
                <a:lnTo>
                  <a:pt x="987" y="99"/>
                </a:lnTo>
                <a:lnTo>
                  <a:pt x="999" y="262"/>
                </a:lnTo>
                <a:lnTo>
                  <a:pt x="1167" y="282"/>
                </a:lnTo>
                <a:lnTo>
                  <a:pt x="1109" y="428"/>
                </a:lnTo>
                <a:lnTo>
                  <a:pt x="1259" y="507"/>
                </a:lnTo>
                <a:lnTo>
                  <a:pt x="1150" y="630"/>
                </a:lnTo>
                <a:lnTo>
                  <a:pt x="1256" y="764"/>
                </a:lnTo>
                <a:lnTo>
                  <a:pt x="1109" y="834"/>
                </a:lnTo>
                <a:lnTo>
                  <a:pt x="1155" y="996"/>
                </a:lnTo>
                <a:lnTo>
                  <a:pt x="997" y="999"/>
                </a:lnTo>
                <a:lnTo>
                  <a:pt x="979" y="1168"/>
                </a:lnTo>
                <a:lnTo>
                  <a:pt x="824" y="1112"/>
                </a:lnTo>
                <a:lnTo>
                  <a:pt x="742" y="1261"/>
                </a:lnTo>
                <a:lnTo>
                  <a:pt x="629" y="1150"/>
                </a:lnTo>
                <a:lnTo>
                  <a:pt x="495" y="1257"/>
                </a:lnTo>
                <a:lnTo>
                  <a:pt x="433" y="1110"/>
                </a:lnTo>
                <a:lnTo>
                  <a:pt x="272" y="1162"/>
                </a:lnTo>
                <a:lnTo>
                  <a:pt x="261" y="996"/>
                </a:lnTo>
                <a:lnTo>
                  <a:pt x="92" y="978"/>
                </a:lnTo>
                <a:lnTo>
                  <a:pt x="151" y="833"/>
                </a:lnTo>
                <a:lnTo>
                  <a:pt x="0" y="753"/>
                </a:lnTo>
                <a:lnTo>
                  <a:pt x="110" y="629"/>
                </a:lnTo>
                <a:lnTo>
                  <a:pt x="4" y="497"/>
                </a:lnTo>
                <a:lnTo>
                  <a:pt x="150" y="428"/>
                </a:lnTo>
                <a:close/>
              </a:path>
            </a:pathLst>
          </a:custGeom>
          <a:noFill/>
          <a:ln w="19050" cap="rnd">
            <a:solidFill>
              <a:srgbClr val="0078D4"/>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 name="TextBox 7">
            <a:extLst>
              <a:ext uri="{FF2B5EF4-FFF2-40B4-BE49-F238E27FC236}">
                <a16:creationId xmlns:a16="http://schemas.microsoft.com/office/drawing/2014/main" id="{5387B2C2-5C29-490D-A57A-875E4CD37FC6}"/>
              </a:ext>
            </a:extLst>
          </p:cNvPr>
          <p:cNvSpPr txBox="1"/>
          <p:nvPr/>
        </p:nvSpPr>
        <p:spPr>
          <a:xfrm>
            <a:off x="9543333" y="1569300"/>
            <a:ext cx="1359732" cy="923330"/>
          </a:xfrm>
          <a:prstGeom prst="rect">
            <a:avLst/>
          </a:prstGeom>
          <a:noFill/>
        </p:spPr>
        <p:txBody>
          <a:bodyPr wrap="non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6000" b="1" i="0" u="none" strike="noStrike" kern="0" cap="none" spc="-49"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rPr>
              <a:t>50B</a:t>
            </a:r>
          </a:p>
        </p:txBody>
      </p:sp>
      <p:sp>
        <p:nvSpPr>
          <p:cNvPr id="9" name="Oval 8">
            <a:extLst>
              <a:ext uri="{FF2B5EF4-FFF2-40B4-BE49-F238E27FC236}">
                <a16:creationId xmlns:a16="http://schemas.microsoft.com/office/drawing/2014/main" id="{C4A254AF-B103-43A3-8D22-7670DB23D310}"/>
              </a:ext>
              <a:ext uri="{C183D7F6-B498-43B3-948B-1728B52AA6E4}">
                <adec:decorative xmlns:adec="http://schemas.microsoft.com/office/drawing/2017/decorative" val="1"/>
              </a:ext>
            </a:extLst>
          </p:cNvPr>
          <p:cNvSpPr/>
          <p:nvPr/>
        </p:nvSpPr>
        <p:spPr bwMode="auto">
          <a:xfrm>
            <a:off x="1097051" y="713373"/>
            <a:ext cx="5257800" cy="5231611"/>
          </a:xfrm>
          <a:prstGeom prst="ellipse">
            <a:avLst/>
          </a:prstGeom>
          <a:noFill/>
          <a:ln w="19050" cap="rnd">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useBgFill="1">
        <p:nvSpPr>
          <p:cNvPr id="10" name="Trapezoid 9">
            <a:extLst>
              <a:ext uri="{FF2B5EF4-FFF2-40B4-BE49-F238E27FC236}">
                <a16:creationId xmlns:a16="http://schemas.microsoft.com/office/drawing/2014/main" id="{BD92515F-8A86-4087-A23F-7C4737A601CB}"/>
              </a:ext>
              <a:ext uri="{C183D7F6-B498-43B3-948B-1728B52AA6E4}">
                <adec:decorative xmlns:adec="http://schemas.microsoft.com/office/drawing/2017/decorative" val="1"/>
              </a:ext>
            </a:extLst>
          </p:cNvPr>
          <p:cNvSpPr/>
          <p:nvPr/>
        </p:nvSpPr>
        <p:spPr bwMode="auto">
          <a:xfrm>
            <a:off x="2343934" y="5561975"/>
            <a:ext cx="2699149" cy="667793"/>
          </a:xfrm>
          <a:prstGeom prst="trapezoid">
            <a:avLst>
              <a:gd name="adj" fmla="val 53856"/>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D3A0E38E-F1C9-40A1-9899-9D267FF64019}"/>
              </a:ext>
            </a:extLst>
          </p:cNvPr>
          <p:cNvSpPr txBox="1"/>
          <p:nvPr/>
        </p:nvSpPr>
        <p:spPr>
          <a:xfrm>
            <a:off x="2674958" y="5796360"/>
            <a:ext cx="2101987" cy="369332"/>
          </a:xfrm>
          <a:prstGeom prst="rect">
            <a:avLst/>
          </a:prstGeom>
          <a:noFill/>
        </p:spPr>
        <p:txBody>
          <a:bodyPr wrap="non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2400" b="0" i="0" u="none" strike="noStrike" kern="0" cap="none" spc="-49" normalizeH="0" baseline="0" noProof="0">
                <a:ln>
                  <a:noFill/>
                </a:ln>
                <a:solidFill>
                  <a:prstClr val="white"/>
                </a:solidFill>
                <a:effectLst/>
                <a:uLnTx/>
                <a:uFillTx/>
                <a:latin typeface="Segoe UI Semibold"/>
                <a:ea typeface="+mn-ea"/>
                <a:cs typeface="Segoe UI Semilight" panose="020B0402040204020203" pitchFamily="34" charset="0"/>
              </a:rPr>
              <a:t>Intelligent Edge</a:t>
            </a:r>
          </a:p>
        </p:txBody>
      </p:sp>
      <p:grpSp>
        <p:nvGrpSpPr>
          <p:cNvPr id="12" name="Group 11" descr="Shopping cart icon">
            <a:extLst>
              <a:ext uri="{FF2B5EF4-FFF2-40B4-BE49-F238E27FC236}">
                <a16:creationId xmlns:a16="http://schemas.microsoft.com/office/drawing/2014/main" id="{1981997D-FC2B-449B-B219-7E9C5ADD6B95}"/>
              </a:ext>
            </a:extLst>
          </p:cNvPr>
          <p:cNvGrpSpPr/>
          <p:nvPr/>
        </p:nvGrpSpPr>
        <p:grpSpPr>
          <a:xfrm>
            <a:off x="1286020" y="4550934"/>
            <a:ext cx="502920" cy="500415"/>
            <a:chOff x="3656069" y="4637661"/>
            <a:chExt cx="502920" cy="502920"/>
          </a:xfrm>
        </p:grpSpPr>
        <p:sp useBgFill="1">
          <p:nvSpPr>
            <p:cNvPr id="152" name="Oval 151">
              <a:extLst>
                <a:ext uri="{FF2B5EF4-FFF2-40B4-BE49-F238E27FC236}">
                  <a16:creationId xmlns:a16="http://schemas.microsoft.com/office/drawing/2014/main" id="{E36A96A9-9813-4015-8283-D6E8DAE7B5F9}"/>
                </a:ext>
              </a:extLst>
            </p:cNvPr>
            <p:cNvSpPr/>
            <p:nvPr/>
          </p:nvSpPr>
          <p:spPr bwMode="auto">
            <a:xfrm>
              <a:off x="3656069" y="4637661"/>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ShoppingCart_E7BF">
              <a:extLst>
                <a:ext uri="{FF2B5EF4-FFF2-40B4-BE49-F238E27FC236}">
                  <a16:creationId xmlns:a16="http://schemas.microsoft.com/office/drawing/2014/main" id="{6DA7C2AF-D8E0-42D2-A056-C5294DA65ACF}"/>
                </a:ext>
              </a:extLst>
            </p:cNvPr>
            <p:cNvSpPr>
              <a:spLocks noChangeAspect="1" noEditPoints="1"/>
            </p:cNvSpPr>
            <p:nvPr/>
          </p:nvSpPr>
          <p:spPr bwMode="auto">
            <a:xfrm>
              <a:off x="3793229" y="4791926"/>
              <a:ext cx="228600" cy="19439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chemeClr val="tx1">
                  <a:lumMod val="90000"/>
                  <a:lumOff val="1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13" name="Group 12" descr="health alert icon&#10;">
            <a:extLst>
              <a:ext uri="{FF2B5EF4-FFF2-40B4-BE49-F238E27FC236}">
                <a16:creationId xmlns:a16="http://schemas.microsoft.com/office/drawing/2014/main" id="{2A2A3985-D207-4557-88D6-60764C0CE867}"/>
              </a:ext>
            </a:extLst>
          </p:cNvPr>
          <p:cNvGrpSpPr/>
          <p:nvPr/>
        </p:nvGrpSpPr>
        <p:grpSpPr>
          <a:xfrm>
            <a:off x="3986482" y="509307"/>
            <a:ext cx="502920" cy="500415"/>
            <a:chOff x="6356531" y="596034"/>
            <a:chExt cx="502920" cy="502920"/>
          </a:xfrm>
        </p:grpSpPr>
        <p:sp useBgFill="1">
          <p:nvSpPr>
            <p:cNvPr id="150" name="Oval 149">
              <a:extLst>
                <a:ext uri="{FF2B5EF4-FFF2-40B4-BE49-F238E27FC236}">
                  <a16:creationId xmlns:a16="http://schemas.microsoft.com/office/drawing/2014/main" id="{220B220A-B07A-42F7-A66E-3550D965D892}"/>
                </a:ext>
              </a:extLst>
            </p:cNvPr>
            <p:cNvSpPr/>
            <p:nvPr/>
          </p:nvSpPr>
          <p:spPr bwMode="auto">
            <a:xfrm>
              <a:off x="6356531" y="596034"/>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Freeform 33">
              <a:extLst>
                <a:ext uri="{FF2B5EF4-FFF2-40B4-BE49-F238E27FC236}">
                  <a16:creationId xmlns:a16="http://schemas.microsoft.com/office/drawing/2014/main" id="{3624EB11-2EA0-4A46-BEEA-02D24BE126B9}"/>
                </a:ext>
              </a:extLst>
            </p:cNvPr>
            <p:cNvSpPr>
              <a:spLocks noChangeAspect="1"/>
            </p:cNvSpPr>
            <p:nvPr/>
          </p:nvSpPr>
          <p:spPr bwMode="auto">
            <a:xfrm>
              <a:off x="6493691" y="750694"/>
              <a:ext cx="228600" cy="193600"/>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2700" cap="flat">
              <a:solidFill>
                <a:schemeClr val="tx1">
                  <a:lumMod val="90000"/>
                  <a:lumOff val="1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14" name="Group 13" descr="locked files">
            <a:extLst>
              <a:ext uri="{FF2B5EF4-FFF2-40B4-BE49-F238E27FC236}">
                <a16:creationId xmlns:a16="http://schemas.microsoft.com/office/drawing/2014/main" id="{BA837237-9F76-4C78-96F7-B1067458654C}"/>
              </a:ext>
            </a:extLst>
          </p:cNvPr>
          <p:cNvGrpSpPr/>
          <p:nvPr/>
        </p:nvGrpSpPr>
        <p:grpSpPr>
          <a:xfrm>
            <a:off x="4934609" y="5286972"/>
            <a:ext cx="502920" cy="500415"/>
            <a:chOff x="7304658" y="5373699"/>
            <a:chExt cx="502920" cy="502920"/>
          </a:xfrm>
        </p:grpSpPr>
        <p:sp useBgFill="1">
          <p:nvSpPr>
            <p:cNvPr id="148" name="Oval 147">
              <a:extLst>
                <a:ext uri="{FF2B5EF4-FFF2-40B4-BE49-F238E27FC236}">
                  <a16:creationId xmlns:a16="http://schemas.microsoft.com/office/drawing/2014/main" id="{95C570D8-ED76-4A75-8ACA-AC0F355639E7}"/>
                </a:ext>
              </a:extLst>
            </p:cNvPr>
            <p:cNvSpPr/>
            <p:nvPr/>
          </p:nvSpPr>
          <p:spPr bwMode="auto">
            <a:xfrm>
              <a:off x="7304658" y="5373699"/>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document_6">
              <a:extLst>
                <a:ext uri="{FF2B5EF4-FFF2-40B4-BE49-F238E27FC236}">
                  <a16:creationId xmlns:a16="http://schemas.microsoft.com/office/drawing/2014/main" id="{9AD6A85B-CE91-4EC4-AA37-DCEAF46B679B}"/>
                </a:ext>
              </a:extLst>
            </p:cNvPr>
            <p:cNvSpPr>
              <a:spLocks noChangeAspect="1" noEditPoints="1"/>
            </p:cNvSpPr>
            <p:nvPr/>
          </p:nvSpPr>
          <p:spPr bwMode="auto">
            <a:xfrm>
              <a:off x="7469876" y="5517356"/>
              <a:ext cx="172484" cy="215606"/>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2700" cap="rnd">
              <a:solidFill>
                <a:schemeClr val="tx1">
                  <a:lumMod val="90000"/>
                  <a:lumOff val="1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5" name="Rectangle 14">
            <a:extLst>
              <a:ext uri="{FF2B5EF4-FFF2-40B4-BE49-F238E27FC236}">
                <a16:creationId xmlns:a16="http://schemas.microsoft.com/office/drawing/2014/main" id="{7A0D7527-71AD-4253-B16D-050C348C7DAD}"/>
              </a:ext>
              <a:ext uri="{C183D7F6-B498-43B3-948B-1728B52AA6E4}">
                <adec:decorative xmlns:adec="http://schemas.microsoft.com/office/drawing/2017/decorative" val="1"/>
              </a:ext>
            </a:extLst>
          </p:cNvPr>
          <p:cNvSpPr/>
          <p:nvPr/>
        </p:nvSpPr>
        <p:spPr bwMode="auto">
          <a:xfrm>
            <a:off x="2963674" y="1372662"/>
            <a:ext cx="253717" cy="1050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AF27BAA0-9AC4-4655-837D-CE1AA16D3475}"/>
              </a:ext>
              <a:ext uri="{C183D7F6-B498-43B3-948B-1728B52AA6E4}">
                <adec:decorative xmlns:adec="http://schemas.microsoft.com/office/drawing/2017/decorative" val="1"/>
              </a:ext>
            </a:extLst>
          </p:cNvPr>
          <p:cNvSpPr/>
          <p:nvPr/>
        </p:nvSpPr>
        <p:spPr bwMode="auto">
          <a:xfrm>
            <a:off x="4297503" y="1354564"/>
            <a:ext cx="217472" cy="90037"/>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descr="Smart building icon">
            <a:extLst>
              <a:ext uri="{FF2B5EF4-FFF2-40B4-BE49-F238E27FC236}">
                <a16:creationId xmlns:a16="http://schemas.microsoft.com/office/drawing/2014/main" id="{7AE16128-F5C9-4FFE-A996-82897D9D7B13}"/>
              </a:ext>
            </a:extLst>
          </p:cNvPr>
          <p:cNvGrpSpPr/>
          <p:nvPr/>
        </p:nvGrpSpPr>
        <p:grpSpPr>
          <a:xfrm>
            <a:off x="1476390" y="3922736"/>
            <a:ext cx="502920" cy="500415"/>
            <a:chOff x="3846439" y="4009463"/>
            <a:chExt cx="502920" cy="502920"/>
          </a:xfrm>
        </p:grpSpPr>
        <p:sp useBgFill="1">
          <p:nvSpPr>
            <p:cNvPr id="146" name="Oval 145">
              <a:extLst>
                <a:ext uri="{FF2B5EF4-FFF2-40B4-BE49-F238E27FC236}">
                  <a16:creationId xmlns:a16="http://schemas.microsoft.com/office/drawing/2014/main" id="{2D358996-FCF5-4795-B223-9A9F1850C054}"/>
                </a:ext>
              </a:extLst>
            </p:cNvPr>
            <p:cNvSpPr/>
            <p:nvPr/>
          </p:nvSpPr>
          <p:spPr bwMode="auto">
            <a:xfrm>
              <a:off x="3846439" y="4009463"/>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Freeform 41">
              <a:extLst>
                <a:ext uri="{FF2B5EF4-FFF2-40B4-BE49-F238E27FC236}">
                  <a16:creationId xmlns:a16="http://schemas.microsoft.com/office/drawing/2014/main" id="{72A8AB1D-1E74-4392-A12A-2D9A83F16259}"/>
                </a:ext>
              </a:extLst>
            </p:cNvPr>
            <p:cNvSpPr>
              <a:spLocks noChangeAspect="1" noEditPoints="1"/>
            </p:cNvSpPr>
            <p:nvPr/>
          </p:nvSpPr>
          <p:spPr bwMode="auto">
            <a:xfrm>
              <a:off x="3971460" y="4167612"/>
              <a:ext cx="252878" cy="158048"/>
            </a:xfrm>
            <a:custGeom>
              <a:avLst/>
              <a:gdLst>
                <a:gd name="T0" fmla="*/ 208 w 208"/>
                <a:gd name="T1" fmla="*/ 54 h 130"/>
                <a:gd name="T2" fmla="*/ 208 w 208"/>
                <a:gd name="T3" fmla="*/ 130 h 130"/>
                <a:gd name="T4" fmla="*/ 0 w 208"/>
                <a:gd name="T5" fmla="*/ 130 h 130"/>
                <a:gd name="T6" fmla="*/ 0 w 208"/>
                <a:gd name="T7" fmla="*/ 54 h 130"/>
                <a:gd name="T8" fmla="*/ 40 w 208"/>
                <a:gd name="T9" fmla="*/ 24 h 130"/>
                <a:gd name="T10" fmla="*/ 40 w 208"/>
                <a:gd name="T11" fmla="*/ 54 h 130"/>
                <a:gd name="T12" fmla="*/ 85 w 208"/>
                <a:gd name="T13" fmla="*/ 24 h 130"/>
                <a:gd name="T14" fmla="*/ 85 w 208"/>
                <a:gd name="T15" fmla="*/ 54 h 130"/>
                <a:gd name="T16" fmla="*/ 208 w 208"/>
                <a:gd name="T17" fmla="*/ 54 h 130"/>
                <a:gd name="T18" fmla="*/ 163 w 208"/>
                <a:gd name="T19" fmla="*/ 54 h 130"/>
                <a:gd name="T20" fmla="*/ 153 w 208"/>
                <a:gd name="T21" fmla="*/ 0 h 130"/>
                <a:gd name="T22" fmla="*/ 144 w 208"/>
                <a:gd name="T23" fmla="*/ 0 h 130"/>
                <a:gd name="T24" fmla="*/ 136 w 208"/>
                <a:gd name="T25" fmla="*/ 54 h 130"/>
                <a:gd name="T26" fmla="*/ 200 w 208"/>
                <a:gd name="T27" fmla="*/ 54 h 130"/>
                <a:gd name="T28" fmla="*/ 189 w 208"/>
                <a:gd name="T29" fmla="*/ 0 h 130"/>
                <a:gd name="T30" fmla="*/ 180 w 208"/>
                <a:gd name="T31" fmla="*/ 0 h 130"/>
                <a:gd name="T32" fmla="*/ 171 w 208"/>
                <a:gd name="T33" fmla="*/ 54 h 130"/>
                <a:gd name="T34" fmla="*/ 30 w 208"/>
                <a:gd name="T35" fmla="*/ 77 h 130"/>
                <a:gd name="T36" fmla="*/ 19 w 208"/>
                <a:gd name="T37" fmla="*/ 77 h 130"/>
                <a:gd name="T38" fmla="*/ 19 w 208"/>
                <a:gd name="T39" fmla="*/ 88 h 130"/>
                <a:gd name="T40" fmla="*/ 30 w 208"/>
                <a:gd name="T41" fmla="*/ 88 h 130"/>
                <a:gd name="T42" fmla="*/ 30 w 208"/>
                <a:gd name="T43" fmla="*/ 77 h 130"/>
                <a:gd name="T44" fmla="*/ 69 w 208"/>
                <a:gd name="T45" fmla="*/ 77 h 130"/>
                <a:gd name="T46" fmla="*/ 59 w 208"/>
                <a:gd name="T47" fmla="*/ 77 h 130"/>
                <a:gd name="T48" fmla="*/ 59 w 208"/>
                <a:gd name="T49" fmla="*/ 88 h 130"/>
                <a:gd name="T50" fmla="*/ 69 w 208"/>
                <a:gd name="T51" fmla="*/ 88 h 130"/>
                <a:gd name="T52" fmla="*/ 69 w 208"/>
                <a:gd name="T53" fmla="*/ 77 h 130"/>
                <a:gd name="T54" fmla="*/ 109 w 208"/>
                <a:gd name="T55" fmla="*/ 77 h 130"/>
                <a:gd name="T56" fmla="*/ 99 w 208"/>
                <a:gd name="T57" fmla="*/ 77 h 130"/>
                <a:gd name="T58" fmla="*/ 99 w 208"/>
                <a:gd name="T59" fmla="*/ 88 h 130"/>
                <a:gd name="T60" fmla="*/ 109 w 208"/>
                <a:gd name="T61" fmla="*/ 88 h 130"/>
                <a:gd name="T62" fmla="*/ 109 w 208"/>
                <a:gd name="T63" fmla="*/ 77 h 130"/>
                <a:gd name="T64" fmla="*/ 149 w 208"/>
                <a:gd name="T65" fmla="*/ 77 h 130"/>
                <a:gd name="T66" fmla="*/ 139 w 208"/>
                <a:gd name="T67" fmla="*/ 77 h 130"/>
                <a:gd name="T68" fmla="*/ 139 w 208"/>
                <a:gd name="T69" fmla="*/ 88 h 130"/>
                <a:gd name="T70" fmla="*/ 149 w 208"/>
                <a:gd name="T71" fmla="*/ 88 h 130"/>
                <a:gd name="T72" fmla="*/ 149 w 208"/>
                <a:gd name="T73" fmla="*/ 77 h 130"/>
                <a:gd name="T74" fmla="*/ 189 w 208"/>
                <a:gd name="T75" fmla="*/ 77 h 130"/>
                <a:gd name="T76" fmla="*/ 179 w 208"/>
                <a:gd name="T77" fmla="*/ 77 h 130"/>
                <a:gd name="T78" fmla="*/ 179 w 208"/>
                <a:gd name="T79" fmla="*/ 88 h 130"/>
                <a:gd name="T80" fmla="*/ 189 w 208"/>
                <a:gd name="T81" fmla="*/ 88 h 130"/>
                <a:gd name="T82" fmla="*/ 189 w 208"/>
                <a:gd name="T83" fmla="*/ 7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8" h="130">
                  <a:moveTo>
                    <a:pt x="208" y="54"/>
                  </a:moveTo>
                  <a:lnTo>
                    <a:pt x="208" y="130"/>
                  </a:lnTo>
                  <a:lnTo>
                    <a:pt x="0" y="130"/>
                  </a:lnTo>
                  <a:lnTo>
                    <a:pt x="0" y="54"/>
                  </a:lnTo>
                  <a:lnTo>
                    <a:pt x="40" y="24"/>
                  </a:lnTo>
                  <a:lnTo>
                    <a:pt x="40" y="54"/>
                  </a:lnTo>
                  <a:lnTo>
                    <a:pt x="85" y="24"/>
                  </a:lnTo>
                  <a:lnTo>
                    <a:pt x="85" y="54"/>
                  </a:lnTo>
                  <a:lnTo>
                    <a:pt x="208" y="54"/>
                  </a:lnTo>
                  <a:moveTo>
                    <a:pt x="163" y="54"/>
                  </a:moveTo>
                  <a:lnTo>
                    <a:pt x="153" y="0"/>
                  </a:lnTo>
                  <a:lnTo>
                    <a:pt x="144" y="0"/>
                  </a:lnTo>
                  <a:lnTo>
                    <a:pt x="136" y="54"/>
                  </a:lnTo>
                  <a:moveTo>
                    <a:pt x="200" y="54"/>
                  </a:moveTo>
                  <a:lnTo>
                    <a:pt x="189" y="0"/>
                  </a:lnTo>
                  <a:lnTo>
                    <a:pt x="180" y="0"/>
                  </a:lnTo>
                  <a:lnTo>
                    <a:pt x="171" y="54"/>
                  </a:lnTo>
                  <a:moveTo>
                    <a:pt x="30" y="77"/>
                  </a:moveTo>
                  <a:lnTo>
                    <a:pt x="19" y="77"/>
                  </a:lnTo>
                  <a:lnTo>
                    <a:pt x="19" y="88"/>
                  </a:lnTo>
                  <a:lnTo>
                    <a:pt x="30" y="88"/>
                  </a:lnTo>
                  <a:lnTo>
                    <a:pt x="30" y="77"/>
                  </a:lnTo>
                  <a:moveTo>
                    <a:pt x="69" y="77"/>
                  </a:moveTo>
                  <a:lnTo>
                    <a:pt x="59" y="77"/>
                  </a:lnTo>
                  <a:lnTo>
                    <a:pt x="59" y="88"/>
                  </a:lnTo>
                  <a:lnTo>
                    <a:pt x="69" y="88"/>
                  </a:lnTo>
                  <a:lnTo>
                    <a:pt x="69" y="77"/>
                  </a:lnTo>
                  <a:moveTo>
                    <a:pt x="109" y="77"/>
                  </a:moveTo>
                  <a:lnTo>
                    <a:pt x="99" y="77"/>
                  </a:lnTo>
                  <a:lnTo>
                    <a:pt x="99" y="88"/>
                  </a:lnTo>
                  <a:lnTo>
                    <a:pt x="109" y="88"/>
                  </a:lnTo>
                  <a:lnTo>
                    <a:pt x="109" y="77"/>
                  </a:lnTo>
                  <a:moveTo>
                    <a:pt x="149" y="77"/>
                  </a:moveTo>
                  <a:lnTo>
                    <a:pt x="139" y="77"/>
                  </a:lnTo>
                  <a:lnTo>
                    <a:pt x="139" y="88"/>
                  </a:lnTo>
                  <a:lnTo>
                    <a:pt x="149" y="88"/>
                  </a:lnTo>
                  <a:lnTo>
                    <a:pt x="149" y="77"/>
                  </a:lnTo>
                  <a:moveTo>
                    <a:pt x="189" y="77"/>
                  </a:moveTo>
                  <a:lnTo>
                    <a:pt x="179" y="77"/>
                  </a:lnTo>
                  <a:lnTo>
                    <a:pt x="179" y="88"/>
                  </a:lnTo>
                  <a:lnTo>
                    <a:pt x="189" y="88"/>
                  </a:lnTo>
                  <a:lnTo>
                    <a:pt x="189" y="77"/>
                  </a:lnTo>
                </a:path>
              </a:pathLst>
            </a:custGeom>
            <a:noFill/>
            <a:ln w="12700" cap="sq">
              <a:solidFill>
                <a:schemeClr val="tx1">
                  <a:lumMod val="90000"/>
                  <a:lumOff val="1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18" name="Group 17" descr="airplane icon">
            <a:extLst>
              <a:ext uri="{FF2B5EF4-FFF2-40B4-BE49-F238E27FC236}">
                <a16:creationId xmlns:a16="http://schemas.microsoft.com/office/drawing/2014/main" id="{B309F148-9762-4D71-8617-DB9BD4B1FCA5}"/>
              </a:ext>
            </a:extLst>
          </p:cNvPr>
          <p:cNvGrpSpPr/>
          <p:nvPr/>
        </p:nvGrpSpPr>
        <p:grpSpPr>
          <a:xfrm>
            <a:off x="5643334" y="3093670"/>
            <a:ext cx="502920" cy="500415"/>
            <a:chOff x="8013383" y="3180397"/>
            <a:chExt cx="502920" cy="502920"/>
          </a:xfrm>
        </p:grpSpPr>
        <p:sp useBgFill="1">
          <p:nvSpPr>
            <p:cNvPr id="144" name="Oval 143">
              <a:extLst>
                <a:ext uri="{FF2B5EF4-FFF2-40B4-BE49-F238E27FC236}">
                  <a16:creationId xmlns:a16="http://schemas.microsoft.com/office/drawing/2014/main" id="{E40AE156-6A5C-4F42-A34B-F3974A801B5B}"/>
                </a:ext>
              </a:extLst>
            </p:cNvPr>
            <p:cNvSpPr/>
            <p:nvPr/>
          </p:nvSpPr>
          <p:spPr bwMode="auto">
            <a:xfrm>
              <a:off x="8013383" y="3180397"/>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Airplane_E709">
              <a:extLst>
                <a:ext uri="{FF2B5EF4-FFF2-40B4-BE49-F238E27FC236}">
                  <a16:creationId xmlns:a16="http://schemas.microsoft.com/office/drawing/2014/main" id="{F8D71396-926A-428D-BEA7-2536E10BF6EC}"/>
                </a:ext>
              </a:extLst>
            </p:cNvPr>
            <p:cNvSpPr>
              <a:spLocks noChangeAspect="1"/>
            </p:cNvSpPr>
            <p:nvPr/>
          </p:nvSpPr>
          <p:spPr bwMode="auto">
            <a:xfrm>
              <a:off x="8151627" y="3312320"/>
              <a:ext cx="235956" cy="239076"/>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2700" cap="flat">
              <a:solidFill>
                <a:schemeClr val="tx1">
                  <a:lumMod val="90000"/>
                  <a:lumOff val="1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19" name="Group 18" descr="CPU chip icon">
            <a:extLst>
              <a:ext uri="{FF2B5EF4-FFF2-40B4-BE49-F238E27FC236}">
                <a16:creationId xmlns:a16="http://schemas.microsoft.com/office/drawing/2014/main" id="{9D0B6D3B-12CE-4D27-A7B7-3496F7A49BEC}"/>
              </a:ext>
            </a:extLst>
          </p:cNvPr>
          <p:cNvGrpSpPr/>
          <p:nvPr/>
        </p:nvGrpSpPr>
        <p:grpSpPr>
          <a:xfrm>
            <a:off x="4306415" y="5094627"/>
            <a:ext cx="502920" cy="500415"/>
            <a:chOff x="6676464" y="5181354"/>
            <a:chExt cx="502920" cy="502920"/>
          </a:xfrm>
        </p:grpSpPr>
        <p:sp useBgFill="1">
          <p:nvSpPr>
            <p:cNvPr id="140" name="Oval 139">
              <a:extLst>
                <a:ext uri="{FF2B5EF4-FFF2-40B4-BE49-F238E27FC236}">
                  <a16:creationId xmlns:a16="http://schemas.microsoft.com/office/drawing/2014/main" id="{322A7E10-87C6-4EAD-B303-EDDD640E8074}"/>
                </a:ext>
              </a:extLst>
            </p:cNvPr>
            <p:cNvSpPr/>
            <p:nvPr/>
          </p:nvSpPr>
          <p:spPr bwMode="auto">
            <a:xfrm>
              <a:off x="6676464" y="5181354"/>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8">
              <a:extLst>
                <a:ext uri="{FF2B5EF4-FFF2-40B4-BE49-F238E27FC236}">
                  <a16:creationId xmlns:a16="http://schemas.microsoft.com/office/drawing/2014/main" id="{84002EC0-9E5E-47BE-8CF8-445A0D80252C}"/>
                </a:ext>
              </a:extLst>
            </p:cNvPr>
            <p:cNvGrpSpPr>
              <a:grpSpLocks noChangeAspect="1"/>
            </p:cNvGrpSpPr>
            <p:nvPr/>
          </p:nvGrpSpPr>
          <p:grpSpPr bwMode="auto">
            <a:xfrm>
              <a:off x="6803377" y="5331619"/>
              <a:ext cx="249094" cy="202390"/>
              <a:chOff x="5458" y="3157"/>
              <a:chExt cx="304" cy="247"/>
            </a:xfrm>
            <a:noFill/>
          </p:grpSpPr>
          <p:sp>
            <p:nvSpPr>
              <p:cNvPr id="142" name="Freeform 9">
                <a:extLst>
                  <a:ext uri="{FF2B5EF4-FFF2-40B4-BE49-F238E27FC236}">
                    <a16:creationId xmlns:a16="http://schemas.microsoft.com/office/drawing/2014/main" id="{5BE819F2-FE74-4A0B-A1CB-D09F135107B9}"/>
                  </a:ext>
                </a:extLst>
              </p:cNvPr>
              <p:cNvSpPr>
                <a:spLocks noEditPoints="1"/>
              </p:cNvSpPr>
              <p:nvPr/>
            </p:nvSpPr>
            <p:spPr bwMode="auto">
              <a:xfrm>
                <a:off x="5521" y="3157"/>
                <a:ext cx="241" cy="247"/>
              </a:xfrm>
              <a:custGeom>
                <a:avLst/>
                <a:gdLst>
                  <a:gd name="T0" fmla="*/ 35 w 334"/>
                  <a:gd name="T1" fmla="*/ 160 h 341"/>
                  <a:gd name="T2" fmla="*/ 35 w 334"/>
                  <a:gd name="T3" fmla="*/ 61 h 341"/>
                  <a:gd name="T4" fmla="*/ 60 w 334"/>
                  <a:gd name="T5" fmla="*/ 36 h 341"/>
                  <a:gd name="T6" fmla="*/ 266 w 334"/>
                  <a:gd name="T7" fmla="*/ 36 h 341"/>
                  <a:gd name="T8" fmla="*/ 291 w 334"/>
                  <a:gd name="T9" fmla="*/ 61 h 341"/>
                  <a:gd name="T10" fmla="*/ 291 w 334"/>
                  <a:gd name="T11" fmla="*/ 273 h 341"/>
                  <a:gd name="T12" fmla="*/ 266 w 334"/>
                  <a:gd name="T13" fmla="*/ 298 h 341"/>
                  <a:gd name="T14" fmla="*/ 266 w 334"/>
                  <a:gd name="T15" fmla="*/ 298 h 341"/>
                  <a:gd name="T16" fmla="*/ 84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5 w 334"/>
                  <a:gd name="T35" fmla="*/ 0 h 341"/>
                  <a:gd name="T36" fmla="*/ 255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5 w 334"/>
                  <a:gd name="T59" fmla="*/ 78 h 341"/>
                  <a:gd name="T60" fmla="*/ 0 w 334"/>
                  <a:gd name="T61" fmla="*/ 78 h 341"/>
                  <a:gd name="T62" fmla="*/ 35 w 334"/>
                  <a:gd name="T63" fmla="*/ 121 h 341"/>
                  <a:gd name="T64" fmla="*/ 0 w 334"/>
                  <a:gd name="T65" fmla="*/ 121 h 341"/>
                  <a:gd name="T66" fmla="*/ 35 w 334"/>
                  <a:gd name="T67" fmla="*/ 163 h 341"/>
                  <a:gd name="T68" fmla="*/ 0 w 334"/>
                  <a:gd name="T69" fmla="*/ 163 h 341"/>
                  <a:gd name="T70" fmla="*/ 121 w 334"/>
                  <a:gd name="T71" fmla="*/ 298 h 341"/>
                  <a:gd name="T72" fmla="*/ 121 w 334"/>
                  <a:gd name="T73" fmla="*/ 341 h 341"/>
                  <a:gd name="T74" fmla="*/ 163 w 334"/>
                  <a:gd name="T75" fmla="*/ 341 h 341"/>
                  <a:gd name="T76" fmla="*/ 163 w 334"/>
                  <a:gd name="T77" fmla="*/ 298 h 341"/>
                  <a:gd name="T78" fmla="*/ 206 w 334"/>
                  <a:gd name="T79" fmla="*/ 298 h 341"/>
                  <a:gd name="T80" fmla="*/ 206 w 334"/>
                  <a:gd name="T81" fmla="*/ 341 h 341"/>
                  <a:gd name="T82" fmla="*/ 255 w 334"/>
                  <a:gd name="T83" fmla="*/ 298 h 341"/>
                  <a:gd name="T84" fmla="*/ 255 w 334"/>
                  <a:gd name="T8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4" h="341">
                    <a:moveTo>
                      <a:pt x="35" y="160"/>
                    </a:moveTo>
                    <a:cubicBezTo>
                      <a:pt x="35" y="65"/>
                      <a:pt x="35" y="61"/>
                      <a:pt x="35" y="61"/>
                    </a:cubicBezTo>
                    <a:cubicBezTo>
                      <a:pt x="35" y="45"/>
                      <a:pt x="48" y="36"/>
                      <a:pt x="60" y="36"/>
                    </a:cubicBezTo>
                    <a:cubicBezTo>
                      <a:pt x="266" y="36"/>
                      <a:pt x="266" y="36"/>
                      <a:pt x="266" y="36"/>
                    </a:cubicBezTo>
                    <a:cubicBezTo>
                      <a:pt x="282" y="36"/>
                      <a:pt x="291" y="45"/>
                      <a:pt x="291" y="61"/>
                    </a:cubicBezTo>
                    <a:cubicBezTo>
                      <a:pt x="291" y="273"/>
                      <a:pt x="291" y="273"/>
                      <a:pt x="291" y="273"/>
                    </a:cubicBezTo>
                    <a:cubicBezTo>
                      <a:pt x="291" y="286"/>
                      <a:pt x="282" y="298"/>
                      <a:pt x="266" y="298"/>
                    </a:cubicBezTo>
                    <a:cubicBezTo>
                      <a:pt x="266" y="298"/>
                      <a:pt x="266" y="298"/>
                      <a:pt x="266" y="298"/>
                    </a:cubicBezTo>
                    <a:cubicBezTo>
                      <a:pt x="161" y="298"/>
                      <a:pt x="110" y="298"/>
                      <a:pt x="84" y="298"/>
                    </a:cubicBezTo>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5" y="0"/>
                    </a:moveTo>
                    <a:cubicBezTo>
                      <a:pt x="255" y="36"/>
                      <a:pt x="255" y="36"/>
                      <a:pt x="255"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5" y="78"/>
                    </a:moveTo>
                    <a:cubicBezTo>
                      <a:pt x="0" y="78"/>
                      <a:pt x="0" y="78"/>
                      <a:pt x="0" y="78"/>
                    </a:cubicBezTo>
                    <a:moveTo>
                      <a:pt x="35" y="121"/>
                    </a:moveTo>
                    <a:cubicBezTo>
                      <a:pt x="0" y="121"/>
                      <a:pt x="0" y="121"/>
                      <a:pt x="0" y="121"/>
                    </a:cubicBezTo>
                    <a:moveTo>
                      <a:pt x="35" y="163"/>
                    </a:moveTo>
                    <a:cubicBezTo>
                      <a:pt x="0" y="163"/>
                      <a:pt x="0" y="163"/>
                      <a:pt x="0" y="163"/>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5" y="298"/>
                    </a:moveTo>
                    <a:cubicBezTo>
                      <a:pt x="255" y="341"/>
                      <a:pt x="255" y="341"/>
                      <a:pt x="255" y="341"/>
                    </a:cubicBezTo>
                  </a:path>
                </a:pathLst>
              </a:custGeom>
              <a:grpFill/>
              <a:ln w="12700" cap="flat">
                <a:solidFill>
                  <a:schemeClr val="tx1">
                    <a:lumMod val="90000"/>
                    <a:lumOff val="1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43" name="Freeform 10">
                <a:extLst>
                  <a:ext uri="{FF2B5EF4-FFF2-40B4-BE49-F238E27FC236}">
                    <a16:creationId xmlns:a16="http://schemas.microsoft.com/office/drawing/2014/main" id="{84500B35-1089-44E5-8D02-C3C941F196CF}"/>
                  </a:ext>
                </a:extLst>
              </p:cNvPr>
              <p:cNvSpPr>
                <a:spLocks noEditPoints="1"/>
              </p:cNvSpPr>
              <p:nvPr/>
            </p:nvSpPr>
            <p:spPr bwMode="auto">
              <a:xfrm>
                <a:off x="5458" y="3262"/>
                <a:ext cx="138" cy="141"/>
              </a:xfrm>
              <a:custGeom>
                <a:avLst/>
                <a:gdLst>
                  <a:gd name="T0" fmla="*/ 153 w 191"/>
                  <a:gd name="T1" fmla="*/ 171 h 195"/>
                  <a:gd name="T2" fmla="*/ 35 w 191"/>
                  <a:gd name="T3" fmla="*/ 171 h 195"/>
                  <a:gd name="T4" fmla="*/ 21 w 191"/>
                  <a:gd name="T5" fmla="*/ 156 h 195"/>
                  <a:gd name="T6" fmla="*/ 21 w 191"/>
                  <a:gd name="T7" fmla="*/ 35 h 195"/>
                  <a:gd name="T8" fmla="*/ 35 w 191"/>
                  <a:gd name="T9" fmla="*/ 20 h 195"/>
                  <a:gd name="T10" fmla="*/ 153 w 191"/>
                  <a:gd name="T11" fmla="*/ 20 h 195"/>
                  <a:gd name="T12" fmla="*/ 167 w 191"/>
                  <a:gd name="T13" fmla="*/ 35 h 195"/>
                  <a:gd name="T14" fmla="*/ 167 w 191"/>
                  <a:gd name="T15" fmla="*/ 156 h 195"/>
                  <a:gd name="T16" fmla="*/ 153 w 191"/>
                  <a:gd name="T17" fmla="*/ 171 h 195"/>
                  <a:gd name="T18" fmla="*/ 45 w 191"/>
                  <a:gd name="T19" fmla="*/ 20 h 195"/>
                  <a:gd name="T20" fmla="*/ 45 w 191"/>
                  <a:gd name="T21" fmla="*/ 0 h 195"/>
                  <a:gd name="T22" fmla="*/ 69 w 191"/>
                  <a:gd name="T23" fmla="*/ 20 h 195"/>
                  <a:gd name="T24" fmla="*/ 69 w 191"/>
                  <a:gd name="T25" fmla="*/ 0 h 195"/>
                  <a:gd name="T26" fmla="*/ 94 w 191"/>
                  <a:gd name="T27" fmla="*/ 0 h 195"/>
                  <a:gd name="T28" fmla="*/ 94 w 191"/>
                  <a:gd name="T29" fmla="*/ 20 h 195"/>
                  <a:gd name="T30" fmla="*/ 118 w 191"/>
                  <a:gd name="T31" fmla="*/ 0 h 195"/>
                  <a:gd name="T32" fmla="*/ 118 w 191"/>
                  <a:gd name="T33" fmla="*/ 20 h 195"/>
                  <a:gd name="T34" fmla="*/ 146 w 191"/>
                  <a:gd name="T35" fmla="*/ 0 h 195"/>
                  <a:gd name="T36" fmla="*/ 146 w 191"/>
                  <a:gd name="T37" fmla="*/ 20 h 195"/>
                  <a:gd name="T38" fmla="*/ 191 w 191"/>
                  <a:gd name="T39" fmla="*/ 45 h 195"/>
                  <a:gd name="T40" fmla="*/ 167 w 191"/>
                  <a:gd name="T41" fmla="*/ 45 h 195"/>
                  <a:gd name="T42" fmla="*/ 191 w 191"/>
                  <a:gd name="T43" fmla="*/ 69 h 195"/>
                  <a:gd name="T44" fmla="*/ 167 w 191"/>
                  <a:gd name="T45" fmla="*/ 69 h 195"/>
                  <a:gd name="T46" fmla="*/ 191 w 191"/>
                  <a:gd name="T47" fmla="*/ 93 h 195"/>
                  <a:gd name="T48" fmla="*/ 167 w 191"/>
                  <a:gd name="T49" fmla="*/ 93 h 195"/>
                  <a:gd name="T50" fmla="*/ 191 w 191"/>
                  <a:gd name="T51" fmla="*/ 122 h 195"/>
                  <a:gd name="T52" fmla="*/ 167 w 191"/>
                  <a:gd name="T53" fmla="*/ 122 h 195"/>
                  <a:gd name="T54" fmla="*/ 191 w 191"/>
                  <a:gd name="T55" fmla="*/ 146 h 195"/>
                  <a:gd name="T56" fmla="*/ 167 w 191"/>
                  <a:gd name="T57" fmla="*/ 146 h 195"/>
                  <a:gd name="T58" fmla="*/ 21 w 191"/>
                  <a:gd name="T59" fmla="*/ 45 h 195"/>
                  <a:gd name="T60" fmla="*/ 0 w 191"/>
                  <a:gd name="T61" fmla="*/ 45 h 195"/>
                  <a:gd name="T62" fmla="*/ 21 w 191"/>
                  <a:gd name="T63" fmla="*/ 69 h 195"/>
                  <a:gd name="T64" fmla="*/ 0 w 191"/>
                  <a:gd name="T65" fmla="*/ 69 h 195"/>
                  <a:gd name="T66" fmla="*/ 21 w 191"/>
                  <a:gd name="T67" fmla="*/ 93 h 195"/>
                  <a:gd name="T68" fmla="*/ 0 w 191"/>
                  <a:gd name="T69" fmla="*/ 93 h 195"/>
                  <a:gd name="T70" fmla="*/ 21 w 191"/>
                  <a:gd name="T71" fmla="*/ 122 h 195"/>
                  <a:gd name="T72" fmla="*/ 0 w 191"/>
                  <a:gd name="T73" fmla="*/ 122 h 195"/>
                  <a:gd name="T74" fmla="*/ 21 w 191"/>
                  <a:gd name="T75" fmla="*/ 146 h 195"/>
                  <a:gd name="T76" fmla="*/ 0 w 191"/>
                  <a:gd name="T77" fmla="*/ 146 h 195"/>
                  <a:gd name="T78" fmla="*/ 45 w 191"/>
                  <a:gd name="T79" fmla="*/ 171 h 195"/>
                  <a:gd name="T80" fmla="*/ 45 w 191"/>
                  <a:gd name="T81" fmla="*/ 195 h 195"/>
                  <a:gd name="T82" fmla="*/ 69 w 191"/>
                  <a:gd name="T83" fmla="*/ 171 h 195"/>
                  <a:gd name="T84" fmla="*/ 69 w 191"/>
                  <a:gd name="T85" fmla="*/ 195 h 195"/>
                  <a:gd name="T86" fmla="*/ 94 w 191"/>
                  <a:gd name="T87" fmla="*/ 195 h 195"/>
                  <a:gd name="T88" fmla="*/ 94 w 191"/>
                  <a:gd name="T89" fmla="*/ 171 h 195"/>
                  <a:gd name="T90" fmla="*/ 118 w 191"/>
                  <a:gd name="T91" fmla="*/ 171 h 195"/>
                  <a:gd name="T92" fmla="*/ 118 w 191"/>
                  <a:gd name="T93" fmla="*/ 195 h 195"/>
                  <a:gd name="T94" fmla="*/ 146 w 191"/>
                  <a:gd name="T95" fmla="*/ 171 h 195"/>
                  <a:gd name="T96" fmla="*/ 146 w 191"/>
                  <a:gd name="T9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1" h="195">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grpFill/>
              <a:ln w="12700" cap="flat">
                <a:solidFill>
                  <a:schemeClr val="tx1">
                    <a:lumMod val="90000"/>
                    <a:lumOff val="1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0" name="Group 19" descr="pencil icon (custom logs)&#10;">
            <a:extLst>
              <a:ext uri="{FF2B5EF4-FFF2-40B4-BE49-F238E27FC236}">
                <a16:creationId xmlns:a16="http://schemas.microsoft.com/office/drawing/2014/main" id="{86774B42-6352-4D46-B419-56E26EA7CA50}"/>
              </a:ext>
            </a:extLst>
          </p:cNvPr>
          <p:cNvGrpSpPr/>
          <p:nvPr/>
        </p:nvGrpSpPr>
        <p:grpSpPr>
          <a:xfrm>
            <a:off x="5478306" y="3922736"/>
            <a:ext cx="502920" cy="500415"/>
            <a:chOff x="7848355" y="4009463"/>
            <a:chExt cx="502920" cy="502920"/>
          </a:xfrm>
        </p:grpSpPr>
        <p:sp useBgFill="1">
          <p:nvSpPr>
            <p:cNvPr id="138" name="Oval 137">
              <a:extLst>
                <a:ext uri="{FF2B5EF4-FFF2-40B4-BE49-F238E27FC236}">
                  <a16:creationId xmlns:a16="http://schemas.microsoft.com/office/drawing/2014/main" id="{00C7F2D3-23C2-4C82-AA1B-9A89428F19EB}"/>
                </a:ext>
              </a:extLst>
            </p:cNvPr>
            <p:cNvSpPr/>
            <p:nvPr/>
          </p:nvSpPr>
          <p:spPr bwMode="auto">
            <a:xfrm>
              <a:off x="7848355" y="4009463"/>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pen">
              <a:extLst>
                <a:ext uri="{FF2B5EF4-FFF2-40B4-BE49-F238E27FC236}">
                  <a16:creationId xmlns:a16="http://schemas.microsoft.com/office/drawing/2014/main" id="{276B7872-B249-4882-95F6-FE9C8C0D9881}"/>
                </a:ext>
              </a:extLst>
            </p:cNvPr>
            <p:cNvSpPr>
              <a:spLocks noChangeAspect="1" noEditPoints="1"/>
            </p:cNvSpPr>
            <p:nvPr/>
          </p:nvSpPr>
          <p:spPr bwMode="auto">
            <a:xfrm>
              <a:off x="7986668" y="4147273"/>
              <a:ext cx="226294" cy="227301"/>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1" name="Group 20" descr="Laptop icon">
            <a:extLst>
              <a:ext uri="{FF2B5EF4-FFF2-40B4-BE49-F238E27FC236}">
                <a16:creationId xmlns:a16="http://schemas.microsoft.com/office/drawing/2014/main" id="{7CCFC4C5-AB00-4E45-8015-5219627DC382}"/>
              </a:ext>
            </a:extLst>
          </p:cNvPr>
          <p:cNvGrpSpPr/>
          <p:nvPr/>
        </p:nvGrpSpPr>
        <p:grpSpPr>
          <a:xfrm>
            <a:off x="1286036" y="1627745"/>
            <a:ext cx="502920" cy="500415"/>
            <a:chOff x="3656085" y="1714472"/>
            <a:chExt cx="502920" cy="502920"/>
          </a:xfrm>
        </p:grpSpPr>
        <p:sp useBgFill="1">
          <p:nvSpPr>
            <p:cNvPr id="132" name="Oval 131">
              <a:extLst>
                <a:ext uri="{FF2B5EF4-FFF2-40B4-BE49-F238E27FC236}">
                  <a16:creationId xmlns:a16="http://schemas.microsoft.com/office/drawing/2014/main" id="{1D6485B9-9E57-47F9-94BC-98C2FDEC49A3}"/>
                </a:ext>
              </a:extLst>
            </p:cNvPr>
            <p:cNvSpPr/>
            <p:nvPr/>
          </p:nvSpPr>
          <p:spPr bwMode="auto">
            <a:xfrm>
              <a:off x="3656085" y="1714472"/>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3" name="Group 132">
              <a:extLst>
                <a:ext uri="{FF2B5EF4-FFF2-40B4-BE49-F238E27FC236}">
                  <a16:creationId xmlns:a16="http://schemas.microsoft.com/office/drawing/2014/main" id="{9778DA72-E229-4479-91BF-9B32439EC9BC}"/>
                </a:ext>
              </a:extLst>
            </p:cNvPr>
            <p:cNvGrpSpPr/>
            <p:nvPr/>
          </p:nvGrpSpPr>
          <p:grpSpPr>
            <a:xfrm>
              <a:off x="3789165" y="1884600"/>
              <a:ext cx="236760" cy="162664"/>
              <a:chOff x="1083478" y="4352862"/>
              <a:chExt cx="545310" cy="374645"/>
            </a:xfrm>
          </p:grpSpPr>
          <p:grpSp>
            <p:nvGrpSpPr>
              <p:cNvPr id="134" name="Group 133">
                <a:extLst>
                  <a:ext uri="{FF2B5EF4-FFF2-40B4-BE49-F238E27FC236}">
                    <a16:creationId xmlns:a16="http://schemas.microsoft.com/office/drawing/2014/main" id="{8F54BD6F-C7EB-4859-BF55-CB62AF1F20E6}"/>
                  </a:ext>
                </a:extLst>
              </p:cNvPr>
              <p:cNvGrpSpPr/>
              <p:nvPr/>
            </p:nvGrpSpPr>
            <p:grpSpPr>
              <a:xfrm>
                <a:off x="1083478" y="4352862"/>
                <a:ext cx="545310" cy="374645"/>
                <a:chOff x="1691236" y="428625"/>
                <a:chExt cx="707044" cy="485770"/>
              </a:xfrm>
            </p:grpSpPr>
            <p:sp>
              <p:nvSpPr>
                <p:cNvPr id="136" name="Rectangle 135">
                  <a:extLst>
                    <a:ext uri="{FF2B5EF4-FFF2-40B4-BE49-F238E27FC236}">
                      <a16:creationId xmlns:a16="http://schemas.microsoft.com/office/drawing/2014/main" id="{F1509D0E-9D6F-4F77-BB14-278EFBC344E0}"/>
                    </a:ext>
                  </a:extLst>
                </p:cNvPr>
                <p:cNvSpPr/>
                <p:nvPr/>
              </p:nvSpPr>
              <p:spPr bwMode="auto">
                <a:xfrm>
                  <a:off x="1743075" y="428625"/>
                  <a:ext cx="614363" cy="409575"/>
                </a:xfrm>
                <a:prstGeom prst="rect">
                  <a:avLst/>
                </a:pr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89642" tIns="44821" rIns="109728" bIns="44821"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gradFill>
                        <a:gsLst>
                          <a:gs pos="0">
                            <a:srgbClr val="1A1A1A"/>
                          </a:gs>
                          <a:gs pos="100000">
                            <a:srgbClr val="1A1A1A"/>
                          </a:gs>
                        </a:gsLst>
                        <a:lin ang="5400000" scaled="0"/>
                      </a:gradFill>
                      <a:effectLst/>
                      <a:uLnTx/>
                      <a:uFillTx/>
                      <a:latin typeface="Segoe UI Semibold"/>
                      <a:ea typeface="+mn-ea"/>
                      <a:cs typeface="+mn-cs"/>
                    </a:rPr>
                    <a:t>68</a:t>
                  </a:r>
                </a:p>
              </p:txBody>
            </p:sp>
            <p:sp>
              <p:nvSpPr>
                <p:cNvPr id="137" name="Rectangle 7">
                  <a:extLst>
                    <a:ext uri="{FF2B5EF4-FFF2-40B4-BE49-F238E27FC236}">
                      <a16:creationId xmlns:a16="http://schemas.microsoft.com/office/drawing/2014/main" id="{437A418D-1684-40F4-9439-833468C7457B}"/>
                    </a:ext>
                  </a:extLst>
                </p:cNvPr>
                <p:cNvSpPr/>
                <p:nvPr/>
              </p:nvSpPr>
              <p:spPr bwMode="auto">
                <a:xfrm>
                  <a:off x="1691236" y="839275"/>
                  <a:ext cx="707044" cy="75120"/>
                </a:xfrm>
                <a:custGeom>
                  <a:avLst/>
                  <a:gdLst>
                    <a:gd name="connsiteX0" fmla="*/ 0 w 800594"/>
                    <a:gd name="connsiteY0" fmla="*/ 0 h 148615"/>
                    <a:gd name="connsiteX1" fmla="*/ 800594 w 800594"/>
                    <a:gd name="connsiteY1" fmla="*/ 0 h 148615"/>
                    <a:gd name="connsiteX2" fmla="*/ 800594 w 800594"/>
                    <a:gd name="connsiteY2" fmla="*/ 148615 h 148615"/>
                    <a:gd name="connsiteX3" fmla="*/ 0 w 800594"/>
                    <a:gd name="connsiteY3" fmla="*/ 148615 h 148615"/>
                    <a:gd name="connsiteX4" fmla="*/ 0 w 800594"/>
                    <a:gd name="connsiteY4" fmla="*/ 0 h 148615"/>
                    <a:gd name="connsiteX0" fmla="*/ 0 w 800594"/>
                    <a:gd name="connsiteY0" fmla="*/ 0 h 154965"/>
                    <a:gd name="connsiteX1" fmla="*/ 800594 w 800594"/>
                    <a:gd name="connsiteY1" fmla="*/ 0 h 154965"/>
                    <a:gd name="connsiteX2" fmla="*/ 800594 w 800594"/>
                    <a:gd name="connsiteY2" fmla="*/ 148615 h 154965"/>
                    <a:gd name="connsiteX3" fmla="*/ 101600 w 800594"/>
                    <a:gd name="connsiteY3" fmla="*/ 154965 h 154965"/>
                    <a:gd name="connsiteX4" fmla="*/ 0 w 800594"/>
                    <a:gd name="connsiteY4" fmla="*/ 0 h 154965"/>
                    <a:gd name="connsiteX0" fmla="*/ 0 w 800594"/>
                    <a:gd name="connsiteY0" fmla="*/ 0 h 154965"/>
                    <a:gd name="connsiteX1" fmla="*/ 800594 w 800594"/>
                    <a:gd name="connsiteY1" fmla="*/ 0 h 154965"/>
                    <a:gd name="connsiteX2" fmla="*/ 679944 w 800594"/>
                    <a:gd name="connsiteY2" fmla="*/ 142265 h 154965"/>
                    <a:gd name="connsiteX3" fmla="*/ 101600 w 800594"/>
                    <a:gd name="connsiteY3" fmla="*/ 154965 h 154965"/>
                    <a:gd name="connsiteX4" fmla="*/ 0 w 800594"/>
                    <a:gd name="connsiteY4" fmla="*/ 0 h 154965"/>
                    <a:gd name="connsiteX0" fmla="*/ 0 w 800594"/>
                    <a:gd name="connsiteY0" fmla="*/ 0 h 161315"/>
                    <a:gd name="connsiteX1" fmla="*/ 800594 w 800594"/>
                    <a:gd name="connsiteY1" fmla="*/ 0 h 161315"/>
                    <a:gd name="connsiteX2" fmla="*/ 692644 w 800594"/>
                    <a:gd name="connsiteY2" fmla="*/ 161315 h 161315"/>
                    <a:gd name="connsiteX3" fmla="*/ 101600 w 800594"/>
                    <a:gd name="connsiteY3" fmla="*/ 154965 h 161315"/>
                    <a:gd name="connsiteX4" fmla="*/ 0 w 800594"/>
                    <a:gd name="connsiteY4" fmla="*/ 0 h 161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594" h="161315">
                      <a:moveTo>
                        <a:pt x="0" y="0"/>
                      </a:moveTo>
                      <a:lnTo>
                        <a:pt x="800594" y="0"/>
                      </a:lnTo>
                      <a:lnTo>
                        <a:pt x="692644" y="161315"/>
                      </a:lnTo>
                      <a:lnTo>
                        <a:pt x="101600" y="154965"/>
                      </a:lnTo>
                      <a:lnTo>
                        <a:pt x="0" y="0"/>
                      </a:lnTo>
                      <a:close/>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89642" tIns="44821" rIns="109728" bIns="44821"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err="1">
                    <a:ln>
                      <a:noFill/>
                    </a:ln>
                    <a:gradFill>
                      <a:gsLst>
                        <a:gs pos="0">
                          <a:srgbClr val="1A1A1A"/>
                        </a:gs>
                        <a:gs pos="100000">
                          <a:srgbClr val="1A1A1A"/>
                        </a:gs>
                      </a:gsLst>
                      <a:lin ang="5400000" scaled="0"/>
                    </a:gradFill>
                    <a:effectLst/>
                    <a:uLnTx/>
                    <a:uFillTx/>
                    <a:latin typeface="Segoe UI Semibold"/>
                    <a:ea typeface="+mn-ea"/>
                    <a:cs typeface="+mn-cs"/>
                  </a:endParaRPr>
                </a:p>
              </p:txBody>
            </p:sp>
          </p:grpSp>
          <p:sp>
            <p:nvSpPr>
              <p:cNvPr id="135" name="Oval 134">
                <a:extLst>
                  <a:ext uri="{FF2B5EF4-FFF2-40B4-BE49-F238E27FC236}">
                    <a16:creationId xmlns:a16="http://schemas.microsoft.com/office/drawing/2014/main" id="{6C1F609A-C2A5-4C55-8EF2-C0A264190A10}"/>
                  </a:ext>
                </a:extLst>
              </p:cNvPr>
              <p:cNvSpPr/>
              <p:nvPr/>
            </p:nvSpPr>
            <p:spPr bwMode="auto">
              <a:xfrm>
                <a:off x="1458893" y="4457699"/>
                <a:ext cx="27433" cy="27431"/>
              </a:xfrm>
              <a:prstGeom prst="ellipse">
                <a:avLst/>
              </a:pr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89642" tIns="44821" rIns="109728" bIns="44821"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err="1">
                  <a:ln>
                    <a:noFill/>
                  </a:ln>
                  <a:gradFill>
                    <a:gsLst>
                      <a:gs pos="0">
                        <a:srgbClr val="1A1A1A"/>
                      </a:gs>
                      <a:gs pos="100000">
                        <a:srgbClr val="1A1A1A"/>
                      </a:gs>
                    </a:gsLst>
                    <a:lin ang="5400000" scaled="0"/>
                  </a:gradFill>
                  <a:effectLst/>
                  <a:uLnTx/>
                  <a:uFillTx/>
                  <a:latin typeface="Segoe UI Semibold"/>
                  <a:ea typeface="+mn-ea"/>
                  <a:cs typeface="+mn-cs"/>
                </a:endParaRPr>
              </a:p>
            </p:txBody>
          </p:sp>
        </p:grpSp>
      </p:grpSp>
      <p:grpSp>
        <p:nvGrpSpPr>
          <p:cNvPr id="22" name="Group 21" descr="Camera icon">
            <a:extLst>
              <a:ext uri="{FF2B5EF4-FFF2-40B4-BE49-F238E27FC236}">
                <a16:creationId xmlns:a16="http://schemas.microsoft.com/office/drawing/2014/main" id="{7375F6C3-57C4-4768-AD8E-06334C0726A3}"/>
              </a:ext>
            </a:extLst>
          </p:cNvPr>
          <p:cNvGrpSpPr/>
          <p:nvPr/>
        </p:nvGrpSpPr>
        <p:grpSpPr>
          <a:xfrm>
            <a:off x="4306420" y="1092714"/>
            <a:ext cx="502920" cy="500415"/>
            <a:chOff x="6676469" y="1179441"/>
            <a:chExt cx="502920" cy="502920"/>
          </a:xfrm>
        </p:grpSpPr>
        <p:sp useBgFill="1">
          <p:nvSpPr>
            <p:cNvPr id="130" name="Oval 129">
              <a:extLst>
                <a:ext uri="{FF2B5EF4-FFF2-40B4-BE49-F238E27FC236}">
                  <a16:creationId xmlns:a16="http://schemas.microsoft.com/office/drawing/2014/main" id="{729E204A-8C27-4AE7-81D0-B8B765CFBF64}"/>
                </a:ext>
              </a:extLst>
            </p:cNvPr>
            <p:cNvSpPr/>
            <p:nvPr/>
          </p:nvSpPr>
          <p:spPr bwMode="auto">
            <a:xfrm>
              <a:off x="6676469" y="1179441"/>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camera">
              <a:extLst>
                <a:ext uri="{FF2B5EF4-FFF2-40B4-BE49-F238E27FC236}">
                  <a16:creationId xmlns:a16="http://schemas.microsoft.com/office/drawing/2014/main" id="{CFBA4FE3-9E57-48EB-AD1D-4C5D65B3430E}"/>
                </a:ext>
              </a:extLst>
            </p:cNvPr>
            <p:cNvSpPr>
              <a:spLocks noChangeAspect="1" noEditPoints="1"/>
            </p:cNvSpPr>
            <p:nvPr/>
          </p:nvSpPr>
          <p:spPr bwMode="auto">
            <a:xfrm>
              <a:off x="6820746" y="1345244"/>
              <a:ext cx="214366" cy="171314"/>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3" name="Group 22" descr="calendar icon">
            <a:extLst>
              <a:ext uri="{FF2B5EF4-FFF2-40B4-BE49-F238E27FC236}">
                <a16:creationId xmlns:a16="http://schemas.microsoft.com/office/drawing/2014/main" id="{E4E991E3-B935-4665-8ED8-85F98262630E}"/>
              </a:ext>
            </a:extLst>
          </p:cNvPr>
          <p:cNvGrpSpPr/>
          <p:nvPr/>
        </p:nvGrpSpPr>
        <p:grpSpPr>
          <a:xfrm>
            <a:off x="5008764" y="1562256"/>
            <a:ext cx="502920" cy="500415"/>
            <a:chOff x="7378813" y="1648983"/>
            <a:chExt cx="502920" cy="502920"/>
          </a:xfrm>
        </p:grpSpPr>
        <p:sp useBgFill="1">
          <p:nvSpPr>
            <p:cNvPr id="128" name="Oval 127">
              <a:extLst>
                <a:ext uri="{FF2B5EF4-FFF2-40B4-BE49-F238E27FC236}">
                  <a16:creationId xmlns:a16="http://schemas.microsoft.com/office/drawing/2014/main" id="{E1D766D1-756C-45AF-8E9C-EF414934CD73}"/>
                </a:ext>
              </a:extLst>
            </p:cNvPr>
            <p:cNvSpPr/>
            <p:nvPr/>
          </p:nvSpPr>
          <p:spPr bwMode="auto">
            <a:xfrm>
              <a:off x="7378813" y="1648983"/>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calendar_4">
              <a:extLst>
                <a:ext uri="{FF2B5EF4-FFF2-40B4-BE49-F238E27FC236}">
                  <a16:creationId xmlns:a16="http://schemas.microsoft.com/office/drawing/2014/main" id="{A5E52FBF-2982-42E9-99C7-8E415C40E6AE}"/>
                </a:ext>
              </a:extLst>
            </p:cNvPr>
            <p:cNvSpPr>
              <a:spLocks noChangeAspect="1" noEditPoints="1"/>
            </p:cNvSpPr>
            <p:nvPr/>
          </p:nvSpPr>
          <p:spPr bwMode="auto">
            <a:xfrm>
              <a:off x="7537092" y="1811082"/>
              <a:ext cx="186362" cy="178723"/>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4" name="Group 23" descr="clip board icon">
            <a:extLst>
              <a:ext uri="{FF2B5EF4-FFF2-40B4-BE49-F238E27FC236}">
                <a16:creationId xmlns:a16="http://schemas.microsoft.com/office/drawing/2014/main" id="{51725118-76B2-4815-931B-5BE63B0D81E8}"/>
              </a:ext>
            </a:extLst>
          </p:cNvPr>
          <p:cNvGrpSpPr/>
          <p:nvPr/>
        </p:nvGrpSpPr>
        <p:grpSpPr>
          <a:xfrm>
            <a:off x="2959751" y="509432"/>
            <a:ext cx="502920" cy="500415"/>
            <a:chOff x="5329800" y="596159"/>
            <a:chExt cx="502920" cy="502920"/>
          </a:xfrm>
        </p:grpSpPr>
        <p:sp useBgFill="1">
          <p:nvSpPr>
            <p:cNvPr id="126" name="Oval 125">
              <a:extLst>
                <a:ext uri="{FF2B5EF4-FFF2-40B4-BE49-F238E27FC236}">
                  <a16:creationId xmlns:a16="http://schemas.microsoft.com/office/drawing/2014/main" id="{BD56FC0F-698E-4788-BFB0-EF811815C495}"/>
                </a:ext>
              </a:extLst>
            </p:cNvPr>
            <p:cNvSpPr/>
            <p:nvPr/>
          </p:nvSpPr>
          <p:spPr bwMode="auto">
            <a:xfrm>
              <a:off x="5329800" y="596159"/>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clipboard_3">
              <a:extLst>
                <a:ext uri="{FF2B5EF4-FFF2-40B4-BE49-F238E27FC236}">
                  <a16:creationId xmlns:a16="http://schemas.microsoft.com/office/drawing/2014/main" id="{8EBB74E7-76A5-4D20-9CB3-9FACBB13F93A}"/>
                </a:ext>
              </a:extLst>
            </p:cNvPr>
            <p:cNvSpPr>
              <a:spLocks noChangeAspect="1" noEditPoints="1"/>
            </p:cNvSpPr>
            <p:nvPr/>
          </p:nvSpPr>
          <p:spPr bwMode="auto">
            <a:xfrm>
              <a:off x="5490615" y="743904"/>
              <a:ext cx="181291" cy="207430"/>
            </a:xfrm>
            <a:custGeom>
              <a:avLst/>
              <a:gdLst>
                <a:gd name="T0" fmla="*/ 148 w 296"/>
                <a:gd name="T1" fmla="*/ 340 h 340"/>
                <a:gd name="T2" fmla="*/ 0 w 296"/>
                <a:gd name="T3" fmla="*/ 340 h 340"/>
                <a:gd name="T4" fmla="*/ 0 w 296"/>
                <a:gd name="T5" fmla="*/ 38 h 340"/>
                <a:gd name="T6" fmla="*/ 58 w 296"/>
                <a:gd name="T7" fmla="*/ 38 h 340"/>
                <a:gd name="T8" fmla="*/ 244 w 296"/>
                <a:gd name="T9" fmla="*/ 167 h 340"/>
                <a:gd name="T10" fmla="*/ 244 w 296"/>
                <a:gd name="T11" fmla="*/ 38 h 340"/>
                <a:gd name="T12" fmla="*/ 187 w 296"/>
                <a:gd name="T13" fmla="*/ 38 h 340"/>
                <a:gd name="T14" fmla="*/ 58 w 296"/>
                <a:gd name="T15" fmla="*/ 38 h 340"/>
                <a:gd name="T16" fmla="*/ 58 w 296"/>
                <a:gd name="T17" fmla="*/ 51 h 340"/>
                <a:gd name="T18" fmla="*/ 187 w 296"/>
                <a:gd name="T19" fmla="*/ 51 h 340"/>
                <a:gd name="T20" fmla="*/ 187 w 296"/>
                <a:gd name="T21" fmla="*/ 38 h 340"/>
                <a:gd name="T22" fmla="*/ 187 w 296"/>
                <a:gd name="T23" fmla="*/ 38 h 340"/>
                <a:gd name="T24" fmla="*/ 187 w 296"/>
                <a:gd name="T25" fmla="*/ 15 h 340"/>
                <a:gd name="T26" fmla="*/ 148 w 296"/>
                <a:gd name="T27" fmla="*/ 15 h 340"/>
                <a:gd name="T28" fmla="*/ 148 w 296"/>
                <a:gd name="T29" fmla="*/ 0 h 340"/>
                <a:gd name="T30" fmla="*/ 97 w 296"/>
                <a:gd name="T31" fmla="*/ 0 h 340"/>
                <a:gd name="T32" fmla="*/ 97 w 296"/>
                <a:gd name="T33" fmla="*/ 15 h 340"/>
                <a:gd name="T34" fmla="*/ 58 w 296"/>
                <a:gd name="T35" fmla="*/ 15 h 340"/>
                <a:gd name="T36" fmla="*/ 58 w 296"/>
                <a:gd name="T37" fmla="*/ 38 h 340"/>
                <a:gd name="T38" fmla="*/ 180 w 296"/>
                <a:gd name="T39" fmla="*/ 265 h 340"/>
                <a:gd name="T40" fmla="*/ 205 w 296"/>
                <a:gd name="T41" fmla="*/ 289 h 340"/>
                <a:gd name="T42" fmla="*/ 264 w 296"/>
                <a:gd name="T43" fmla="*/ 231 h 340"/>
                <a:gd name="T44" fmla="*/ 148 w 296"/>
                <a:gd name="T45" fmla="*/ 263 h 340"/>
                <a:gd name="T46" fmla="*/ 222 w 296"/>
                <a:gd name="T47" fmla="*/ 340 h 340"/>
                <a:gd name="T48" fmla="*/ 296 w 296"/>
                <a:gd name="T49" fmla="*/ 263 h 340"/>
                <a:gd name="T50" fmla="*/ 222 w 296"/>
                <a:gd name="T51" fmla="*/ 186 h 340"/>
                <a:gd name="T52" fmla="*/ 148 w 296"/>
                <a:gd name="T53" fmla="*/ 26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6" h="340">
                  <a:moveTo>
                    <a:pt x="148" y="340"/>
                  </a:moveTo>
                  <a:cubicBezTo>
                    <a:pt x="0" y="340"/>
                    <a:pt x="0" y="340"/>
                    <a:pt x="0" y="340"/>
                  </a:cubicBezTo>
                  <a:cubicBezTo>
                    <a:pt x="0" y="38"/>
                    <a:pt x="0" y="38"/>
                    <a:pt x="0" y="38"/>
                  </a:cubicBezTo>
                  <a:cubicBezTo>
                    <a:pt x="58" y="38"/>
                    <a:pt x="58" y="38"/>
                    <a:pt x="58" y="38"/>
                  </a:cubicBezTo>
                  <a:moveTo>
                    <a:pt x="244" y="167"/>
                  </a:moveTo>
                  <a:cubicBezTo>
                    <a:pt x="244" y="38"/>
                    <a:pt x="244" y="38"/>
                    <a:pt x="244" y="38"/>
                  </a:cubicBezTo>
                  <a:cubicBezTo>
                    <a:pt x="187" y="38"/>
                    <a:pt x="187" y="38"/>
                    <a:pt x="187" y="38"/>
                  </a:cubicBezTo>
                  <a:moveTo>
                    <a:pt x="58" y="38"/>
                  </a:moveTo>
                  <a:cubicBezTo>
                    <a:pt x="58" y="51"/>
                    <a:pt x="58" y="51"/>
                    <a:pt x="58" y="51"/>
                  </a:cubicBezTo>
                  <a:cubicBezTo>
                    <a:pt x="187" y="51"/>
                    <a:pt x="187" y="51"/>
                    <a:pt x="187" y="51"/>
                  </a:cubicBezTo>
                  <a:cubicBezTo>
                    <a:pt x="187" y="38"/>
                    <a:pt x="187" y="38"/>
                    <a:pt x="187" y="38"/>
                  </a:cubicBezTo>
                  <a:moveTo>
                    <a:pt x="187" y="38"/>
                  </a:moveTo>
                  <a:cubicBezTo>
                    <a:pt x="187" y="15"/>
                    <a:pt x="187" y="15"/>
                    <a:pt x="187" y="15"/>
                  </a:cubicBezTo>
                  <a:cubicBezTo>
                    <a:pt x="148" y="15"/>
                    <a:pt x="148" y="15"/>
                    <a:pt x="148" y="15"/>
                  </a:cubicBezTo>
                  <a:cubicBezTo>
                    <a:pt x="148" y="0"/>
                    <a:pt x="148" y="0"/>
                    <a:pt x="148" y="0"/>
                  </a:cubicBezTo>
                  <a:cubicBezTo>
                    <a:pt x="97" y="0"/>
                    <a:pt x="97" y="0"/>
                    <a:pt x="97" y="0"/>
                  </a:cubicBezTo>
                  <a:cubicBezTo>
                    <a:pt x="97" y="15"/>
                    <a:pt x="97" y="15"/>
                    <a:pt x="97" y="15"/>
                  </a:cubicBezTo>
                  <a:cubicBezTo>
                    <a:pt x="58" y="15"/>
                    <a:pt x="58" y="15"/>
                    <a:pt x="58" y="15"/>
                  </a:cubicBezTo>
                  <a:cubicBezTo>
                    <a:pt x="58" y="38"/>
                    <a:pt x="58" y="38"/>
                    <a:pt x="58" y="38"/>
                  </a:cubicBezTo>
                  <a:moveTo>
                    <a:pt x="180" y="265"/>
                  </a:moveTo>
                  <a:cubicBezTo>
                    <a:pt x="205" y="289"/>
                    <a:pt x="205" y="289"/>
                    <a:pt x="205" y="289"/>
                  </a:cubicBezTo>
                  <a:cubicBezTo>
                    <a:pt x="264" y="231"/>
                    <a:pt x="264" y="231"/>
                    <a:pt x="264" y="231"/>
                  </a:cubicBezTo>
                  <a:moveTo>
                    <a:pt x="148" y="263"/>
                  </a:moveTo>
                  <a:cubicBezTo>
                    <a:pt x="148" y="306"/>
                    <a:pt x="181" y="340"/>
                    <a:pt x="222" y="340"/>
                  </a:cubicBezTo>
                  <a:cubicBezTo>
                    <a:pt x="263" y="340"/>
                    <a:pt x="296" y="306"/>
                    <a:pt x="296" y="263"/>
                  </a:cubicBezTo>
                  <a:cubicBezTo>
                    <a:pt x="296" y="221"/>
                    <a:pt x="263" y="186"/>
                    <a:pt x="222" y="186"/>
                  </a:cubicBezTo>
                  <a:cubicBezTo>
                    <a:pt x="181" y="186"/>
                    <a:pt x="148" y="221"/>
                    <a:pt x="148" y="263"/>
                  </a:cubicBezTo>
                  <a:close/>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5" name="Group 24" descr="smart car icon">
            <a:extLst>
              <a:ext uri="{FF2B5EF4-FFF2-40B4-BE49-F238E27FC236}">
                <a16:creationId xmlns:a16="http://schemas.microsoft.com/office/drawing/2014/main" id="{665296D7-1C6D-45B0-AC0A-A9647C934B92}"/>
              </a:ext>
            </a:extLst>
          </p:cNvPr>
          <p:cNvGrpSpPr/>
          <p:nvPr/>
        </p:nvGrpSpPr>
        <p:grpSpPr>
          <a:xfrm>
            <a:off x="1945933" y="1562256"/>
            <a:ext cx="502920" cy="500415"/>
            <a:chOff x="4315982" y="1648983"/>
            <a:chExt cx="502920" cy="502920"/>
          </a:xfrm>
        </p:grpSpPr>
        <p:sp useBgFill="1">
          <p:nvSpPr>
            <p:cNvPr id="124" name="Oval 123">
              <a:extLst>
                <a:ext uri="{FF2B5EF4-FFF2-40B4-BE49-F238E27FC236}">
                  <a16:creationId xmlns:a16="http://schemas.microsoft.com/office/drawing/2014/main" id="{A0168193-08DD-48E5-AFDC-4BF087F0CDAA}"/>
                </a:ext>
              </a:extLst>
            </p:cNvPr>
            <p:cNvSpPr/>
            <p:nvPr/>
          </p:nvSpPr>
          <p:spPr bwMode="auto">
            <a:xfrm>
              <a:off x="4315982" y="1648983"/>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car">
              <a:extLst>
                <a:ext uri="{FF2B5EF4-FFF2-40B4-BE49-F238E27FC236}">
                  <a16:creationId xmlns:a16="http://schemas.microsoft.com/office/drawing/2014/main" id="{6A0F164B-2D3B-4685-94C1-B41188E50783}"/>
                </a:ext>
              </a:extLst>
            </p:cNvPr>
            <p:cNvSpPr>
              <a:spLocks noChangeAspect="1" noEditPoints="1"/>
            </p:cNvSpPr>
            <p:nvPr/>
          </p:nvSpPr>
          <p:spPr bwMode="auto">
            <a:xfrm>
              <a:off x="4455303" y="1814513"/>
              <a:ext cx="224278" cy="171860"/>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6" name="Group 25" descr="map icon">
            <a:extLst>
              <a:ext uri="{FF2B5EF4-FFF2-40B4-BE49-F238E27FC236}">
                <a16:creationId xmlns:a16="http://schemas.microsoft.com/office/drawing/2014/main" id="{DE0E167C-A30B-49E4-BCEC-CC0F797C4856}"/>
              </a:ext>
            </a:extLst>
          </p:cNvPr>
          <p:cNvGrpSpPr/>
          <p:nvPr/>
        </p:nvGrpSpPr>
        <p:grpSpPr>
          <a:xfrm>
            <a:off x="4935003" y="902358"/>
            <a:ext cx="502920" cy="500415"/>
            <a:chOff x="7305052" y="989085"/>
            <a:chExt cx="502920" cy="502920"/>
          </a:xfrm>
        </p:grpSpPr>
        <p:sp useBgFill="1">
          <p:nvSpPr>
            <p:cNvPr id="122" name="Oval 121">
              <a:extLst>
                <a:ext uri="{FF2B5EF4-FFF2-40B4-BE49-F238E27FC236}">
                  <a16:creationId xmlns:a16="http://schemas.microsoft.com/office/drawing/2014/main" id="{D047D9B0-D054-419D-B9CB-A4AF1F6C6975}"/>
                </a:ext>
              </a:extLst>
            </p:cNvPr>
            <p:cNvSpPr/>
            <p:nvPr/>
          </p:nvSpPr>
          <p:spPr bwMode="auto">
            <a:xfrm>
              <a:off x="7305052" y="989085"/>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location_3">
              <a:extLst>
                <a:ext uri="{FF2B5EF4-FFF2-40B4-BE49-F238E27FC236}">
                  <a16:creationId xmlns:a16="http://schemas.microsoft.com/office/drawing/2014/main" id="{8D3160F9-74D8-4F62-B80C-0AC2BD27EDD5}"/>
                </a:ext>
              </a:extLst>
            </p:cNvPr>
            <p:cNvSpPr>
              <a:spLocks noChangeAspect="1" noEditPoints="1"/>
            </p:cNvSpPr>
            <p:nvPr/>
          </p:nvSpPr>
          <p:spPr bwMode="auto">
            <a:xfrm>
              <a:off x="7446335" y="1148520"/>
              <a:ext cx="220355" cy="184050"/>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7" name="Group 26" descr="team icon">
            <a:extLst>
              <a:ext uri="{FF2B5EF4-FFF2-40B4-BE49-F238E27FC236}">
                <a16:creationId xmlns:a16="http://schemas.microsoft.com/office/drawing/2014/main" id="{B095353D-07F1-4FC6-87DD-F0E9A75AB238}"/>
              </a:ext>
            </a:extLst>
          </p:cNvPr>
          <p:cNvGrpSpPr/>
          <p:nvPr/>
        </p:nvGrpSpPr>
        <p:grpSpPr>
          <a:xfrm>
            <a:off x="5660410" y="1628135"/>
            <a:ext cx="502920" cy="500415"/>
            <a:chOff x="8030459" y="1714862"/>
            <a:chExt cx="502920" cy="502920"/>
          </a:xfrm>
        </p:grpSpPr>
        <p:sp useBgFill="1">
          <p:nvSpPr>
            <p:cNvPr id="120" name="Oval 119">
              <a:extLst>
                <a:ext uri="{FF2B5EF4-FFF2-40B4-BE49-F238E27FC236}">
                  <a16:creationId xmlns:a16="http://schemas.microsoft.com/office/drawing/2014/main" id="{7E893E55-A7B1-4AF7-B87E-659BD3834C46}"/>
                </a:ext>
              </a:extLst>
            </p:cNvPr>
            <p:cNvSpPr/>
            <p:nvPr/>
          </p:nvSpPr>
          <p:spPr bwMode="auto">
            <a:xfrm>
              <a:off x="8030459" y="1714862"/>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people_12">
              <a:extLst>
                <a:ext uri="{FF2B5EF4-FFF2-40B4-BE49-F238E27FC236}">
                  <a16:creationId xmlns:a16="http://schemas.microsoft.com/office/drawing/2014/main" id="{411FB31A-2DC0-43EC-8DC2-55E3B20B9B94}"/>
                </a:ext>
              </a:extLst>
            </p:cNvPr>
            <p:cNvSpPr>
              <a:spLocks noChangeAspect="1" noEditPoints="1"/>
            </p:cNvSpPr>
            <p:nvPr/>
          </p:nvSpPr>
          <p:spPr bwMode="auto">
            <a:xfrm>
              <a:off x="8173877" y="1874144"/>
              <a:ext cx="216084" cy="184357"/>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8" name="Group 27" descr="devices icon">
            <a:extLst>
              <a:ext uri="{FF2B5EF4-FFF2-40B4-BE49-F238E27FC236}">
                <a16:creationId xmlns:a16="http://schemas.microsoft.com/office/drawing/2014/main" id="{6FD4F07D-6C24-478D-BFA9-B4625AB3C708}"/>
              </a:ext>
            </a:extLst>
          </p:cNvPr>
          <p:cNvGrpSpPr/>
          <p:nvPr/>
        </p:nvGrpSpPr>
        <p:grpSpPr>
          <a:xfrm>
            <a:off x="3477348" y="927686"/>
            <a:ext cx="502920" cy="500415"/>
            <a:chOff x="5847397" y="1014413"/>
            <a:chExt cx="502920" cy="502920"/>
          </a:xfrm>
        </p:grpSpPr>
        <p:sp useBgFill="1">
          <p:nvSpPr>
            <p:cNvPr id="115" name="Oval 114">
              <a:extLst>
                <a:ext uri="{FF2B5EF4-FFF2-40B4-BE49-F238E27FC236}">
                  <a16:creationId xmlns:a16="http://schemas.microsoft.com/office/drawing/2014/main" id="{6C3B3FFC-57C0-4790-97BE-9BA18D0B392A}"/>
                </a:ext>
              </a:extLst>
            </p:cNvPr>
            <p:cNvSpPr/>
            <p:nvPr/>
          </p:nvSpPr>
          <p:spPr bwMode="auto">
            <a:xfrm>
              <a:off x="5847397" y="1014413"/>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6" name="Group 115">
              <a:extLst>
                <a:ext uri="{FF2B5EF4-FFF2-40B4-BE49-F238E27FC236}">
                  <a16:creationId xmlns:a16="http://schemas.microsoft.com/office/drawing/2014/main" id="{E6E1848A-93AB-4D73-B367-4F35B971939B}"/>
                </a:ext>
              </a:extLst>
            </p:cNvPr>
            <p:cNvGrpSpPr/>
            <p:nvPr/>
          </p:nvGrpSpPr>
          <p:grpSpPr>
            <a:xfrm>
              <a:off x="5955969" y="1176009"/>
              <a:ext cx="285776" cy="179728"/>
              <a:chOff x="5955969" y="1176009"/>
              <a:chExt cx="285776" cy="179728"/>
            </a:xfrm>
          </p:grpSpPr>
          <p:sp>
            <p:nvSpPr>
              <p:cNvPr id="117" name="mobility">
                <a:extLst>
                  <a:ext uri="{FF2B5EF4-FFF2-40B4-BE49-F238E27FC236}">
                    <a16:creationId xmlns:a16="http://schemas.microsoft.com/office/drawing/2014/main" id="{7CF9A5CE-FD1B-4F6D-B164-81F3D3006755}"/>
                  </a:ext>
                </a:extLst>
              </p:cNvPr>
              <p:cNvSpPr>
                <a:spLocks noChangeAspect="1" noEditPoints="1"/>
              </p:cNvSpPr>
              <p:nvPr/>
            </p:nvSpPr>
            <p:spPr bwMode="auto">
              <a:xfrm>
                <a:off x="6066453" y="1176009"/>
                <a:ext cx="175292" cy="179728"/>
              </a:xfrm>
              <a:custGeom>
                <a:avLst/>
                <a:gdLst>
                  <a:gd name="T0" fmla="*/ 152 w 237"/>
                  <a:gd name="T1" fmla="*/ 141 h 243"/>
                  <a:gd name="T2" fmla="*/ 0 w 237"/>
                  <a:gd name="T3" fmla="*/ 141 h 243"/>
                  <a:gd name="T4" fmla="*/ 0 w 237"/>
                  <a:gd name="T5" fmla="*/ 0 h 243"/>
                  <a:gd name="T6" fmla="*/ 188 w 237"/>
                  <a:gd name="T7" fmla="*/ 0 h 243"/>
                  <a:gd name="T8" fmla="*/ 188 w 237"/>
                  <a:gd name="T9" fmla="*/ 102 h 243"/>
                  <a:gd name="T10" fmla="*/ 90 w 237"/>
                  <a:gd name="T11" fmla="*/ 116 h 243"/>
                  <a:gd name="T12" fmla="*/ 102 w 237"/>
                  <a:gd name="T13" fmla="*/ 116 h 243"/>
                  <a:gd name="T14" fmla="*/ 152 w 237"/>
                  <a:gd name="T15" fmla="*/ 120 h 243"/>
                  <a:gd name="T16" fmla="*/ 237 w 237"/>
                  <a:gd name="T17" fmla="*/ 120 h 243"/>
                  <a:gd name="T18" fmla="*/ 152 w 237"/>
                  <a:gd name="T19" fmla="*/ 205 h 243"/>
                  <a:gd name="T20" fmla="*/ 237 w 237"/>
                  <a:gd name="T21" fmla="*/ 205 h 243"/>
                  <a:gd name="T22" fmla="*/ 189 w 237"/>
                  <a:gd name="T23" fmla="*/ 225 h 243"/>
                  <a:gd name="T24" fmla="*/ 200 w 237"/>
                  <a:gd name="T25" fmla="*/ 225 h 243"/>
                  <a:gd name="T26" fmla="*/ 237 w 237"/>
                  <a:gd name="T27" fmla="*/ 170 h 243"/>
                  <a:gd name="T28" fmla="*/ 237 w 237"/>
                  <a:gd name="T29" fmla="*/ 102 h 243"/>
                  <a:gd name="T30" fmla="*/ 152 w 237"/>
                  <a:gd name="T31" fmla="*/ 102 h 243"/>
                  <a:gd name="T32" fmla="*/ 152 w 237"/>
                  <a:gd name="T33" fmla="*/ 243 h 243"/>
                  <a:gd name="T34" fmla="*/ 237 w 237"/>
                  <a:gd name="T35" fmla="*/ 243 h 243"/>
                  <a:gd name="T36" fmla="*/ 237 w 237"/>
                  <a:gd name="T37" fmla="*/ 17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43">
                    <a:moveTo>
                      <a:pt x="152" y="141"/>
                    </a:moveTo>
                    <a:lnTo>
                      <a:pt x="0" y="141"/>
                    </a:lnTo>
                    <a:lnTo>
                      <a:pt x="0" y="0"/>
                    </a:lnTo>
                    <a:lnTo>
                      <a:pt x="188" y="0"/>
                    </a:lnTo>
                    <a:lnTo>
                      <a:pt x="188" y="102"/>
                    </a:lnTo>
                    <a:moveTo>
                      <a:pt x="90" y="116"/>
                    </a:moveTo>
                    <a:lnTo>
                      <a:pt x="102" y="116"/>
                    </a:lnTo>
                    <a:moveTo>
                      <a:pt x="152" y="120"/>
                    </a:moveTo>
                    <a:lnTo>
                      <a:pt x="237" y="120"/>
                    </a:lnTo>
                    <a:moveTo>
                      <a:pt x="152" y="205"/>
                    </a:moveTo>
                    <a:lnTo>
                      <a:pt x="237" y="205"/>
                    </a:lnTo>
                    <a:moveTo>
                      <a:pt x="189" y="225"/>
                    </a:moveTo>
                    <a:lnTo>
                      <a:pt x="200" y="225"/>
                    </a:lnTo>
                    <a:moveTo>
                      <a:pt x="237" y="170"/>
                    </a:moveTo>
                    <a:lnTo>
                      <a:pt x="237" y="102"/>
                    </a:lnTo>
                    <a:lnTo>
                      <a:pt x="152" y="102"/>
                    </a:lnTo>
                    <a:lnTo>
                      <a:pt x="152" y="243"/>
                    </a:lnTo>
                    <a:lnTo>
                      <a:pt x="237" y="243"/>
                    </a:lnTo>
                    <a:lnTo>
                      <a:pt x="237" y="170"/>
                    </a:lnTo>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useBgFill="1">
            <p:nvSpPr>
              <p:cNvPr id="118" name="Rectangle 117">
                <a:extLst>
                  <a:ext uri="{FF2B5EF4-FFF2-40B4-BE49-F238E27FC236}">
                    <a16:creationId xmlns:a16="http://schemas.microsoft.com/office/drawing/2014/main" id="{5CCA4BDE-B1B8-4547-8ABF-22A2D313AD97}"/>
                  </a:ext>
                </a:extLst>
              </p:cNvPr>
              <p:cNvSpPr/>
              <p:nvPr/>
            </p:nvSpPr>
            <p:spPr bwMode="auto">
              <a:xfrm>
                <a:off x="6039077" y="1238860"/>
                <a:ext cx="74330" cy="68334"/>
              </a:xfrm>
              <a:prstGeom prst="rect">
                <a:avLst/>
              </a:prstGeom>
              <a:ln w="127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119" name="laptop">
                <a:extLst>
                  <a:ext uri="{FF2B5EF4-FFF2-40B4-BE49-F238E27FC236}">
                    <a16:creationId xmlns:a16="http://schemas.microsoft.com/office/drawing/2014/main" id="{FFBD1EDD-776F-4ECA-BF3A-E060296DF254}"/>
                  </a:ext>
                </a:extLst>
              </p:cNvPr>
              <p:cNvSpPr>
                <a:spLocks noChangeAspect="1" noEditPoints="1"/>
              </p:cNvSpPr>
              <p:nvPr/>
            </p:nvSpPr>
            <p:spPr bwMode="auto">
              <a:xfrm>
                <a:off x="5955969" y="1241246"/>
                <a:ext cx="190085" cy="113163"/>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9" name="Group 28" descr="translator icon">
            <a:extLst>
              <a:ext uri="{FF2B5EF4-FFF2-40B4-BE49-F238E27FC236}">
                <a16:creationId xmlns:a16="http://schemas.microsoft.com/office/drawing/2014/main" id="{3B544958-8403-4940-A957-7E3D4E408D02}"/>
              </a:ext>
            </a:extLst>
          </p:cNvPr>
          <p:cNvGrpSpPr/>
          <p:nvPr/>
        </p:nvGrpSpPr>
        <p:grpSpPr>
          <a:xfrm>
            <a:off x="5008763" y="4625084"/>
            <a:ext cx="502920" cy="500415"/>
            <a:chOff x="7378812" y="4711811"/>
            <a:chExt cx="502920" cy="502920"/>
          </a:xfrm>
        </p:grpSpPr>
        <p:sp useBgFill="1">
          <p:nvSpPr>
            <p:cNvPr id="113" name="Oval 112">
              <a:extLst>
                <a:ext uri="{FF2B5EF4-FFF2-40B4-BE49-F238E27FC236}">
                  <a16:creationId xmlns:a16="http://schemas.microsoft.com/office/drawing/2014/main" id="{F1BEC845-40D4-4B06-9433-A135C3677130}"/>
                </a:ext>
              </a:extLst>
            </p:cNvPr>
            <p:cNvSpPr/>
            <p:nvPr/>
          </p:nvSpPr>
          <p:spPr bwMode="auto">
            <a:xfrm>
              <a:off x="7378812" y="4711811"/>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language">
              <a:extLst>
                <a:ext uri="{FF2B5EF4-FFF2-40B4-BE49-F238E27FC236}">
                  <a16:creationId xmlns:a16="http://schemas.microsoft.com/office/drawing/2014/main" id="{D753F84F-478D-4AF1-9904-11872DDF306C}"/>
                </a:ext>
              </a:extLst>
            </p:cNvPr>
            <p:cNvSpPr>
              <a:spLocks noChangeAspect="1" noEditPoints="1"/>
            </p:cNvSpPr>
            <p:nvPr/>
          </p:nvSpPr>
          <p:spPr bwMode="auto">
            <a:xfrm>
              <a:off x="7513545" y="4860817"/>
              <a:ext cx="233456" cy="204908"/>
            </a:xfrm>
            <a:custGeom>
              <a:avLst/>
              <a:gdLst>
                <a:gd name="T0" fmla="*/ 0 w 315"/>
                <a:gd name="T1" fmla="*/ 176 h 276"/>
                <a:gd name="T2" fmla="*/ 68 w 315"/>
                <a:gd name="T3" fmla="*/ 0 h 276"/>
                <a:gd name="T4" fmla="*/ 130 w 315"/>
                <a:gd name="T5" fmla="*/ 176 h 276"/>
                <a:gd name="T6" fmla="*/ 22 w 315"/>
                <a:gd name="T7" fmla="*/ 118 h 276"/>
                <a:gd name="T8" fmla="*/ 110 w 315"/>
                <a:gd name="T9" fmla="*/ 118 h 276"/>
                <a:gd name="T10" fmla="*/ 246 w 315"/>
                <a:gd name="T11" fmla="*/ 276 h 276"/>
                <a:gd name="T12" fmla="*/ 311 w 315"/>
                <a:gd name="T13" fmla="*/ 217 h 276"/>
                <a:gd name="T14" fmla="*/ 194 w 315"/>
                <a:gd name="T15" fmla="*/ 194 h 276"/>
                <a:gd name="T16" fmla="*/ 204 w 315"/>
                <a:gd name="T17" fmla="*/ 258 h 276"/>
                <a:gd name="T18" fmla="*/ 272 w 315"/>
                <a:gd name="T19" fmla="*/ 162 h 276"/>
                <a:gd name="T20" fmla="*/ 218 w 315"/>
                <a:gd name="T21" fmla="*/ 89 h 276"/>
                <a:gd name="T22" fmla="*/ 227 w 315"/>
                <a:gd name="T23" fmla="*/ 249 h 276"/>
                <a:gd name="T24" fmla="*/ 161 w 315"/>
                <a:gd name="T25" fmla="*/ 129 h 276"/>
                <a:gd name="T26" fmla="*/ 301 w 315"/>
                <a:gd name="T27" fmla="*/ 122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5" h="276">
                  <a:moveTo>
                    <a:pt x="0" y="176"/>
                  </a:moveTo>
                  <a:cubicBezTo>
                    <a:pt x="68" y="0"/>
                    <a:pt x="68" y="0"/>
                    <a:pt x="68" y="0"/>
                  </a:cubicBezTo>
                  <a:cubicBezTo>
                    <a:pt x="130" y="176"/>
                    <a:pt x="130" y="176"/>
                    <a:pt x="130" y="176"/>
                  </a:cubicBezTo>
                  <a:moveTo>
                    <a:pt x="22" y="118"/>
                  </a:moveTo>
                  <a:cubicBezTo>
                    <a:pt x="110" y="118"/>
                    <a:pt x="110" y="118"/>
                    <a:pt x="110" y="118"/>
                  </a:cubicBezTo>
                  <a:moveTo>
                    <a:pt x="246" y="276"/>
                  </a:moveTo>
                  <a:cubicBezTo>
                    <a:pt x="275" y="275"/>
                    <a:pt x="315" y="258"/>
                    <a:pt x="311" y="217"/>
                  </a:cubicBezTo>
                  <a:cubicBezTo>
                    <a:pt x="308" y="183"/>
                    <a:pt x="237" y="174"/>
                    <a:pt x="194" y="194"/>
                  </a:cubicBezTo>
                  <a:cubicBezTo>
                    <a:pt x="153" y="213"/>
                    <a:pt x="150" y="270"/>
                    <a:pt x="204" y="258"/>
                  </a:cubicBezTo>
                  <a:cubicBezTo>
                    <a:pt x="271" y="244"/>
                    <a:pt x="272" y="162"/>
                    <a:pt x="272" y="162"/>
                  </a:cubicBezTo>
                  <a:moveTo>
                    <a:pt x="218" y="89"/>
                  </a:moveTo>
                  <a:cubicBezTo>
                    <a:pt x="218" y="89"/>
                    <a:pt x="206" y="215"/>
                    <a:pt x="227" y="249"/>
                  </a:cubicBezTo>
                  <a:moveTo>
                    <a:pt x="161" y="129"/>
                  </a:moveTo>
                  <a:cubicBezTo>
                    <a:pt x="161" y="129"/>
                    <a:pt x="236" y="138"/>
                    <a:pt x="301" y="122"/>
                  </a:cubicBezTo>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30" name="Group 29" descr="smart idea icon">
            <a:extLst>
              <a:ext uri="{FF2B5EF4-FFF2-40B4-BE49-F238E27FC236}">
                <a16:creationId xmlns:a16="http://schemas.microsoft.com/office/drawing/2014/main" id="{0DF27516-2981-4782-AD4B-9C8C78F8D77C}"/>
              </a:ext>
            </a:extLst>
          </p:cNvPr>
          <p:cNvGrpSpPr/>
          <p:nvPr/>
        </p:nvGrpSpPr>
        <p:grpSpPr>
          <a:xfrm>
            <a:off x="893112" y="3602994"/>
            <a:ext cx="502920" cy="500415"/>
            <a:chOff x="3263161" y="3689721"/>
            <a:chExt cx="502920" cy="502920"/>
          </a:xfrm>
        </p:grpSpPr>
        <p:sp useBgFill="1">
          <p:nvSpPr>
            <p:cNvPr id="107" name="Oval 106">
              <a:extLst>
                <a:ext uri="{FF2B5EF4-FFF2-40B4-BE49-F238E27FC236}">
                  <a16:creationId xmlns:a16="http://schemas.microsoft.com/office/drawing/2014/main" id="{33C0E204-533B-4602-8FC9-3A5E8D699761}"/>
                </a:ext>
              </a:extLst>
            </p:cNvPr>
            <p:cNvSpPr/>
            <p:nvPr/>
          </p:nvSpPr>
          <p:spPr bwMode="auto">
            <a:xfrm>
              <a:off x="3263161" y="3689721"/>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07">
              <a:extLst>
                <a:ext uri="{FF2B5EF4-FFF2-40B4-BE49-F238E27FC236}">
                  <a16:creationId xmlns:a16="http://schemas.microsoft.com/office/drawing/2014/main" id="{A040DF37-52BF-4721-B7DB-4BEA1A55D47A}"/>
                </a:ext>
              </a:extLst>
            </p:cNvPr>
            <p:cNvGrpSpPr/>
            <p:nvPr/>
          </p:nvGrpSpPr>
          <p:grpSpPr>
            <a:xfrm>
              <a:off x="3447374" y="3795984"/>
              <a:ext cx="134494" cy="290395"/>
              <a:chOff x="8035563" y="4213789"/>
              <a:chExt cx="170731" cy="368633"/>
            </a:xfrm>
          </p:grpSpPr>
          <p:sp>
            <p:nvSpPr>
              <p:cNvPr id="109" name="light">
                <a:extLst>
                  <a:ext uri="{FF2B5EF4-FFF2-40B4-BE49-F238E27FC236}">
                    <a16:creationId xmlns:a16="http://schemas.microsoft.com/office/drawing/2014/main" id="{1012EB0E-8B48-4826-A1E4-53C7BB9CF070}"/>
                  </a:ext>
                </a:extLst>
              </p:cNvPr>
              <p:cNvSpPr>
                <a:spLocks noChangeAspect="1" noEditPoints="1"/>
              </p:cNvSpPr>
              <p:nvPr/>
            </p:nvSpPr>
            <p:spPr bwMode="auto">
              <a:xfrm>
                <a:off x="8035563" y="4328947"/>
                <a:ext cx="170731" cy="253475"/>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110" name="Group 109">
                <a:extLst>
                  <a:ext uri="{FF2B5EF4-FFF2-40B4-BE49-F238E27FC236}">
                    <a16:creationId xmlns:a16="http://schemas.microsoft.com/office/drawing/2014/main" id="{9F0D5EC7-C955-46E0-B9D7-F9997D69A0E7}"/>
                  </a:ext>
                </a:extLst>
              </p:cNvPr>
              <p:cNvGrpSpPr/>
              <p:nvPr/>
            </p:nvGrpSpPr>
            <p:grpSpPr>
              <a:xfrm rot="16200000">
                <a:off x="8082549" y="4180047"/>
                <a:ext cx="76737" cy="144221"/>
                <a:chOff x="2866921" y="3947319"/>
                <a:chExt cx="103684" cy="194866"/>
              </a:xfrm>
            </p:grpSpPr>
            <p:sp>
              <p:nvSpPr>
                <p:cNvPr id="111" name="Oval 5">
                  <a:extLst>
                    <a:ext uri="{FF2B5EF4-FFF2-40B4-BE49-F238E27FC236}">
                      <a16:creationId xmlns:a16="http://schemas.microsoft.com/office/drawing/2014/main" id="{9B70D542-82CD-48C2-82C7-CCFCBF32C9FE}"/>
                    </a:ext>
                  </a:extLst>
                </p:cNvPr>
                <p:cNvSpPr/>
                <p:nvPr/>
              </p:nvSpPr>
              <p:spPr bwMode="auto">
                <a:xfrm>
                  <a:off x="2904207" y="3947319"/>
                  <a:ext cx="66398" cy="194866"/>
                </a:xfrm>
                <a:custGeom>
                  <a:avLst/>
                  <a:gdLst>
                    <a:gd name="connsiteX0" fmla="*/ 0 w 442913"/>
                    <a:gd name="connsiteY0" fmla="*/ 221457 h 442913"/>
                    <a:gd name="connsiteX1" fmla="*/ 221457 w 442913"/>
                    <a:gd name="connsiteY1" fmla="*/ 0 h 442913"/>
                    <a:gd name="connsiteX2" fmla="*/ 442914 w 442913"/>
                    <a:gd name="connsiteY2" fmla="*/ 221457 h 442913"/>
                    <a:gd name="connsiteX3" fmla="*/ 221457 w 442913"/>
                    <a:gd name="connsiteY3" fmla="*/ 442914 h 442913"/>
                    <a:gd name="connsiteX4" fmla="*/ 0 w 442913"/>
                    <a:gd name="connsiteY4" fmla="*/ 221457 h 442913"/>
                    <a:gd name="connsiteX0" fmla="*/ 0 w 442914"/>
                    <a:gd name="connsiteY0" fmla="*/ 221457 h 442914"/>
                    <a:gd name="connsiteX1" fmla="*/ 221457 w 442914"/>
                    <a:gd name="connsiteY1" fmla="*/ 0 h 442914"/>
                    <a:gd name="connsiteX2" fmla="*/ 442914 w 442914"/>
                    <a:gd name="connsiteY2" fmla="*/ 221457 h 442914"/>
                    <a:gd name="connsiteX3" fmla="*/ 221457 w 442914"/>
                    <a:gd name="connsiteY3" fmla="*/ 442914 h 442914"/>
                    <a:gd name="connsiteX4" fmla="*/ 91440 w 442914"/>
                    <a:gd name="connsiteY4" fmla="*/ 312897 h 442914"/>
                    <a:gd name="connsiteX0" fmla="*/ 165700 w 387157"/>
                    <a:gd name="connsiteY0" fmla="*/ 0 h 442914"/>
                    <a:gd name="connsiteX1" fmla="*/ 387157 w 387157"/>
                    <a:gd name="connsiteY1" fmla="*/ 221457 h 442914"/>
                    <a:gd name="connsiteX2" fmla="*/ 165700 w 387157"/>
                    <a:gd name="connsiteY2" fmla="*/ 442914 h 442914"/>
                    <a:gd name="connsiteX3" fmla="*/ 35683 w 387157"/>
                    <a:gd name="connsiteY3" fmla="*/ 312897 h 442914"/>
                    <a:gd name="connsiteX0" fmla="*/ 0 w 221457"/>
                    <a:gd name="connsiteY0" fmla="*/ 0 h 442914"/>
                    <a:gd name="connsiteX1" fmla="*/ 221457 w 221457"/>
                    <a:gd name="connsiteY1" fmla="*/ 221457 h 442914"/>
                    <a:gd name="connsiteX2" fmla="*/ 0 w 221457"/>
                    <a:gd name="connsiteY2" fmla="*/ 442914 h 442914"/>
                    <a:gd name="connsiteX0" fmla="*/ 0 w 221457"/>
                    <a:gd name="connsiteY0" fmla="*/ 0 h 221457"/>
                    <a:gd name="connsiteX1" fmla="*/ 221457 w 221457"/>
                    <a:gd name="connsiteY1" fmla="*/ 221457 h 221457"/>
                    <a:gd name="connsiteX0" fmla="*/ 0 w 73648"/>
                    <a:gd name="connsiteY0" fmla="*/ 0 h 482457"/>
                    <a:gd name="connsiteX1" fmla="*/ 55366 w 73648"/>
                    <a:gd name="connsiteY1" fmla="*/ 482457 h 482457"/>
                    <a:gd name="connsiteX0" fmla="*/ 0 w 122368"/>
                    <a:gd name="connsiteY0" fmla="*/ 0 h 482457"/>
                    <a:gd name="connsiteX1" fmla="*/ 55366 w 122368"/>
                    <a:gd name="connsiteY1" fmla="*/ 482457 h 482457"/>
                    <a:gd name="connsiteX0" fmla="*/ 0 w 102960"/>
                    <a:gd name="connsiteY0" fmla="*/ 0 h 482457"/>
                    <a:gd name="connsiteX1" fmla="*/ 23730 w 102960"/>
                    <a:gd name="connsiteY1" fmla="*/ 482457 h 482457"/>
                    <a:gd name="connsiteX0" fmla="*/ 0 w 133079"/>
                    <a:gd name="connsiteY0" fmla="*/ 0 h 500253"/>
                    <a:gd name="connsiteX1" fmla="*/ 71184 w 133079"/>
                    <a:gd name="connsiteY1" fmla="*/ 500253 h 500253"/>
                    <a:gd name="connsiteX0" fmla="*/ 0 w 162077"/>
                    <a:gd name="connsiteY0" fmla="*/ 0 h 500253"/>
                    <a:gd name="connsiteX1" fmla="*/ 71184 w 162077"/>
                    <a:gd name="connsiteY1" fmla="*/ 500253 h 500253"/>
                    <a:gd name="connsiteX0" fmla="*/ 0 w 141200"/>
                    <a:gd name="connsiteY0" fmla="*/ 0 h 485421"/>
                    <a:gd name="connsiteX1" fmla="*/ 29661 w 141200"/>
                    <a:gd name="connsiteY1" fmla="*/ 485421 h 485421"/>
                    <a:gd name="connsiteX0" fmla="*/ 0 w 165401"/>
                    <a:gd name="connsiteY0" fmla="*/ 0 h 485421"/>
                    <a:gd name="connsiteX1" fmla="*/ 29661 w 165401"/>
                    <a:gd name="connsiteY1" fmla="*/ 485421 h 485421"/>
                  </a:gdLst>
                  <a:ahLst/>
                  <a:cxnLst>
                    <a:cxn ang="0">
                      <a:pos x="connsiteX0" y="connsiteY0"/>
                    </a:cxn>
                    <a:cxn ang="0">
                      <a:pos x="connsiteX1" y="connsiteY1"/>
                    </a:cxn>
                  </a:cxnLst>
                  <a:rect l="l" t="t" r="r" b="b"/>
                  <a:pathLst>
                    <a:path w="165401" h="485421">
                      <a:moveTo>
                        <a:pt x="0" y="0"/>
                      </a:moveTo>
                      <a:cubicBezTo>
                        <a:pt x="217216" y="100840"/>
                        <a:pt x="213547" y="361138"/>
                        <a:pt x="29661" y="485421"/>
                      </a:cubicBezTo>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112" name="Oval 5">
                  <a:extLst>
                    <a:ext uri="{FF2B5EF4-FFF2-40B4-BE49-F238E27FC236}">
                      <a16:creationId xmlns:a16="http://schemas.microsoft.com/office/drawing/2014/main" id="{5CF3CBCD-0D5A-4B36-89E9-515D89C32055}"/>
                    </a:ext>
                  </a:extLst>
                </p:cNvPr>
                <p:cNvSpPr/>
                <p:nvPr/>
              </p:nvSpPr>
              <p:spPr bwMode="auto">
                <a:xfrm>
                  <a:off x="2866921" y="3977662"/>
                  <a:ext cx="45720" cy="134180"/>
                </a:xfrm>
                <a:custGeom>
                  <a:avLst/>
                  <a:gdLst>
                    <a:gd name="connsiteX0" fmla="*/ 0 w 442913"/>
                    <a:gd name="connsiteY0" fmla="*/ 221457 h 442913"/>
                    <a:gd name="connsiteX1" fmla="*/ 221457 w 442913"/>
                    <a:gd name="connsiteY1" fmla="*/ 0 h 442913"/>
                    <a:gd name="connsiteX2" fmla="*/ 442914 w 442913"/>
                    <a:gd name="connsiteY2" fmla="*/ 221457 h 442913"/>
                    <a:gd name="connsiteX3" fmla="*/ 221457 w 442913"/>
                    <a:gd name="connsiteY3" fmla="*/ 442914 h 442913"/>
                    <a:gd name="connsiteX4" fmla="*/ 0 w 442913"/>
                    <a:gd name="connsiteY4" fmla="*/ 221457 h 442913"/>
                    <a:gd name="connsiteX0" fmla="*/ 0 w 442914"/>
                    <a:gd name="connsiteY0" fmla="*/ 221457 h 442914"/>
                    <a:gd name="connsiteX1" fmla="*/ 221457 w 442914"/>
                    <a:gd name="connsiteY1" fmla="*/ 0 h 442914"/>
                    <a:gd name="connsiteX2" fmla="*/ 442914 w 442914"/>
                    <a:gd name="connsiteY2" fmla="*/ 221457 h 442914"/>
                    <a:gd name="connsiteX3" fmla="*/ 221457 w 442914"/>
                    <a:gd name="connsiteY3" fmla="*/ 442914 h 442914"/>
                    <a:gd name="connsiteX4" fmla="*/ 91440 w 442914"/>
                    <a:gd name="connsiteY4" fmla="*/ 312897 h 442914"/>
                    <a:gd name="connsiteX0" fmla="*/ 165700 w 387157"/>
                    <a:gd name="connsiteY0" fmla="*/ 0 h 442914"/>
                    <a:gd name="connsiteX1" fmla="*/ 387157 w 387157"/>
                    <a:gd name="connsiteY1" fmla="*/ 221457 h 442914"/>
                    <a:gd name="connsiteX2" fmla="*/ 165700 w 387157"/>
                    <a:gd name="connsiteY2" fmla="*/ 442914 h 442914"/>
                    <a:gd name="connsiteX3" fmla="*/ 35683 w 387157"/>
                    <a:gd name="connsiteY3" fmla="*/ 312897 h 442914"/>
                    <a:gd name="connsiteX0" fmla="*/ 0 w 221457"/>
                    <a:gd name="connsiteY0" fmla="*/ 0 h 442914"/>
                    <a:gd name="connsiteX1" fmla="*/ 221457 w 221457"/>
                    <a:gd name="connsiteY1" fmla="*/ 221457 h 442914"/>
                    <a:gd name="connsiteX2" fmla="*/ 0 w 221457"/>
                    <a:gd name="connsiteY2" fmla="*/ 442914 h 442914"/>
                    <a:gd name="connsiteX0" fmla="*/ 0 w 221457"/>
                    <a:gd name="connsiteY0" fmla="*/ 0 h 221457"/>
                    <a:gd name="connsiteX1" fmla="*/ 221457 w 221457"/>
                    <a:gd name="connsiteY1" fmla="*/ 221457 h 221457"/>
                    <a:gd name="connsiteX0" fmla="*/ 0 w 73648"/>
                    <a:gd name="connsiteY0" fmla="*/ 0 h 482457"/>
                    <a:gd name="connsiteX1" fmla="*/ 55366 w 73648"/>
                    <a:gd name="connsiteY1" fmla="*/ 482457 h 482457"/>
                    <a:gd name="connsiteX0" fmla="*/ 0 w 122368"/>
                    <a:gd name="connsiteY0" fmla="*/ 0 h 482457"/>
                    <a:gd name="connsiteX1" fmla="*/ 55366 w 122368"/>
                    <a:gd name="connsiteY1" fmla="*/ 482457 h 482457"/>
                    <a:gd name="connsiteX0" fmla="*/ 0 w 102960"/>
                    <a:gd name="connsiteY0" fmla="*/ 0 h 482457"/>
                    <a:gd name="connsiteX1" fmla="*/ 23730 w 102960"/>
                    <a:gd name="connsiteY1" fmla="*/ 482457 h 482457"/>
                    <a:gd name="connsiteX0" fmla="*/ 0 w 133079"/>
                    <a:gd name="connsiteY0" fmla="*/ 0 h 500253"/>
                    <a:gd name="connsiteX1" fmla="*/ 71184 w 133079"/>
                    <a:gd name="connsiteY1" fmla="*/ 500253 h 500253"/>
                    <a:gd name="connsiteX0" fmla="*/ 0 w 162077"/>
                    <a:gd name="connsiteY0" fmla="*/ 0 h 500253"/>
                    <a:gd name="connsiteX1" fmla="*/ 71184 w 162077"/>
                    <a:gd name="connsiteY1" fmla="*/ 500253 h 500253"/>
                    <a:gd name="connsiteX0" fmla="*/ 0 w 141200"/>
                    <a:gd name="connsiteY0" fmla="*/ 0 h 485421"/>
                    <a:gd name="connsiteX1" fmla="*/ 29661 w 141200"/>
                    <a:gd name="connsiteY1" fmla="*/ 485421 h 485421"/>
                    <a:gd name="connsiteX0" fmla="*/ 0 w 165401"/>
                    <a:gd name="connsiteY0" fmla="*/ 0 h 485421"/>
                    <a:gd name="connsiteX1" fmla="*/ 29661 w 165401"/>
                    <a:gd name="connsiteY1" fmla="*/ 485421 h 485421"/>
                  </a:gdLst>
                  <a:ahLst/>
                  <a:cxnLst>
                    <a:cxn ang="0">
                      <a:pos x="connsiteX0" y="connsiteY0"/>
                    </a:cxn>
                    <a:cxn ang="0">
                      <a:pos x="connsiteX1" y="connsiteY1"/>
                    </a:cxn>
                  </a:cxnLst>
                  <a:rect l="l" t="t" r="r" b="b"/>
                  <a:pathLst>
                    <a:path w="165401" h="485421">
                      <a:moveTo>
                        <a:pt x="0" y="0"/>
                      </a:moveTo>
                      <a:cubicBezTo>
                        <a:pt x="217216" y="100840"/>
                        <a:pt x="213547" y="361138"/>
                        <a:pt x="29661" y="485421"/>
                      </a:cubicBezTo>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grpSp>
        </p:grpSp>
      </p:grpSp>
      <p:grpSp>
        <p:nvGrpSpPr>
          <p:cNvPr id="31" name="Group 30" descr="smart band icon&#10;">
            <a:extLst>
              <a:ext uri="{FF2B5EF4-FFF2-40B4-BE49-F238E27FC236}">
                <a16:creationId xmlns:a16="http://schemas.microsoft.com/office/drawing/2014/main" id="{70466FE2-7C38-4760-A441-86949B16C9A9}"/>
              </a:ext>
            </a:extLst>
          </p:cNvPr>
          <p:cNvGrpSpPr/>
          <p:nvPr/>
        </p:nvGrpSpPr>
        <p:grpSpPr>
          <a:xfrm>
            <a:off x="3477348" y="5259654"/>
            <a:ext cx="502920" cy="500415"/>
            <a:chOff x="5847397" y="5346381"/>
            <a:chExt cx="502920" cy="502920"/>
          </a:xfrm>
        </p:grpSpPr>
        <p:sp useBgFill="1">
          <p:nvSpPr>
            <p:cNvPr id="98" name="Oval 97">
              <a:extLst>
                <a:ext uri="{FF2B5EF4-FFF2-40B4-BE49-F238E27FC236}">
                  <a16:creationId xmlns:a16="http://schemas.microsoft.com/office/drawing/2014/main" id="{220B28E6-93AC-4C9E-8C12-648CE0447A8D}"/>
                </a:ext>
              </a:extLst>
            </p:cNvPr>
            <p:cNvSpPr/>
            <p:nvPr/>
          </p:nvSpPr>
          <p:spPr bwMode="auto">
            <a:xfrm>
              <a:off x="5847397" y="5346381"/>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9" name="Group 196">
              <a:extLst>
                <a:ext uri="{FF2B5EF4-FFF2-40B4-BE49-F238E27FC236}">
                  <a16:creationId xmlns:a16="http://schemas.microsoft.com/office/drawing/2014/main" id="{6C606CE8-ECA3-4532-8209-1981CB58F311}"/>
                </a:ext>
              </a:extLst>
            </p:cNvPr>
            <p:cNvGrpSpPr>
              <a:grpSpLocks noChangeAspect="1"/>
            </p:cNvGrpSpPr>
            <p:nvPr/>
          </p:nvGrpSpPr>
          <p:grpSpPr bwMode="auto">
            <a:xfrm>
              <a:off x="6030277" y="5467160"/>
              <a:ext cx="137162" cy="261362"/>
              <a:chOff x="7261" y="805"/>
              <a:chExt cx="127" cy="242"/>
            </a:xfrm>
            <a:noFill/>
          </p:grpSpPr>
          <p:sp>
            <p:nvSpPr>
              <p:cNvPr id="100" name="Freeform 197">
                <a:extLst>
                  <a:ext uri="{FF2B5EF4-FFF2-40B4-BE49-F238E27FC236}">
                    <a16:creationId xmlns:a16="http://schemas.microsoft.com/office/drawing/2014/main" id="{CD9DF289-DBA8-42CB-ADA2-9479378B2111}"/>
                  </a:ext>
                </a:extLst>
              </p:cNvPr>
              <p:cNvSpPr>
                <a:spLocks/>
              </p:cNvSpPr>
              <p:nvPr/>
            </p:nvSpPr>
            <p:spPr bwMode="auto">
              <a:xfrm>
                <a:off x="7323" y="805"/>
                <a:ext cx="65" cy="194"/>
              </a:xfrm>
              <a:custGeom>
                <a:avLst/>
                <a:gdLst>
                  <a:gd name="T0" fmla="*/ 90 w 90"/>
                  <a:gd name="T1" fmla="*/ 166 h 268"/>
                  <a:gd name="T2" fmla="*/ 90 w 90"/>
                  <a:gd name="T3" fmla="*/ 46 h 268"/>
                  <a:gd name="T4" fmla="*/ 45 w 90"/>
                  <a:gd name="T5" fmla="*/ 0 h 268"/>
                  <a:gd name="T6" fmla="*/ 0 w 90"/>
                  <a:gd name="T7" fmla="*/ 46 h 268"/>
                  <a:gd name="T8" fmla="*/ 0 w 90"/>
                  <a:gd name="T9" fmla="*/ 268 h 268"/>
                </a:gdLst>
                <a:ahLst/>
                <a:cxnLst>
                  <a:cxn ang="0">
                    <a:pos x="T0" y="T1"/>
                  </a:cxn>
                  <a:cxn ang="0">
                    <a:pos x="T2" y="T3"/>
                  </a:cxn>
                  <a:cxn ang="0">
                    <a:pos x="T4" y="T5"/>
                  </a:cxn>
                  <a:cxn ang="0">
                    <a:pos x="T6" y="T7"/>
                  </a:cxn>
                  <a:cxn ang="0">
                    <a:pos x="T8" y="T9"/>
                  </a:cxn>
                </a:cxnLst>
                <a:rect l="0" t="0" r="r" b="b"/>
                <a:pathLst>
                  <a:path w="90" h="268">
                    <a:moveTo>
                      <a:pt x="90" y="166"/>
                    </a:moveTo>
                    <a:cubicBezTo>
                      <a:pt x="90" y="46"/>
                      <a:pt x="90" y="46"/>
                      <a:pt x="90" y="46"/>
                    </a:cubicBezTo>
                    <a:cubicBezTo>
                      <a:pt x="90" y="20"/>
                      <a:pt x="70" y="0"/>
                      <a:pt x="45" y="0"/>
                    </a:cubicBezTo>
                    <a:cubicBezTo>
                      <a:pt x="20" y="0"/>
                      <a:pt x="0" y="20"/>
                      <a:pt x="0" y="46"/>
                    </a:cubicBezTo>
                    <a:cubicBezTo>
                      <a:pt x="0" y="268"/>
                      <a:pt x="0" y="268"/>
                      <a:pt x="0" y="268"/>
                    </a:cubicBezTo>
                  </a:path>
                </a:pathLst>
              </a:custGeom>
              <a:grpFill/>
              <a:ln w="12700" cap="rnd">
                <a:solidFill>
                  <a:schemeClr val="tx1">
                    <a:lumMod val="90000"/>
                    <a:lumOff val="1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01" name="Freeform 198">
                <a:extLst>
                  <a:ext uri="{FF2B5EF4-FFF2-40B4-BE49-F238E27FC236}">
                    <a16:creationId xmlns:a16="http://schemas.microsoft.com/office/drawing/2014/main" id="{E7669436-AF84-4D8C-8AC8-83F2547C289E}"/>
                  </a:ext>
                </a:extLst>
              </p:cNvPr>
              <p:cNvSpPr>
                <a:spLocks/>
              </p:cNvSpPr>
              <p:nvPr/>
            </p:nvSpPr>
            <p:spPr bwMode="auto">
              <a:xfrm>
                <a:off x="7261" y="805"/>
                <a:ext cx="95" cy="194"/>
              </a:xfrm>
              <a:custGeom>
                <a:avLst/>
                <a:gdLst>
                  <a:gd name="T0" fmla="*/ 131 w 131"/>
                  <a:gd name="T1" fmla="*/ 0 h 268"/>
                  <a:gd name="T2" fmla="*/ 45 w 131"/>
                  <a:gd name="T3" fmla="*/ 0 h 268"/>
                  <a:gd name="T4" fmla="*/ 0 w 131"/>
                  <a:gd name="T5" fmla="*/ 46 h 268"/>
                  <a:gd name="T6" fmla="*/ 0 w 131"/>
                  <a:gd name="T7" fmla="*/ 268 h 268"/>
                </a:gdLst>
                <a:ahLst/>
                <a:cxnLst>
                  <a:cxn ang="0">
                    <a:pos x="T0" y="T1"/>
                  </a:cxn>
                  <a:cxn ang="0">
                    <a:pos x="T2" y="T3"/>
                  </a:cxn>
                  <a:cxn ang="0">
                    <a:pos x="T4" y="T5"/>
                  </a:cxn>
                  <a:cxn ang="0">
                    <a:pos x="T6" y="T7"/>
                  </a:cxn>
                </a:cxnLst>
                <a:rect l="0" t="0" r="r" b="b"/>
                <a:pathLst>
                  <a:path w="131" h="268">
                    <a:moveTo>
                      <a:pt x="131" y="0"/>
                    </a:moveTo>
                    <a:cubicBezTo>
                      <a:pt x="45" y="0"/>
                      <a:pt x="45" y="0"/>
                      <a:pt x="45" y="0"/>
                    </a:cubicBezTo>
                    <a:cubicBezTo>
                      <a:pt x="20" y="0"/>
                      <a:pt x="0" y="20"/>
                      <a:pt x="0" y="46"/>
                    </a:cubicBezTo>
                    <a:cubicBezTo>
                      <a:pt x="0" y="268"/>
                      <a:pt x="0" y="268"/>
                      <a:pt x="0" y="268"/>
                    </a:cubicBezTo>
                  </a:path>
                </a:pathLst>
              </a:custGeom>
              <a:grpFill/>
              <a:ln w="12700" cap="rnd">
                <a:solidFill>
                  <a:schemeClr val="tx1">
                    <a:lumMod val="90000"/>
                    <a:lumOff val="1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02" name="Freeform 199">
                <a:extLst>
                  <a:ext uri="{FF2B5EF4-FFF2-40B4-BE49-F238E27FC236}">
                    <a16:creationId xmlns:a16="http://schemas.microsoft.com/office/drawing/2014/main" id="{64E8AADC-60F8-4389-9CD3-5F56A3A0AECD}"/>
                  </a:ext>
                </a:extLst>
              </p:cNvPr>
              <p:cNvSpPr>
                <a:spLocks/>
              </p:cNvSpPr>
              <p:nvPr/>
            </p:nvSpPr>
            <p:spPr bwMode="auto">
              <a:xfrm>
                <a:off x="7324" y="992"/>
                <a:ext cx="64" cy="55"/>
              </a:xfrm>
              <a:custGeom>
                <a:avLst/>
                <a:gdLst>
                  <a:gd name="T0" fmla="*/ 91 w 91"/>
                  <a:gd name="T1" fmla="*/ 0 h 77"/>
                  <a:gd name="T2" fmla="*/ 91 w 91"/>
                  <a:gd name="T3" fmla="*/ 32 h 77"/>
                  <a:gd name="T4" fmla="*/ 46 w 91"/>
                  <a:gd name="T5" fmla="*/ 77 h 77"/>
                  <a:gd name="T6" fmla="*/ 0 w 91"/>
                  <a:gd name="T7" fmla="*/ 32 h 77"/>
                  <a:gd name="T8" fmla="*/ 0 w 91"/>
                  <a:gd name="T9" fmla="*/ 6 h 77"/>
                </a:gdLst>
                <a:ahLst/>
                <a:cxnLst>
                  <a:cxn ang="0">
                    <a:pos x="T0" y="T1"/>
                  </a:cxn>
                  <a:cxn ang="0">
                    <a:pos x="T2" y="T3"/>
                  </a:cxn>
                  <a:cxn ang="0">
                    <a:pos x="T4" y="T5"/>
                  </a:cxn>
                  <a:cxn ang="0">
                    <a:pos x="T6" y="T7"/>
                  </a:cxn>
                  <a:cxn ang="0">
                    <a:pos x="T8" y="T9"/>
                  </a:cxn>
                </a:cxnLst>
                <a:rect l="0" t="0" r="r" b="b"/>
                <a:pathLst>
                  <a:path w="91" h="77">
                    <a:moveTo>
                      <a:pt x="91" y="0"/>
                    </a:moveTo>
                    <a:cubicBezTo>
                      <a:pt x="91" y="32"/>
                      <a:pt x="91" y="32"/>
                      <a:pt x="91" y="32"/>
                    </a:cubicBezTo>
                    <a:cubicBezTo>
                      <a:pt x="91" y="57"/>
                      <a:pt x="71" y="77"/>
                      <a:pt x="46" y="77"/>
                    </a:cubicBezTo>
                    <a:cubicBezTo>
                      <a:pt x="21" y="77"/>
                      <a:pt x="0" y="57"/>
                      <a:pt x="0" y="32"/>
                    </a:cubicBezTo>
                    <a:cubicBezTo>
                      <a:pt x="0" y="6"/>
                      <a:pt x="0" y="6"/>
                      <a:pt x="0" y="6"/>
                    </a:cubicBezTo>
                  </a:path>
                </a:pathLst>
              </a:custGeom>
              <a:grpFill/>
              <a:ln w="12700" cap="rnd">
                <a:solidFill>
                  <a:schemeClr val="tx1">
                    <a:lumMod val="90000"/>
                    <a:lumOff val="1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03" name="Freeform 200">
                <a:extLst>
                  <a:ext uri="{FF2B5EF4-FFF2-40B4-BE49-F238E27FC236}">
                    <a16:creationId xmlns:a16="http://schemas.microsoft.com/office/drawing/2014/main" id="{83A8FE83-7339-4A24-A02F-4F8ECE549328}"/>
                  </a:ext>
                </a:extLst>
              </p:cNvPr>
              <p:cNvSpPr>
                <a:spLocks/>
              </p:cNvSpPr>
              <p:nvPr/>
            </p:nvSpPr>
            <p:spPr bwMode="auto">
              <a:xfrm>
                <a:off x="7261" y="996"/>
                <a:ext cx="95" cy="51"/>
              </a:xfrm>
              <a:custGeom>
                <a:avLst/>
                <a:gdLst>
                  <a:gd name="T0" fmla="*/ 131 w 131"/>
                  <a:gd name="T1" fmla="*/ 71 h 71"/>
                  <a:gd name="T2" fmla="*/ 45 w 131"/>
                  <a:gd name="T3" fmla="*/ 71 h 71"/>
                  <a:gd name="T4" fmla="*/ 0 w 131"/>
                  <a:gd name="T5" fmla="*/ 26 h 71"/>
                  <a:gd name="T6" fmla="*/ 0 w 131"/>
                  <a:gd name="T7" fmla="*/ 0 h 71"/>
                </a:gdLst>
                <a:ahLst/>
                <a:cxnLst>
                  <a:cxn ang="0">
                    <a:pos x="T0" y="T1"/>
                  </a:cxn>
                  <a:cxn ang="0">
                    <a:pos x="T2" y="T3"/>
                  </a:cxn>
                  <a:cxn ang="0">
                    <a:pos x="T4" y="T5"/>
                  </a:cxn>
                  <a:cxn ang="0">
                    <a:pos x="T6" y="T7"/>
                  </a:cxn>
                </a:cxnLst>
                <a:rect l="0" t="0" r="r" b="b"/>
                <a:pathLst>
                  <a:path w="131" h="71">
                    <a:moveTo>
                      <a:pt x="131" y="71"/>
                    </a:moveTo>
                    <a:cubicBezTo>
                      <a:pt x="45" y="71"/>
                      <a:pt x="45" y="71"/>
                      <a:pt x="45" y="71"/>
                    </a:cubicBezTo>
                    <a:cubicBezTo>
                      <a:pt x="20" y="71"/>
                      <a:pt x="0" y="51"/>
                      <a:pt x="0" y="26"/>
                    </a:cubicBezTo>
                    <a:cubicBezTo>
                      <a:pt x="0" y="0"/>
                      <a:pt x="0" y="0"/>
                      <a:pt x="0" y="0"/>
                    </a:cubicBezTo>
                  </a:path>
                </a:pathLst>
              </a:custGeom>
              <a:grpFill/>
              <a:ln w="12700" cap="rnd">
                <a:solidFill>
                  <a:schemeClr val="tx1">
                    <a:lumMod val="90000"/>
                    <a:lumOff val="1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04" name="Oval 201">
                <a:extLst>
                  <a:ext uri="{FF2B5EF4-FFF2-40B4-BE49-F238E27FC236}">
                    <a16:creationId xmlns:a16="http://schemas.microsoft.com/office/drawing/2014/main" id="{D1395550-23BD-493F-9A42-1D30D901AC24}"/>
                  </a:ext>
                </a:extLst>
              </p:cNvPr>
              <p:cNvSpPr>
                <a:spLocks noChangeArrowheads="1"/>
              </p:cNvSpPr>
              <p:nvPr/>
            </p:nvSpPr>
            <p:spPr bwMode="auto">
              <a:xfrm>
                <a:off x="7287" y="878"/>
                <a:ext cx="9" cy="8"/>
              </a:xfrm>
              <a:prstGeom prst="ellipse">
                <a:avLst/>
              </a:prstGeom>
              <a:grpFill/>
              <a:ln w="12700" cap="rnd">
                <a:solidFill>
                  <a:schemeClr val="tx1">
                    <a:lumMod val="90000"/>
                    <a:lumOff val="1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05" name="Oval 202">
                <a:extLst>
                  <a:ext uri="{FF2B5EF4-FFF2-40B4-BE49-F238E27FC236}">
                    <a16:creationId xmlns:a16="http://schemas.microsoft.com/office/drawing/2014/main" id="{A2E22676-F618-4D0C-AFFF-6E995F20F0D0}"/>
                  </a:ext>
                </a:extLst>
              </p:cNvPr>
              <p:cNvSpPr>
                <a:spLocks noChangeArrowheads="1"/>
              </p:cNvSpPr>
              <p:nvPr/>
            </p:nvSpPr>
            <p:spPr bwMode="auto">
              <a:xfrm>
                <a:off x="7287" y="923"/>
                <a:ext cx="9" cy="8"/>
              </a:xfrm>
              <a:prstGeom prst="ellipse">
                <a:avLst/>
              </a:prstGeom>
              <a:grpFill/>
              <a:ln w="12700" cap="rnd">
                <a:solidFill>
                  <a:schemeClr val="tx1">
                    <a:lumMod val="90000"/>
                    <a:lumOff val="1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06" name="Oval 203">
                <a:extLst>
                  <a:ext uri="{FF2B5EF4-FFF2-40B4-BE49-F238E27FC236}">
                    <a16:creationId xmlns:a16="http://schemas.microsoft.com/office/drawing/2014/main" id="{9E066361-1686-47F4-ADB1-195CA22D6A52}"/>
                  </a:ext>
                </a:extLst>
              </p:cNvPr>
              <p:cNvSpPr>
                <a:spLocks noChangeArrowheads="1"/>
              </p:cNvSpPr>
              <p:nvPr/>
            </p:nvSpPr>
            <p:spPr bwMode="auto">
              <a:xfrm>
                <a:off x="7287" y="967"/>
                <a:ext cx="9" cy="8"/>
              </a:xfrm>
              <a:prstGeom prst="ellipse">
                <a:avLst/>
              </a:prstGeom>
              <a:grpFill/>
              <a:ln w="12700" cap="rnd">
                <a:solidFill>
                  <a:schemeClr val="tx1">
                    <a:lumMod val="90000"/>
                    <a:lumOff val="1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grpSp>
        <p:nvGrpSpPr>
          <p:cNvPr id="32" name="Group 31" descr="hand pointer icon">
            <a:extLst>
              <a:ext uri="{FF2B5EF4-FFF2-40B4-BE49-F238E27FC236}">
                <a16:creationId xmlns:a16="http://schemas.microsoft.com/office/drawing/2014/main" id="{E6269806-46B9-49FE-84C1-392F9AE0FADF}"/>
              </a:ext>
            </a:extLst>
          </p:cNvPr>
          <p:cNvGrpSpPr/>
          <p:nvPr/>
        </p:nvGrpSpPr>
        <p:grpSpPr>
          <a:xfrm>
            <a:off x="1311363" y="3093670"/>
            <a:ext cx="502920" cy="500415"/>
            <a:chOff x="-963895" y="2838084"/>
            <a:chExt cx="502920" cy="502920"/>
          </a:xfrm>
        </p:grpSpPr>
        <p:sp useBgFill="1">
          <p:nvSpPr>
            <p:cNvPr id="96" name="Oval 95">
              <a:extLst>
                <a:ext uri="{FF2B5EF4-FFF2-40B4-BE49-F238E27FC236}">
                  <a16:creationId xmlns:a16="http://schemas.microsoft.com/office/drawing/2014/main" id="{E3CE61A9-8AE9-4C78-BFD4-E8F3A831FE3A}"/>
                </a:ext>
              </a:extLst>
            </p:cNvPr>
            <p:cNvSpPr/>
            <p:nvPr/>
          </p:nvSpPr>
          <p:spPr bwMode="auto">
            <a:xfrm>
              <a:off x="-963895" y="2838084"/>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hand_5">
              <a:extLst>
                <a:ext uri="{FF2B5EF4-FFF2-40B4-BE49-F238E27FC236}">
                  <a16:creationId xmlns:a16="http://schemas.microsoft.com/office/drawing/2014/main" id="{8EFA9A4F-8880-45D7-953B-A90C24479D7E}"/>
                </a:ext>
              </a:extLst>
            </p:cNvPr>
            <p:cNvSpPr>
              <a:spLocks noChangeAspect="1" noEditPoints="1"/>
            </p:cNvSpPr>
            <p:nvPr/>
          </p:nvSpPr>
          <p:spPr bwMode="auto">
            <a:xfrm>
              <a:off x="-791727" y="2985079"/>
              <a:ext cx="158585" cy="208930"/>
            </a:xfrm>
            <a:custGeom>
              <a:avLst/>
              <a:gdLst>
                <a:gd name="T0" fmla="*/ 120 w 260"/>
                <a:gd name="T1" fmla="*/ 103 h 344"/>
                <a:gd name="T2" fmla="*/ 143 w 260"/>
                <a:gd name="T3" fmla="*/ 78 h 344"/>
                <a:gd name="T4" fmla="*/ 166 w 260"/>
                <a:gd name="T5" fmla="*/ 103 h 344"/>
                <a:gd name="T6" fmla="*/ 166 w 260"/>
                <a:gd name="T7" fmla="*/ 172 h 344"/>
                <a:gd name="T8" fmla="*/ 212 w 260"/>
                <a:gd name="T9" fmla="*/ 172 h 344"/>
                <a:gd name="T10" fmla="*/ 212 w 260"/>
                <a:gd name="T11" fmla="*/ 103 h 344"/>
                <a:gd name="T12" fmla="*/ 189 w 260"/>
                <a:gd name="T13" fmla="*/ 78 h 344"/>
                <a:gd name="T14" fmla="*/ 166 w 260"/>
                <a:gd name="T15" fmla="*/ 103 h 344"/>
                <a:gd name="T16" fmla="*/ 120 w 260"/>
                <a:gd name="T17" fmla="*/ 172 h 344"/>
                <a:gd name="T18" fmla="*/ 120 w 260"/>
                <a:gd name="T19" fmla="*/ 25 h 344"/>
                <a:gd name="T20" fmla="*/ 97 w 260"/>
                <a:gd name="T21" fmla="*/ 0 h 344"/>
                <a:gd name="T22" fmla="*/ 74 w 260"/>
                <a:gd name="T23" fmla="*/ 25 h 344"/>
                <a:gd name="T24" fmla="*/ 74 w 260"/>
                <a:gd name="T25" fmla="*/ 206 h 344"/>
                <a:gd name="T26" fmla="*/ 23 w 260"/>
                <a:gd name="T27" fmla="*/ 188 h 344"/>
                <a:gd name="T28" fmla="*/ 6 w 260"/>
                <a:gd name="T29" fmla="*/ 195 h 344"/>
                <a:gd name="T30" fmla="*/ 8 w 260"/>
                <a:gd name="T31" fmla="*/ 217 h 344"/>
                <a:gd name="T32" fmla="*/ 93 w 260"/>
                <a:gd name="T33" fmla="*/ 316 h 344"/>
                <a:gd name="T34" fmla="*/ 174 w 260"/>
                <a:gd name="T35" fmla="*/ 344 h 344"/>
                <a:gd name="T36" fmla="*/ 255 w 260"/>
                <a:gd name="T37" fmla="*/ 278 h 344"/>
                <a:gd name="T38" fmla="*/ 258 w 260"/>
                <a:gd name="T39" fmla="*/ 200 h 344"/>
                <a:gd name="T40" fmla="*/ 258 w 260"/>
                <a:gd name="T41" fmla="*/ 130 h 344"/>
                <a:gd name="T42" fmla="*/ 235 w 260"/>
                <a:gd name="T43" fmla="*/ 105 h 344"/>
                <a:gd name="T44" fmla="*/ 212 w 260"/>
                <a:gd name="T45" fmla="*/ 13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0" h="344">
                  <a:moveTo>
                    <a:pt x="120" y="103"/>
                  </a:moveTo>
                  <a:cubicBezTo>
                    <a:pt x="120" y="89"/>
                    <a:pt x="130" y="78"/>
                    <a:pt x="143" y="78"/>
                  </a:cubicBezTo>
                  <a:cubicBezTo>
                    <a:pt x="156" y="78"/>
                    <a:pt x="166" y="89"/>
                    <a:pt x="166" y="103"/>
                  </a:cubicBezTo>
                  <a:cubicBezTo>
                    <a:pt x="166" y="172"/>
                    <a:pt x="166" y="172"/>
                    <a:pt x="166" y="172"/>
                  </a:cubicBezTo>
                  <a:moveTo>
                    <a:pt x="212" y="172"/>
                  </a:moveTo>
                  <a:cubicBezTo>
                    <a:pt x="212" y="103"/>
                    <a:pt x="212" y="103"/>
                    <a:pt x="212" y="103"/>
                  </a:cubicBezTo>
                  <a:cubicBezTo>
                    <a:pt x="212" y="89"/>
                    <a:pt x="202" y="78"/>
                    <a:pt x="189" y="78"/>
                  </a:cubicBezTo>
                  <a:cubicBezTo>
                    <a:pt x="176" y="78"/>
                    <a:pt x="166" y="89"/>
                    <a:pt x="166" y="103"/>
                  </a:cubicBezTo>
                  <a:moveTo>
                    <a:pt x="120" y="172"/>
                  </a:moveTo>
                  <a:cubicBezTo>
                    <a:pt x="120" y="25"/>
                    <a:pt x="120" y="25"/>
                    <a:pt x="120" y="25"/>
                  </a:cubicBezTo>
                  <a:cubicBezTo>
                    <a:pt x="120" y="11"/>
                    <a:pt x="110" y="0"/>
                    <a:pt x="97" y="0"/>
                  </a:cubicBezTo>
                  <a:cubicBezTo>
                    <a:pt x="84" y="0"/>
                    <a:pt x="74" y="11"/>
                    <a:pt x="74" y="25"/>
                  </a:cubicBezTo>
                  <a:cubicBezTo>
                    <a:pt x="74" y="206"/>
                    <a:pt x="74" y="206"/>
                    <a:pt x="74" y="206"/>
                  </a:cubicBezTo>
                  <a:cubicBezTo>
                    <a:pt x="74" y="206"/>
                    <a:pt x="33" y="189"/>
                    <a:pt x="23" y="188"/>
                  </a:cubicBezTo>
                  <a:cubicBezTo>
                    <a:pt x="14" y="188"/>
                    <a:pt x="13" y="188"/>
                    <a:pt x="6" y="195"/>
                  </a:cubicBezTo>
                  <a:cubicBezTo>
                    <a:pt x="0" y="202"/>
                    <a:pt x="5" y="213"/>
                    <a:pt x="8" y="217"/>
                  </a:cubicBezTo>
                  <a:cubicBezTo>
                    <a:pt x="12" y="220"/>
                    <a:pt x="84" y="309"/>
                    <a:pt x="93" y="316"/>
                  </a:cubicBezTo>
                  <a:cubicBezTo>
                    <a:pt x="101" y="324"/>
                    <a:pt x="118" y="344"/>
                    <a:pt x="174" y="344"/>
                  </a:cubicBezTo>
                  <a:cubicBezTo>
                    <a:pt x="233" y="344"/>
                    <a:pt x="255" y="278"/>
                    <a:pt x="255" y="278"/>
                  </a:cubicBezTo>
                  <a:cubicBezTo>
                    <a:pt x="260" y="261"/>
                    <a:pt x="258" y="200"/>
                    <a:pt x="258" y="200"/>
                  </a:cubicBezTo>
                  <a:cubicBezTo>
                    <a:pt x="258" y="130"/>
                    <a:pt x="258" y="130"/>
                    <a:pt x="258" y="130"/>
                  </a:cubicBezTo>
                  <a:cubicBezTo>
                    <a:pt x="258" y="116"/>
                    <a:pt x="247" y="105"/>
                    <a:pt x="235" y="105"/>
                  </a:cubicBezTo>
                  <a:cubicBezTo>
                    <a:pt x="222" y="105"/>
                    <a:pt x="212" y="116"/>
                    <a:pt x="212" y="130"/>
                  </a:cubicBezTo>
                </a:path>
              </a:pathLst>
            </a:custGeom>
            <a:noFill/>
            <a:ln w="1270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33" name="Group 32" descr="Smart glass icon">
            <a:extLst>
              <a:ext uri="{FF2B5EF4-FFF2-40B4-BE49-F238E27FC236}">
                <a16:creationId xmlns:a16="http://schemas.microsoft.com/office/drawing/2014/main" id="{33C5DA61-71CC-422A-B8C3-8FA42BA77FE1}"/>
              </a:ext>
            </a:extLst>
          </p:cNvPr>
          <p:cNvGrpSpPr/>
          <p:nvPr/>
        </p:nvGrpSpPr>
        <p:grpSpPr>
          <a:xfrm>
            <a:off x="1476390" y="2264604"/>
            <a:ext cx="502920" cy="500415"/>
            <a:chOff x="3846439" y="2351331"/>
            <a:chExt cx="502920" cy="502920"/>
          </a:xfrm>
        </p:grpSpPr>
        <p:sp useBgFill="1">
          <p:nvSpPr>
            <p:cNvPr id="94" name="Oval 93">
              <a:extLst>
                <a:ext uri="{FF2B5EF4-FFF2-40B4-BE49-F238E27FC236}">
                  <a16:creationId xmlns:a16="http://schemas.microsoft.com/office/drawing/2014/main" id="{C8543887-4FF2-441D-8357-0D989EB2823F}"/>
                </a:ext>
              </a:extLst>
            </p:cNvPr>
            <p:cNvSpPr/>
            <p:nvPr/>
          </p:nvSpPr>
          <p:spPr bwMode="auto">
            <a:xfrm>
              <a:off x="3846439" y="2351331"/>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5">
              <a:extLst>
                <a:ext uri="{FF2B5EF4-FFF2-40B4-BE49-F238E27FC236}">
                  <a16:creationId xmlns:a16="http://schemas.microsoft.com/office/drawing/2014/main" id="{F45DB065-1B69-47B2-888A-D6CBE043D863}"/>
                </a:ext>
              </a:extLst>
            </p:cNvPr>
            <p:cNvSpPr>
              <a:spLocks noChangeAspect="1" noEditPoints="1"/>
            </p:cNvSpPr>
            <p:nvPr/>
          </p:nvSpPr>
          <p:spPr bwMode="auto">
            <a:xfrm>
              <a:off x="3966698" y="2534413"/>
              <a:ext cx="262402" cy="136756"/>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2700" cap="flat">
              <a:solidFill>
                <a:schemeClr val="tx1">
                  <a:lumMod val="90000"/>
                  <a:lumOff val="1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34" name="Group 33" descr="game controller icon">
            <a:extLst>
              <a:ext uri="{FF2B5EF4-FFF2-40B4-BE49-F238E27FC236}">
                <a16:creationId xmlns:a16="http://schemas.microsoft.com/office/drawing/2014/main" id="{A22A0A06-F28A-45AD-80BA-108BDA1D2BF0}"/>
              </a:ext>
            </a:extLst>
          </p:cNvPr>
          <p:cNvGrpSpPr/>
          <p:nvPr/>
        </p:nvGrpSpPr>
        <p:grpSpPr>
          <a:xfrm>
            <a:off x="6053442" y="3602803"/>
            <a:ext cx="502920" cy="500415"/>
            <a:chOff x="7820929" y="5070185"/>
            <a:chExt cx="502920" cy="502920"/>
          </a:xfrm>
        </p:grpSpPr>
        <p:sp useBgFill="1">
          <p:nvSpPr>
            <p:cNvPr id="90" name="Oval 89">
              <a:extLst>
                <a:ext uri="{FF2B5EF4-FFF2-40B4-BE49-F238E27FC236}">
                  <a16:creationId xmlns:a16="http://schemas.microsoft.com/office/drawing/2014/main" id="{F5607921-F334-49A3-9807-F90E68CCD27F}"/>
                </a:ext>
              </a:extLst>
            </p:cNvPr>
            <p:cNvSpPr/>
            <p:nvPr/>
          </p:nvSpPr>
          <p:spPr bwMode="auto">
            <a:xfrm>
              <a:off x="7820929" y="5070185"/>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1" name="Group 90">
              <a:extLst>
                <a:ext uri="{FF2B5EF4-FFF2-40B4-BE49-F238E27FC236}">
                  <a16:creationId xmlns:a16="http://schemas.microsoft.com/office/drawing/2014/main" id="{911B0D97-5C51-42FC-BA0B-871489A98F9F}"/>
                </a:ext>
              </a:extLst>
            </p:cNvPr>
            <p:cNvGrpSpPr>
              <a:grpSpLocks noChangeAspect="1"/>
            </p:cNvGrpSpPr>
            <p:nvPr/>
          </p:nvGrpSpPr>
          <p:grpSpPr>
            <a:xfrm>
              <a:off x="7913305" y="5228754"/>
              <a:ext cx="318168" cy="185782"/>
              <a:chOff x="11030366" y="2382953"/>
              <a:chExt cx="397040" cy="231838"/>
            </a:xfrm>
            <a:noFill/>
          </p:grpSpPr>
          <p:sp>
            <p:nvSpPr>
              <p:cNvPr id="92" name="Freeform 77">
                <a:extLst>
                  <a:ext uri="{FF2B5EF4-FFF2-40B4-BE49-F238E27FC236}">
                    <a16:creationId xmlns:a16="http://schemas.microsoft.com/office/drawing/2014/main" id="{F672EF2A-841D-45AD-8421-322D83DE7B40}"/>
                  </a:ext>
                </a:extLst>
              </p:cNvPr>
              <p:cNvSpPr>
                <a:spLocks/>
              </p:cNvSpPr>
              <p:nvPr/>
            </p:nvSpPr>
            <p:spPr bwMode="auto">
              <a:xfrm>
                <a:off x="11030366" y="2382953"/>
                <a:ext cx="397040" cy="231838"/>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path>
                </a:pathLst>
              </a:custGeom>
              <a:grpFill/>
              <a:ln w="12700" cap="flat">
                <a:solidFill>
                  <a:schemeClr val="tx1">
                    <a:lumMod val="90000"/>
                    <a:lumOff val="1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3" name="Freeform 78">
                <a:extLst>
                  <a:ext uri="{FF2B5EF4-FFF2-40B4-BE49-F238E27FC236}">
                    <a16:creationId xmlns:a16="http://schemas.microsoft.com/office/drawing/2014/main" id="{61822F17-69EE-433C-98C8-443F942B09B9}"/>
                  </a:ext>
                </a:extLst>
              </p:cNvPr>
              <p:cNvSpPr>
                <a:spLocks/>
              </p:cNvSpPr>
              <p:nvPr/>
            </p:nvSpPr>
            <p:spPr bwMode="auto">
              <a:xfrm>
                <a:off x="11219168" y="2439871"/>
                <a:ext cx="19436" cy="20824"/>
              </a:xfrm>
              <a:custGeom>
                <a:avLst/>
                <a:gdLst>
                  <a:gd name="T0" fmla="*/ 9 w 20"/>
                  <a:gd name="T1" fmla="*/ 20 h 20"/>
                  <a:gd name="T2" fmla="*/ 0 w 20"/>
                  <a:gd name="T3" fmla="*/ 10 h 20"/>
                  <a:gd name="T4" fmla="*/ 10 w 20"/>
                  <a:gd name="T5" fmla="*/ 0 h 20"/>
                  <a:gd name="T6" fmla="*/ 20 w 20"/>
                  <a:gd name="T7" fmla="*/ 11 h 20"/>
                  <a:gd name="T8" fmla="*/ 9 w 20"/>
                  <a:gd name="T9" fmla="*/ 20 h 20"/>
                </a:gdLst>
                <a:ahLst/>
                <a:cxnLst>
                  <a:cxn ang="0">
                    <a:pos x="T0" y="T1"/>
                  </a:cxn>
                  <a:cxn ang="0">
                    <a:pos x="T2" y="T3"/>
                  </a:cxn>
                  <a:cxn ang="0">
                    <a:pos x="T4" y="T5"/>
                  </a:cxn>
                  <a:cxn ang="0">
                    <a:pos x="T6" y="T7"/>
                  </a:cxn>
                  <a:cxn ang="0">
                    <a:pos x="T8" y="T9"/>
                  </a:cxn>
                </a:cxnLst>
                <a:rect l="0" t="0" r="r" b="b"/>
                <a:pathLst>
                  <a:path w="20" h="20">
                    <a:moveTo>
                      <a:pt x="9" y="20"/>
                    </a:moveTo>
                    <a:cubicBezTo>
                      <a:pt x="4" y="20"/>
                      <a:pt x="0" y="15"/>
                      <a:pt x="0" y="10"/>
                    </a:cubicBezTo>
                    <a:cubicBezTo>
                      <a:pt x="0" y="4"/>
                      <a:pt x="5" y="0"/>
                      <a:pt x="10" y="0"/>
                    </a:cubicBezTo>
                    <a:cubicBezTo>
                      <a:pt x="16" y="0"/>
                      <a:pt x="20" y="5"/>
                      <a:pt x="20" y="11"/>
                    </a:cubicBezTo>
                    <a:cubicBezTo>
                      <a:pt x="19" y="16"/>
                      <a:pt x="15" y="20"/>
                      <a:pt x="9" y="20"/>
                    </a:cubicBezTo>
                    <a:close/>
                  </a:path>
                </a:pathLst>
              </a:custGeom>
              <a:grpFill/>
              <a:ln w="12700" cap="flat">
                <a:solidFill>
                  <a:schemeClr val="tx1">
                    <a:lumMod val="90000"/>
                    <a:lumOff val="1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35" name="Group 34" descr="eye icon">
            <a:extLst>
              <a:ext uri="{FF2B5EF4-FFF2-40B4-BE49-F238E27FC236}">
                <a16:creationId xmlns:a16="http://schemas.microsoft.com/office/drawing/2014/main" id="{2ABBC947-D66C-44DB-812D-7540DC0B827D}"/>
              </a:ext>
            </a:extLst>
          </p:cNvPr>
          <p:cNvGrpSpPr/>
          <p:nvPr/>
        </p:nvGrpSpPr>
        <p:grpSpPr>
          <a:xfrm>
            <a:off x="5478307" y="2264604"/>
            <a:ext cx="502920" cy="500415"/>
            <a:chOff x="-963895" y="2293009"/>
            <a:chExt cx="502920" cy="502920"/>
          </a:xfrm>
        </p:grpSpPr>
        <p:sp useBgFill="1">
          <p:nvSpPr>
            <p:cNvPr id="88" name="Oval 87">
              <a:extLst>
                <a:ext uri="{FF2B5EF4-FFF2-40B4-BE49-F238E27FC236}">
                  <a16:creationId xmlns:a16="http://schemas.microsoft.com/office/drawing/2014/main" id="{BE09DE82-7913-47B5-BD90-AE9D3FA8DC23}"/>
                </a:ext>
              </a:extLst>
            </p:cNvPr>
            <p:cNvSpPr/>
            <p:nvPr/>
          </p:nvSpPr>
          <p:spPr bwMode="auto">
            <a:xfrm>
              <a:off x="-963895" y="2293009"/>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eye_2">
              <a:extLst>
                <a:ext uri="{FF2B5EF4-FFF2-40B4-BE49-F238E27FC236}">
                  <a16:creationId xmlns:a16="http://schemas.microsoft.com/office/drawing/2014/main" id="{F7E036AE-18A9-42AA-9A05-8CD2F94C5D1B}"/>
                </a:ext>
              </a:extLst>
            </p:cNvPr>
            <p:cNvSpPr>
              <a:spLocks noChangeAspect="1" noEditPoints="1"/>
            </p:cNvSpPr>
            <p:nvPr/>
          </p:nvSpPr>
          <p:spPr bwMode="auto">
            <a:xfrm>
              <a:off x="-842316" y="2472405"/>
              <a:ext cx="259763" cy="144129"/>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270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36" name="Group 35" descr="email icon">
            <a:extLst>
              <a:ext uri="{FF2B5EF4-FFF2-40B4-BE49-F238E27FC236}">
                <a16:creationId xmlns:a16="http://schemas.microsoft.com/office/drawing/2014/main" id="{EFBEFB21-BE63-4F2D-BD35-FA868201F279}"/>
              </a:ext>
            </a:extLst>
          </p:cNvPr>
          <p:cNvGrpSpPr/>
          <p:nvPr/>
        </p:nvGrpSpPr>
        <p:grpSpPr>
          <a:xfrm>
            <a:off x="2011813" y="902340"/>
            <a:ext cx="502920" cy="500415"/>
            <a:chOff x="-963895" y="1747934"/>
            <a:chExt cx="502920" cy="502920"/>
          </a:xfrm>
        </p:grpSpPr>
        <p:sp useBgFill="1">
          <p:nvSpPr>
            <p:cNvPr id="86" name="Oval 85">
              <a:extLst>
                <a:ext uri="{FF2B5EF4-FFF2-40B4-BE49-F238E27FC236}">
                  <a16:creationId xmlns:a16="http://schemas.microsoft.com/office/drawing/2014/main" id="{228A91DF-F3AA-4E2A-8847-3F4AB9A249B9}"/>
                </a:ext>
              </a:extLst>
            </p:cNvPr>
            <p:cNvSpPr/>
            <p:nvPr/>
          </p:nvSpPr>
          <p:spPr bwMode="auto">
            <a:xfrm>
              <a:off x="-963895" y="1747934"/>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mail">
              <a:extLst>
                <a:ext uri="{FF2B5EF4-FFF2-40B4-BE49-F238E27FC236}">
                  <a16:creationId xmlns:a16="http://schemas.microsoft.com/office/drawing/2014/main" id="{94317577-40E9-4D13-BD78-C4DA60EF2AB4}"/>
                </a:ext>
              </a:extLst>
            </p:cNvPr>
            <p:cNvSpPr>
              <a:spLocks noChangeAspect="1" noEditPoints="1"/>
            </p:cNvSpPr>
            <p:nvPr/>
          </p:nvSpPr>
          <p:spPr bwMode="auto">
            <a:xfrm>
              <a:off x="-806420" y="1943003"/>
              <a:ext cx="187970" cy="112783"/>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270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37" name="Group 36" descr="person talking icon">
            <a:extLst>
              <a:ext uri="{FF2B5EF4-FFF2-40B4-BE49-F238E27FC236}">
                <a16:creationId xmlns:a16="http://schemas.microsoft.com/office/drawing/2014/main" id="{525A2B4F-BB1F-43A9-ADCA-614AE249EB97}"/>
              </a:ext>
            </a:extLst>
          </p:cNvPr>
          <p:cNvGrpSpPr/>
          <p:nvPr/>
        </p:nvGrpSpPr>
        <p:grpSpPr>
          <a:xfrm>
            <a:off x="2011424" y="5276710"/>
            <a:ext cx="502920" cy="500415"/>
            <a:chOff x="-963895" y="4473309"/>
            <a:chExt cx="502920" cy="502920"/>
          </a:xfrm>
        </p:grpSpPr>
        <p:sp useBgFill="1">
          <p:nvSpPr>
            <p:cNvPr id="80" name="Oval 79">
              <a:extLst>
                <a:ext uri="{FF2B5EF4-FFF2-40B4-BE49-F238E27FC236}">
                  <a16:creationId xmlns:a16="http://schemas.microsoft.com/office/drawing/2014/main" id="{796CDBDA-48A8-477E-BDE0-2C39D039734F}"/>
                </a:ext>
              </a:extLst>
            </p:cNvPr>
            <p:cNvSpPr/>
            <p:nvPr/>
          </p:nvSpPr>
          <p:spPr bwMode="auto">
            <a:xfrm>
              <a:off x="-963895" y="4473309"/>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1" name="Group 80">
              <a:extLst>
                <a:ext uri="{FF2B5EF4-FFF2-40B4-BE49-F238E27FC236}">
                  <a16:creationId xmlns:a16="http://schemas.microsoft.com/office/drawing/2014/main" id="{D9959DB9-E8AD-49F1-A04A-EFB4FD20DF4B}"/>
                </a:ext>
              </a:extLst>
            </p:cNvPr>
            <p:cNvGrpSpPr/>
            <p:nvPr/>
          </p:nvGrpSpPr>
          <p:grpSpPr>
            <a:xfrm>
              <a:off x="-805076" y="4644436"/>
              <a:ext cx="185282" cy="160666"/>
              <a:chOff x="3000375" y="3415903"/>
              <a:chExt cx="205973" cy="178608"/>
            </a:xfrm>
            <a:noFill/>
          </p:grpSpPr>
          <p:sp>
            <p:nvSpPr>
              <p:cNvPr id="82" name="people_4">
                <a:extLst>
                  <a:ext uri="{FF2B5EF4-FFF2-40B4-BE49-F238E27FC236}">
                    <a16:creationId xmlns:a16="http://schemas.microsoft.com/office/drawing/2014/main" id="{C6923B62-3316-4367-9FD0-B5580625D8D0}"/>
                  </a:ext>
                </a:extLst>
              </p:cNvPr>
              <p:cNvSpPr>
                <a:spLocks noChangeAspect="1" noEditPoints="1"/>
              </p:cNvSpPr>
              <p:nvPr/>
            </p:nvSpPr>
            <p:spPr bwMode="auto">
              <a:xfrm flipH="1">
                <a:off x="3000375" y="3429290"/>
                <a:ext cx="147784" cy="16522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83" name="Group 82">
                <a:extLst>
                  <a:ext uri="{FF2B5EF4-FFF2-40B4-BE49-F238E27FC236}">
                    <a16:creationId xmlns:a16="http://schemas.microsoft.com/office/drawing/2014/main" id="{E56BF652-AA7C-4506-9C14-84444466C5B1}"/>
                  </a:ext>
                </a:extLst>
              </p:cNvPr>
              <p:cNvGrpSpPr/>
              <p:nvPr/>
            </p:nvGrpSpPr>
            <p:grpSpPr>
              <a:xfrm>
                <a:off x="3140463" y="3415903"/>
                <a:ext cx="65885" cy="123826"/>
                <a:chOff x="2866921" y="3947319"/>
                <a:chExt cx="103684" cy="194866"/>
              </a:xfrm>
              <a:grpFill/>
            </p:grpSpPr>
            <p:sp>
              <p:nvSpPr>
                <p:cNvPr id="84" name="Oval 5">
                  <a:extLst>
                    <a:ext uri="{FF2B5EF4-FFF2-40B4-BE49-F238E27FC236}">
                      <a16:creationId xmlns:a16="http://schemas.microsoft.com/office/drawing/2014/main" id="{9CFCBBA6-164D-4C56-AFB9-4550F8E926B9}"/>
                    </a:ext>
                  </a:extLst>
                </p:cNvPr>
                <p:cNvSpPr/>
                <p:nvPr/>
              </p:nvSpPr>
              <p:spPr bwMode="auto">
                <a:xfrm>
                  <a:off x="2904207" y="3947319"/>
                  <a:ext cx="66398" cy="194866"/>
                </a:xfrm>
                <a:custGeom>
                  <a:avLst/>
                  <a:gdLst>
                    <a:gd name="connsiteX0" fmla="*/ 0 w 442913"/>
                    <a:gd name="connsiteY0" fmla="*/ 221457 h 442913"/>
                    <a:gd name="connsiteX1" fmla="*/ 221457 w 442913"/>
                    <a:gd name="connsiteY1" fmla="*/ 0 h 442913"/>
                    <a:gd name="connsiteX2" fmla="*/ 442914 w 442913"/>
                    <a:gd name="connsiteY2" fmla="*/ 221457 h 442913"/>
                    <a:gd name="connsiteX3" fmla="*/ 221457 w 442913"/>
                    <a:gd name="connsiteY3" fmla="*/ 442914 h 442913"/>
                    <a:gd name="connsiteX4" fmla="*/ 0 w 442913"/>
                    <a:gd name="connsiteY4" fmla="*/ 221457 h 442913"/>
                    <a:gd name="connsiteX0" fmla="*/ 0 w 442914"/>
                    <a:gd name="connsiteY0" fmla="*/ 221457 h 442914"/>
                    <a:gd name="connsiteX1" fmla="*/ 221457 w 442914"/>
                    <a:gd name="connsiteY1" fmla="*/ 0 h 442914"/>
                    <a:gd name="connsiteX2" fmla="*/ 442914 w 442914"/>
                    <a:gd name="connsiteY2" fmla="*/ 221457 h 442914"/>
                    <a:gd name="connsiteX3" fmla="*/ 221457 w 442914"/>
                    <a:gd name="connsiteY3" fmla="*/ 442914 h 442914"/>
                    <a:gd name="connsiteX4" fmla="*/ 91440 w 442914"/>
                    <a:gd name="connsiteY4" fmla="*/ 312897 h 442914"/>
                    <a:gd name="connsiteX0" fmla="*/ 165700 w 387157"/>
                    <a:gd name="connsiteY0" fmla="*/ 0 h 442914"/>
                    <a:gd name="connsiteX1" fmla="*/ 387157 w 387157"/>
                    <a:gd name="connsiteY1" fmla="*/ 221457 h 442914"/>
                    <a:gd name="connsiteX2" fmla="*/ 165700 w 387157"/>
                    <a:gd name="connsiteY2" fmla="*/ 442914 h 442914"/>
                    <a:gd name="connsiteX3" fmla="*/ 35683 w 387157"/>
                    <a:gd name="connsiteY3" fmla="*/ 312897 h 442914"/>
                    <a:gd name="connsiteX0" fmla="*/ 0 w 221457"/>
                    <a:gd name="connsiteY0" fmla="*/ 0 h 442914"/>
                    <a:gd name="connsiteX1" fmla="*/ 221457 w 221457"/>
                    <a:gd name="connsiteY1" fmla="*/ 221457 h 442914"/>
                    <a:gd name="connsiteX2" fmla="*/ 0 w 221457"/>
                    <a:gd name="connsiteY2" fmla="*/ 442914 h 442914"/>
                    <a:gd name="connsiteX0" fmla="*/ 0 w 221457"/>
                    <a:gd name="connsiteY0" fmla="*/ 0 h 221457"/>
                    <a:gd name="connsiteX1" fmla="*/ 221457 w 221457"/>
                    <a:gd name="connsiteY1" fmla="*/ 221457 h 221457"/>
                    <a:gd name="connsiteX0" fmla="*/ 0 w 73648"/>
                    <a:gd name="connsiteY0" fmla="*/ 0 h 482457"/>
                    <a:gd name="connsiteX1" fmla="*/ 55366 w 73648"/>
                    <a:gd name="connsiteY1" fmla="*/ 482457 h 482457"/>
                    <a:gd name="connsiteX0" fmla="*/ 0 w 122368"/>
                    <a:gd name="connsiteY0" fmla="*/ 0 h 482457"/>
                    <a:gd name="connsiteX1" fmla="*/ 55366 w 122368"/>
                    <a:gd name="connsiteY1" fmla="*/ 482457 h 482457"/>
                    <a:gd name="connsiteX0" fmla="*/ 0 w 102960"/>
                    <a:gd name="connsiteY0" fmla="*/ 0 h 482457"/>
                    <a:gd name="connsiteX1" fmla="*/ 23730 w 102960"/>
                    <a:gd name="connsiteY1" fmla="*/ 482457 h 482457"/>
                    <a:gd name="connsiteX0" fmla="*/ 0 w 133079"/>
                    <a:gd name="connsiteY0" fmla="*/ 0 h 500253"/>
                    <a:gd name="connsiteX1" fmla="*/ 71184 w 133079"/>
                    <a:gd name="connsiteY1" fmla="*/ 500253 h 500253"/>
                    <a:gd name="connsiteX0" fmla="*/ 0 w 162077"/>
                    <a:gd name="connsiteY0" fmla="*/ 0 h 500253"/>
                    <a:gd name="connsiteX1" fmla="*/ 71184 w 162077"/>
                    <a:gd name="connsiteY1" fmla="*/ 500253 h 500253"/>
                    <a:gd name="connsiteX0" fmla="*/ 0 w 141200"/>
                    <a:gd name="connsiteY0" fmla="*/ 0 h 485421"/>
                    <a:gd name="connsiteX1" fmla="*/ 29661 w 141200"/>
                    <a:gd name="connsiteY1" fmla="*/ 485421 h 485421"/>
                    <a:gd name="connsiteX0" fmla="*/ 0 w 165401"/>
                    <a:gd name="connsiteY0" fmla="*/ 0 h 485421"/>
                    <a:gd name="connsiteX1" fmla="*/ 29661 w 165401"/>
                    <a:gd name="connsiteY1" fmla="*/ 485421 h 485421"/>
                  </a:gdLst>
                  <a:ahLst/>
                  <a:cxnLst>
                    <a:cxn ang="0">
                      <a:pos x="connsiteX0" y="connsiteY0"/>
                    </a:cxn>
                    <a:cxn ang="0">
                      <a:pos x="connsiteX1" y="connsiteY1"/>
                    </a:cxn>
                  </a:cxnLst>
                  <a:rect l="l" t="t" r="r" b="b"/>
                  <a:pathLst>
                    <a:path w="165401" h="485421">
                      <a:moveTo>
                        <a:pt x="0" y="0"/>
                      </a:moveTo>
                      <a:cubicBezTo>
                        <a:pt x="217216" y="100840"/>
                        <a:pt x="213547" y="361138"/>
                        <a:pt x="29661" y="485421"/>
                      </a:cubicBezTo>
                    </a:path>
                  </a:pathLst>
                </a:custGeom>
                <a:noFill/>
                <a:ln w="1270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85" name="Oval 5">
                  <a:extLst>
                    <a:ext uri="{FF2B5EF4-FFF2-40B4-BE49-F238E27FC236}">
                      <a16:creationId xmlns:a16="http://schemas.microsoft.com/office/drawing/2014/main" id="{138B31D2-319E-44E2-B934-E95F52E5D9D1}"/>
                    </a:ext>
                  </a:extLst>
                </p:cNvPr>
                <p:cNvSpPr/>
                <p:nvPr/>
              </p:nvSpPr>
              <p:spPr bwMode="auto">
                <a:xfrm>
                  <a:off x="2866921" y="3977662"/>
                  <a:ext cx="45720" cy="134180"/>
                </a:xfrm>
                <a:custGeom>
                  <a:avLst/>
                  <a:gdLst>
                    <a:gd name="connsiteX0" fmla="*/ 0 w 442913"/>
                    <a:gd name="connsiteY0" fmla="*/ 221457 h 442913"/>
                    <a:gd name="connsiteX1" fmla="*/ 221457 w 442913"/>
                    <a:gd name="connsiteY1" fmla="*/ 0 h 442913"/>
                    <a:gd name="connsiteX2" fmla="*/ 442914 w 442913"/>
                    <a:gd name="connsiteY2" fmla="*/ 221457 h 442913"/>
                    <a:gd name="connsiteX3" fmla="*/ 221457 w 442913"/>
                    <a:gd name="connsiteY3" fmla="*/ 442914 h 442913"/>
                    <a:gd name="connsiteX4" fmla="*/ 0 w 442913"/>
                    <a:gd name="connsiteY4" fmla="*/ 221457 h 442913"/>
                    <a:gd name="connsiteX0" fmla="*/ 0 w 442914"/>
                    <a:gd name="connsiteY0" fmla="*/ 221457 h 442914"/>
                    <a:gd name="connsiteX1" fmla="*/ 221457 w 442914"/>
                    <a:gd name="connsiteY1" fmla="*/ 0 h 442914"/>
                    <a:gd name="connsiteX2" fmla="*/ 442914 w 442914"/>
                    <a:gd name="connsiteY2" fmla="*/ 221457 h 442914"/>
                    <a:gd name="connsiteX3" fmla="*/ 221457 w 442914"/>
                    <a:gd name="connsiteY3" fmla="*/ 442914 h 442914"/>
                    <a:gd name="connsiteX4" fmla="*/ 91440 w 442914"/>
                    <a:gd name="connsiteY4" fmla="*/ 312897 h 442914"/>
                    <a:gd name="connsiteX0" fmla="*/ 165700 w 387157"/>
                    <a:gd name="connsiteY0" fmla="*/ 0 h 442914"/>
                    <a:gd name="connsiteX1" fmla="*/ 387157 w 387157"/>
                    <a:gd name="connsiteY1" fmla="*/ 221457 h 442914"/>
                    <a:gd name="connsiteX2" fmla="*/ 165700 w 387157"/>
                    <a:gd name="connsiteY2" fmla="*/ 442914 h 442914"/>
                    <a:gd name="connsiteX3" fmla="*/ 35683 w 387157"/>
                    <a:gd name="connsiteY3" fmla="*/ 312897 h 442914"/>
                    <a:gd name="connsiteX0" fmla="*/ 0 w 221457"/>
                    <a:gd name="connsiteY0" fmla="*/ 0 h 442914"/>
                    <a:gd name="connsiteX1" fmla="*/ 221457 w 221457"/>
                    <a:gd name="connsiteY1" fmla="*/ 221457 h 442914"/>
                    <a:gd name="connsiteX2" fmla="*/ 0 w 221457"/>
                    <a:gd name="connsiteY2" fmla="*/ 442914 h 442914"/>
                    <a:gd name="connsiteX0" fmla="*/ 0 w 221457"/>
                    <a:gd name="connsiteY0" fmla="*/ 0 h 221457"/>
                    <a:gd name="connsiteX1" fmla="*/ 221457 w 221457"/>
                    <a:gd name="connsiteY1" fmla="*/ 221457 h 221457"/>
                    <a:gd name="connsiteX0" fmla="*/ 0 w 73648"/>
                    <a:gd name="connsiteY0" fmla="*/ 0 h 482457"/>
                    <a:gd name="connsiteX1" fmla="*/ 55366 w 73648"/>
                    <a:gd name="connsiteY1" fmla="*/ 482457 h 482457"/>
                    <a:gd name="connsiteX0" fmla="*/ 0 w 122368"/>
                    <a:gd name="connsiteY0" fmla="*/ 0 h 482457"/>
                    <a:gd name="connsiteX1" fmla="*/ 55366 w 122368"/>
                    <a:gd name="connsiteY1" fmla="*/ 482457 h 482457"/>
                    <a:gd name="connsiteX0" fmla="*/ 0 w 102960"/>
                    <a:gd name="connsiteY0" fmla="*/ 0 h 482457"/>
                    <a:gd name="connsiteX1" fmla="*/ 23730 w 102960"/>
                    <a:gd name="connsiteY1" fmla="*/ 482457 h 482457"/>
                    <a:gd name="connsiteX0" fmla="*/ 0 w 133079"/>
                    <a:gd name="connsiteY0" fmla="*/ 0 h 500253"/>
                    <a:gd name="connsiteX1" fmla="*/ 71184 w 133079"/>
                    <a:gd name="connsiteY1" fmla="*/ 500253 h 500253"/>
                    <a:gd name="connsiteX0" fmla="*/ 0 w 162077"/>
                    <a:gd name="connsiteY0" fmla="*/ 0 h 500253"/>
                    <a:gd name="connsiteX1" fmla="*/ 71184 w 162077"/>
                    <a:gd name="connsiteY1" fmla="*/ 500253 h 500253"/>
                    <a:gd name="connsiteX0" fmla="*/ 0 w 141200"/>
                    <a:gd name="connsiteY0" fmla="*/ 0 h 485421"/>
                    <a:gd name="connsiteX1" fmla="*/ 29661 w 141200"/>
                    <a:gd name="connsiteY1" fmla="*/ 485421 h 485421"/>
                    <a:gd name="connsiteX0" fmla="*/ 0 w 165401"/>
                    <a:gd name="connsiteY0" fmla="*/ 0 h 485421"/>
                    <a:gd name="connsiteX1" fmla="*/ 29661 w 165401"/>
                    <a:gd name="connsiteY1" fmla="*/ 485421 h 485421"/>
                  </a:gdLst>
                  <a:ahLst/>
                  <a:cxnLst>
                    <a:cxn ang="0">
                      <a:pos x="connsiteX0" y="connsiteY0"/>
                    </a:cxn>
                    <a:cxn ang="0">
                      <a:pos x="connsiteX1" y="connsiteY1"/>
                    </a:cxn>
                  </a:cxnLst>
                  <a:rect l="l" t="t" r="r" b="b"/>
                  <a:pathLst>
                    <a:path w="165401" h="485421">
                      <a:moveTo>
                        <a:pt x="0" y="0"/>
                      </a:moveTo>
                      <a:cubicBezTo>
                        <a:pt x="217216" y="100840"/>
                        <a:pt x="213547" y="361138"/>
                        <a:pt x="29661" y="485421"/>
                      </a:cubicBezTo>
                    </a:path>
                  </a:pathLst>
                </a:custGeom>
                <a:noFill/>
                <a:ln w="1270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grpSp>
        </p:grpSp>
      </p:grpSp>
      <p:grpSp>
        <p:nvGrpSpPr>
          <p:cNvPr id="38" name="Group 37" descr="Address book icon">
            <a:extLst>
              <a:ext uri="{FF2B5EF4-FFF2-40B4-BE49-F238E27FC236}">
                <a16:creationId xmlns:a16="http://schemas.microsoft.com/office/drawing/2014/main" id="{EE61D0A5-7E18-48C6-968A-5F3A02BAB747}"/>
              </a:ext>
            </a:extLst>
          </p:cNvPr>
          <p:cNvGrpSpPr/>
          <p:nvPr/>
        </p:nvGrpSpPr>
        <p:grpSpPr>
          <a:xfrm>
            <a:off x="1945933" y="4625084"/>
            <a:ext cx="502920" cy="500415"/>
            <a:chOff x="-963895" y="657784"/>
            <a:chExt cx="502920" cy="502920"/>
          </a:xfrm>
        </p:grpSpPr>
        <p:sp useBgFill="1">
          <p:nvSpPr>
            <p:cNvPr id="78" name="Oval 77">
              <a:extLst>
                <a:ext uri="{FF2B5EF4-FFF2-40B4-BE49-F238E27FC236}">
                  <a16:creationId xmlns:a16="http://schemas.microsoft.com/office/drawing/2014/main" id="{D84575B6-97B9-401E-9F34-EA75947DD3F2}"/>
                </a:ext>
              </a:extLst>
            </p:cNvPr>
            <p:cNvSpPr/>
            <p:nvPr/>
          </p:nvSpPr>
          <p:spPr bwMode="auto">
            <a:xfrm>
              <a:off x="-963895" y="657784"/>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directory_2">
              <a:extLst>
                <a:ext uri="{FF2B5EF4-FFF2-40B4-BE49-F238E27FC236}">
                  <a16:creationId xmlns:a16="http://schemas.microsoft.com/office/drawing/2014/main" id="{8DA95093-6960-4D66-83ED-9AC61B19AB76}"/>
                </a:ext>
              </a:extLst>
            </p:cNvPr>
            <p:cNvSpPr>
              <a:spLocks noChangeAspect="1" noEditPoints="1"/>
            </p:cNvSpPr>
            <p:nvPr/>
          </p:nvSpPr>
          <p:spPr bwMode="auto">
            <a:xfrm>
              <a:off x="-820034" y="801178"/>
              <a:ext cx="215198" cy="216133"/>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1270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39" name="Group 38" descr="person walking icon">
            <a:extLst>
              <a:ext uri="{FF2B5EF4-FFF2-40B4-BE49-F238E27FC236}">
                <a16:creationId xmlns:a16="http://schemas.microsoft.com/office/drawing/2014/main" id="{56B994B8-D451-48CC-89DC-589115648411}"/>
              </a:ext>
            </a:extLst>
          </p:cNvPr>
          <p:cNvGrpSpPr/>
          <p:nvPr/>
        </p:nvGrpSpPr>
        <p:grpSpPr>
          <a:xfrm>
            <a:off x="892987" y="2576263"/>
            <a:ext cx="502920" cy="500415"/>
            <a:chOff x="-963895" y="3383159"/>
            <a:chExt cx="502920" cy="502920"/>
          </a:xfrm>
        </p:grpSpPr>
        <p:sp useBgFill="1">
          <p:nvSpPr>
            <p:cNvPr id="70" name="Oval 69">
              <a:extLst>
                <a:ext uri="{FF2B5EF4-FFF2-40B4-BE49-F238E27FC236}">
                  <a16:creationId xmlns:a16="http://schemas.microsoft.com/office/drawing/2014/main" id="{F58A485C-A0D1-44F6-911F-E9810F422EDF}"/>
                </a:ext>
              </a:extLst>
            </p:cNvPr>
            <p:cNvSpPr/>
            <p:nvPr/>
          </p:nvSpPr>
          <p:spPr bwMode="auto">
            <a:xfrm>
              <a:off x="-963895" y="3383159"/>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1" name="Group 70">
              <a:extLst>
                <a:ext uri="{FF2B5EF4-FFF2-40B4-BE49-F238E27FC236}">
                  <a16:creationId xmlns:a16="http://schemas.microsoft.com/office/drawing/2014/main" id="{1FBA36C7-6A66-4B81-BEEC-CEF505628F00}"/>
                </a:ext>
              </a:extLst>
            </p:cNvPr>
            <p:cNvGrpSpPr/>
            <p:nvPr/>
          </p:nvGrpSpPr>
          <p:grpSpPr>
            <a:xfrm>
              <a:off x="-826557" y="3533862"/>
              <a:ext cx="228245" cy="201514"/>
              <a:chOff x="2145576" y="1852136"/>
              <a:chExt cx="291291" cy="257176"/>
            </a:xfrm>
            <a:noFill/>
          </p:grpSpPr>
          <p:sp>
            <p:nvSpPr>
              <p:cNvPr id="72" name="people_17">
                <a:extLst>
                  <a:ext uri="{FF2B5EF4-FFF2-40B4-BE49-F238E27FC236}">
                    <a16:creationId xmlns:a16="http://schemas.microsoft.com/office/drawing/2014/main" id="{C61B24F6-FE04-4C0E-88F4-2989B6C018F5}"/>
                  </a:ext>
                </a:extLst>
              </p:cNvPr>
              <p:cNvSpPr>
                <a:spLocks noChangeAspect="1" noEditPoints="1"/>
              </p:cNvSpPr>
              <p:nvPr/>
            </p:nvSpPr>
            <p:spPr bwMode="auto">
              <a:xfrm>
                <a:off x="2215982" y="1871414"/>
                <a:ext cx="150479" cy="218620"/>
              </a:xfrm>
              <a:custGeom>
                <a:avLst/>
                <a:gdLst>
                  <a:gd name="T0" fmla="*/ 69 w 219"/>
                  <a:gd name="T1" fmla="*/ 33 h 318"/>
                  <a:gd name="T2" fmla="*/ 103 w 219"/>
                  <a:gd name="T3" fmla="*/ 0 h 318"/>
                  <a:gd name="T4" fmla="*/ 136 w 219"/>
                  <a:gd name="T5" fmla="*/ 33 h 318"/>
                  <a:gd name="T6" fmla="*/ 103 w 219"/>
                  <a:gd name="T7" fmla="*/ 67 h 318"/>
                  <a:gd name="T8" fmla="*/ 69 w 219"/>
                  <a:gd name="T9" fmla="*/ 33 h 318"/>
                  <a:gd name="T10" fmla="*/ 34 w 219"/>
                  <a:gd name="T11" fmla="*/ 192 h 318"/>
                  <a:gd name="T12" fmla="*/ 9 w 219"/>
                  <a:gd name="T13" fmla="*/ 295 h 318"/>
                  <a:gd name="T14" fmla="*/ 33 w 219"/>
                  <a:gd name="T15" fmla="*/ 318 h 318"/>
                  <a:gd name="T16" fmla="*/ 56 w 219"/>
                  <a:gd name="T17" fmla="*/ 295 h 318"/>
                  <a:gd name="T18" fmla="*/ 74 w 219"/>
                  <a:gd name="T19" fmla="*/ 206 h 318"/>
                  <a:gd name="T20" fmla="*/ 122 w 219"/>
                  <a:gd name="T21" fmla="*/ 255 h 318"/>
                  <a:gd name="T22" fmla="*/ 122 w 219"/>
                  <a:gd name="T23" fmla="*/ 295 h 318"/>
                  <a:gd name="T24" fmla="*/ 146 w 219"/>
                  <a:gd name="T25" fmla="*/ 318 h 318"/>
                  <a:gd name="T26" fmla="*/ 169 w 219"/>
                  <a:gd name="T27" fmla="*/ 295 h 318"/>
                  <a:gd name="T28" fmla="*/ 168 w 219"/>
                  <a:gd name="T29" fmla="*/ 235 h 318"/>
                  <a:gd name="T30" fmla="*/ 114 w 219"/>
                  <a:gd name="T31" fmla="*/ 180 h 318"/>
                  <a:gd name="T32" fmla="*/ 125 w 219"/>
                  <a:gd name="T33" fmla="*/ 130 h 318"/>
                  <a:gd name="T34" fmla="*/ 146 w 219"/>
                  <a:gd name="T35" fmla="*/ 153 h 318"/>
                  <a:gd name="T36" fmla="*/ 195 w 219"/>
                  <a:gd name="T37" fmla="*/ 153 h 318"/>
                  <a:gd name="T38" fmla="*/ 219 w 219"/>
                  <a:gd name="T39" fmla="*/ 129 h 318"/>
                  <a:gd name="T40" fmla="*/ 195 w 219"/>
                  <a:gd name="T41" fmla="*/ 106 h 318"/>
                  <a:gd name="T42" fmla="*/ 166 w 219"/>
                  <a:gd name="T43" fmla="*/ 106 h 318"/>
                  <a:gd name="T44" fmla="*/ 125 w 219"/>
                  <a:gd name="T45" fmla="*/ 67 h 318"/>
                  <a:gd name="T46" fmla="*/ 55 w 219"/>
                  <a:gd name="T47" fmla="*/ 67 h 318"/>
                  <a:gd name="T48" fmla="*/ 0 w 219"/>
                  <a:gd name="T49" fmla="*/ 95 h 318"/>
                  <a:gd name="T50" fmla="*/ 0 w 219"/>
                  <a:gd name="T51" fmla="*/ 168 h 318"/>
                  <a:gd name="T52" fmla="*/ 24 w 219"/>
                  <a:gd name="T53" fmla="*/ 192 h 318"/>
                  <a:gd name="T54" fmla="*/ 47 w 219"/>
                  <a:gd name="T55" fmla="*/ 168 h 318"/>
                  <a:gd name="T56" fmla="*/ 47 w 219"/>
                  <a:gd name="T57" fmla="*/ 123 h 318"/>
                  <a:gd name="T58" fmla="*/ 73 w 219"/>
                  <a:gd name="T59" fmla="*/ 11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318">
                    <a:moveTo>
                      <a:pt x="69" y="33"/>
                    </a:moveTo>
                    <a:cubicBezTo>
                      <a:pt x="69" y="15"/>
                      <a:pt x="84" y="0"/>
                      <a:pt x="103" y="0"/>
                    </a:cubicBezTo>
                    <a:cubicBezTo>
                      <a:pt x="121" y="0"/>
                      <a:pt x="136" y="15"/>
                      <a:pt x="136" y="33"/>
                    </a:cubicBezTo>
                    <a:cubicBezTo>
                      <a:pt x="136" y="52"/>
                      <a:pt x="121" y="67"/>
                      <a:pt x="103" y="67"/>
                    </a:cubicBezTo>
                    <a:cubicBezTo>
                      <a:pt x="84" y="67"/>
                      <a:pt x="69" y="52"/>
                      <a:pt x="69" y="33"/>
                    </a:cubicBezTo>
                    <a:close/>
                    <a:moveTo>
                      <a:pt x="34" y="192"/>
                    </a:moveTo>
                    <a:cubicBezTo>
                      <a:pt x="9" y="295"/>
                      <a:pt x="9" y="295"/>
                      <a:pt x="9" y="295"/>
                    </a:cubicBezTo>
                    <a:cubicBezTo>
                      <a:pt x="9" y="308"/>
                      <a:pt x="20" y="318"/>
                      <a:pt x="33" y="318"/>
                    </a:cubicBezTo>
                    <a:cubicBezTo>
                      <a:pt x="46" y="318"/>
                      <a:pt x="56" y="308"/>
                      <a:pt x="56" y="295"/>
                    </a:cubicBezTo>
                    <a:cubicBezTo>
                      <a:pt x="74" y="206"/>
                      <a:pt x="74" y="206"/>
                      <a:pt x="74" y="206"/>
                    </a:cubicBezTo>
                    <a:cubicBezTo>
                      <a:pt x="122" y="255"/>
                      <a:pt x="122" y="255"/>
                      <a:pt x="122" y="255"/>
                    </a:cubicBezTo>
                    <a:cubicBezTo>
                      <a:pt x="122" y="295"/>
                      <a:pt x="122" y="295"/>
                      <a:pt x="122" y="295"/>
                    </a:cubicBezTo>
                    <a:cubicBezTo>
                      <a:pt x="122" y="308"/>
                      <a:pt x="133" y="318"/>
                      <a:pt x="146" y="318"/>
                    </a:cubicBezTo>
                    <a:cubicBezTo>
                      <a:pt x="159" y="318"/>
                      <a:pt x="169" y="308"/>
                      <a:pt x="169" y="295"/>
                    </a:cubicBezTo>
                    <a:cubicBezTo>
                      <a:pt x="168" y="235"/>
                      <a:pt x="168" y="235"/>
                      <a:pt x="168" y="235"/>
                    </a:cubicBezTo>
                    <a:cubicBezTo>
                      <a:pt x="114" y="180"/>
                      <a:pt x="114" y="180"/>
                      <a:pt x="114" y="180"/>
                    </a:cubicBezTo>
                    <a:cubicBezTo>
                      <a:pt x="125" y="130"/>
                      <a:pt x="125" y="130"/>
                      <a:pt x="125" y="130"/>
                    </a:cubicBezTo>
                    <a:cubicBezTo>
                      <a:pt x="146" y="153"/>
                      <a:pt x="146" y="153"/>
                      <a:pt x="146" y="153"/>
                    </a:cubicBezTo>
                    <a:cubicBezTo>
                      <a:pt x="195" y="153"/>
                      <a:pt x="195" y="153"/>
                      <a:pt x="195" y="153"/>
                    </a:cubicBezTo>
                    <a:cubicBezTo>
                      <a:pt x="208" y="153"/>
                      <a:pt x="219" y="142"/>
                      <a:pt x="219" y="129"/>
                    </a:cubicBezTo>
                    <a:cubicBezTo>
                      <a:pt x="219" y="116"/>
                      <a:pt x="208" y="106"/>
                      <a:pt x="195" y="106"/>
                    </a:cubicBezTo>
                    <a:cubicBezTo>
                      <a:pt x="166" y="106"/>
                      <a:pt x="166" y="106"/>
                      <a:pt x="166" y="106"/>
                    </a:cubicBezTo>
                    <a:cubicBezTo>
                      <a:pt x="125" y="67"/>
                      <a:pt x="125" y="67"/>
                      <a:pt x="125" y="67"/>
                    </a:cubicBezTo>
                    <a:cubicBezTo>
                      <a:pt x="55" y="67"/>
                      <a:pt x="55" y="67"/>
                      <a:pt x="55" y="67"/>
                    </a:cubicBezTo>
                    <a:cubicBezTo>
                      <a:pt x="0" y="95"/>
                      <a:pt x="0" y="95"/>
                      <a:pt x="0" y="95"/>
                    </a:cubicBezTo>
                    <a:cubicBezTo>
                      <a:pt x="0" y="168"/>
                      <a:pt x="0" y="168"/>
                      <a:pt x="0" y="168"/>
                    </a:cubicBezTo>
                    <a:cubicBezTo>
                      <a:pt x="0" y="182"/>
                      <a:pt x="11" y="192"/>
                      <a:pt x="24" y="192"/>
                    </a:cubicBezTo>
                    <a:cubicBezTo>
                      <a:pt x="37" y="192"/>
                      <a:pt x="47" y="182"/>
                      <a:pt x="47" y="168"/>
                    </a:cubicBezTo>
                    <a:cubicBezTo>
                      <a:pt x="47" y="123"/>
                      <a:pt x="47" y="123"/>
                      <a:pt x="47" y="123"/>
                    </a:cubicBezTo>
                    <a:cubicBezTo>
                      <a:pt x="73" y="110"/>
                      <a:pt x="73" y="110"/>
                      <a:pt x="73" y="110"/>
                    </a:cubicBezTo>
                  </a:path>
                </a:pathLst>
              </a:custGeom>
              <a:noFill/>
              <a:ln w="1270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73" name="Group 72">
                <a:extLst>
                  <a:ext uri="{FF2B5EF4-FFF2-40B4-BE49-F238E27FC236}">
                    <a16:creationId xmlns:a16="http://schemas.microsoft.com/office/drawing/2014/main" id="{D0C9E401-4B0E-4AE6-AF9E-B45D436F380C}"/>
                  </a:ext>
                </a:extLst>
              </p:cNvPr>
              <p:cNvGrpSpPr/>
              <p:nvPr/>
            </p:nvGrpSpPr>
            <p:grpSpPr>
              <a:xfrm>
                <a:off x="2145576" y="1852136"/>
                <a:ext cx="291291" cy="257176"/>
                <a:chOff x="7206762" y="3013463"/>
                <a:chExt cx="291291" cy="257176"/>
              </a:xfrm>
              <a:grpFill/>
            </p:grpSpPr>
            <p:sp>
              <p:nvSpPr>
                <p:cNvPr id="74" name="Rectangle 12">
                  <a:extLst>
                    <a:ext uri="{FF2B5EF4-FFF2-40B4-BE49-F238E27FC236}">
                      <a16:creationId xmlns:a16="http://schemas.microsoft.com/office/drawing/2014/main" id="{FD34A40C-545A-47E7-B184-6473CCF02691}"/>
                    </a:ext>
                  </a:extLst>
                </p:cNvPr>
                <p:cNvSpPr/>
                <p:nvPr/>
              </p:nvSpPr>
              <p:spPr bwMode="auto">
                <a:xfrm>
                  <a:off x="7206762" y="3013463"/>
                  <a:ext cx="49861" cy="49861"/>
                </a:xfrm>
                <a:custGeom>
                  <a:avLst/>
                  <a:gdLst>
                    <a:gd name="connsiteX0" fmla="*/ 0 w 236220"/>
                    <a:gd name="connsiteY0" fmla="*/ 0 h 236220"/>
                    <a:gd name="connsiteX1" fmla="*/ 236220 w 236220"/>
                    <a:gd name="connsiteY1" fmla="*/ 0 h 236220"/>
                    <a:gd name="connsiteX2" fmla="*/ 236220 w 236220"/>
                    <a:gd name="connsiteY2" fmla="*/ 236220 h 236220"/>
                    <a:gd name="connsiteX3" fmla="*/ 0 w 236220"/>
                    <a:gd name="connsiteY3" fmla="*/ 236220 h 236220"/>
                    <a:gd name="connsiteX4" fmla="*/ 0 w 236220"/>
                    <a:gd name="connsiteY4" fmla="*/ 0 h 236220"/>
                    <a:gd name="connsiteX0" fmla="*/ 236220 w 327660"/>
                    <a:gd name="connsiteY0" fmla="*/ 236220 h 327660"/>
                    <a:gd name="connsiteX1" fmla="*/ 0 w 327660"/>
                    <a:gd name="connsiteY1" fmla="*/ 236220 h 327660"/>
                    <a:gd name="connsiteX2" fmla="*/ 0 w 327660"/>
                    <a:gd name="connsiteY2" fmla="*/ 0 h 327660"/>
                    <a:gd name="connsiteX3" fmla="*/ 236220 w 327660"/>
                    <a:gd name="connsiteY3" fmla="*/ 0 h 327660"/>
                    <a:gd name="connsiteX4" fmla="*/ 327660 w 327660"/>
                    <a:gd name="connsiteY4" fmla="*/ 327660 h 327660"/>
                    <a:gd name="connsiteX0" fmla="*/ 236220 w 236220"/>
                    <a:gd name="connsiteY0" fmla="*/ 236220 h 236220"/>
                    <a:gd name="connsiteX1" fmla="*/ 0 w 236220"/>
                    <a:gd name="connsiteY1" fmla="*/ 236220 h 236220"/>
                    <a:gd name="connsiteX2" fmla="*/ 0 w 236220"/>
                    <a:gd name="connsiteY2" fmla="*/ 0 h 236220"/>
                    <a:gd name="connsiteX3" fmla="*/ 236220 w 236220"/>
                    <a:gd name="connsiteY3" fmla="*/ 0 h 236220"/>
                    <a:gd name="connsiteX0" fmla="*/ 0 w 236220"/>
                    <a:gd name="connsiteY0" fmla="*/ 236220 h 236220"/>
                    <a:gd name="connsiteX1" fmla="*/ 0 w 236220"/>
                    <a:gd name="connsiteY1" fmla="*/ 0 h 236220"/>
                    <a:gd name="connsiteX2" fmla="*/ 236220 w 236220"/>
                    <a:gd name="connsiteY2" fmla="*/ 0 h 236220"/>
                  </a:gdLst>
                  <a:ahLst/>
                  <a:cxnLst>
                    <a:cxn ang="0">
                      <a:pos x="connsiteX0" y="connsiteY0"/>
                    </a:cxn>
                    <a:cxn ang="0">
                      <a:pos x="connsiteX1" y="connsiteY1"/>
                    </a:cxn>
                    <a:cxn ang="0">
                      <a:pos x="connsiteX2" y="connsiteY2"/>
                    </a:cxn>
                  </a:cxnLst>
                  <a:rect l="l" t="t" r="r" b="b"/>
                  <a:pathLst>
                    <a:path w="236220" h="236220">
                      <a:moveTo>
                        <a:pt x="0" y="236220"/>
                      </a:moveTo>
                      <a:lnTo>
                        <a:pt x="0" y="0"/>
                      </a:lnTo>
                      <a:lnTo>
                        <a:pt x="236220" y="0"/>
                      </a:lnTo>
                    </a:path>
                  </a:pathLst>
                </a:custGeom>
                <a:noFill/>
                <a:ln w="1270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75" name="Rectangle 12">
                  <a:extLst>
                    <a:ext uri="{FF2B5EF4-FFF2-40B4-BE49-F238E27FC236}">
                      <a16:creationId xmlns:a16="http://schemas.microsoft.com/office/drawing/2014/main" id="{E644ACD6-B0C1-472C-9231-AA7B02C10397}"/>
                    </a:ext>
                  </a:extLst>
                </p:cNvPr>
                <p:cNvSpPr/>
                <p:nvPr/>
              </p:nvSpPr>
              <p:spPr bwMode="auto">
                <a:xfrm flipH="1">
                  <a:off x="7448192" y="3013463"/>
                  <a:ext cx="49861" cy="49861"/>
                </a:xfrm>
                <a:custGeom>
                  <a:avLst/>
                  <a:gdLst>
                    <a:gd name="connsiteX0" fmla="*/ 0 w 236220"/>
                    <a:gd name="connsiteY0" fmla="*/ 0 h 236220"/>
                    <a:gd name="connsiteX1" fmla="*/ 236220 w 236220"/>
                    <a:gd name="connsiteY1" fmla="*/ 0 h 236220"/>
                    <a:gd name="connsiteX2" fmla="*/ 236220 w 236220"/>
                    <a:gd name="connsiteY2" fmla="*/ 236220 h 236220"/>
                    <a:gd name="connsiteX3" fmla="*/ 0 w 236220"/>
                    <a:gd name="connsiteY3" fmla="*/ 236220 h 236220"/>
                    <a:gd name="connsiteX4" fmla="*/ 0 w 236220"/>
                    <a:gd name="connsiteY4" fmla="*/ 0 h 236220"/>
                    <a:gd name="connsiteX0" fmla="*/ 236220 w 327660"/>
                    <a:gd name="connsiteY0" fmla="*/ 236220 h 327660"/>
                    <a:gd name="connsiteX1" fmla="*/ 0 w 327660"/>
                    <a:gd name="connsiteY1" fmla="*/ 236220 h 327660"/>
                    <a:gd name="connsiteX2" fmla="*/ 0 w 327660"/>
                    <a:gd name="connsiteY2" fmla="*/ 0 h 327660"/>
                    <a:gd name="connsiteX3" fmla="*/ 236220 w 327660"/>
                    <a:gd name="connsiteY3" fmla="*/ 0 h 327660"/>
                    <a:gd name="connsiteX4" fmla="*/ 327660 w 327660"/>
                    <a:gd name="connsiteY4" fmla="*/ 327660 h 327660"/>
                    <a:gd name="connsiteX0" fmla="*/ 236220 w 236220"/>
                    <a:gd name="connsiteY0" fmla="*/ 236220 h 236220"/>
                    <a:gd name="connsiteX1" fmla="*/ 0 w 236220"/>
                    <a:gd name="connsiteY1" fmla="*/ 236220 h 236220"/>
                    <a:gd name="connsiteX2" fmla="*/ 0 w 236220"/>
                    <a:gd name="connsiteY2" fmla="*/ 0 h 236220"/>
                    <a:gd name="connsiteX3" fmla="*/ 236220 w 236220"/>
                    <a:gd name="connsiteY3" fmla="*/ 0 h 236220"/>
                    <a:gd name="connsiteX0" fmla="*/ 0 w 236220"/>
                    <a:gd name="connsiteY0" fmla="*/ 236220 h 236220"/>
                    <a:gd name="connsiteX1" fmla="*/ 0 w 236220"/>
                    <a:gd name="connsiteY1" fmla="*/ 0 h 236220"/>
                    <a:gd name="connsiteX2" fmla="*/ 236220 w 236220"/>
                    <a:gd name="connsiteY2" fmla="*/ 0 h 236220"/>
                  </a:gdLst>
                  <a:ahLst/>
                  <a:cxnLst>
                    <a:cxn ang="0">
                      <a:pos x="connsiteX0" y="connsiteY0"/>
                    </a:cxn>
                    <a:cxn ang="0">
                      <a:pos x="connsiteX1" y="connsiteY1"/>
                    </a:cxn>
                    <a:cxn ang="0">
                      <a:pos x="connsiteX2" y="connsiteY2"/>
                    </a:cxn>
                  </a:cxnLst>
                  <a:rect l="l" t="t" r="r" b="b"/>
                  <a:pathLst>
                    <a:path w="236220" h="236220">
                      <a:moveTo>
                        <a:pt x="0" y="236220"/>
                      </a:moveTo>
                      <a:lnTo>
                        <a:pt x="0" y="0"/>
                      </a:lnTo>
                      <a:lnTo>
                        <a:pt x="236220" y="0"/>
                      </a:lnTo>
                    </a:path>
                  </a:pathLst>
                </a:custGeom>
                <a:noFill/>
                <a:ln w="1270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76" name="Rectangle 12">
                  <a:extLst>
                    <a:ext uri="{FF2B5EF4-FFF2-40B4-BE49-F238E27FC236}">
                      <a16:creationId xmlns:a16="http://schemas.microsoft.com/office/drawing/2014/main" id="{75E63C53-9589-471A-8A2D-BB540E383FB7}"/>
                    </a:ext>
                  </a:extLst>
                </p:cNvPr>
                <p:cNvSpPr/>
                <p:nvPr/>
              </p:nvSpPr>
              <p:spPr bwMode="auto">
                <a:xfrm flipV="1">
                  <a:off x="7206762" y="3220778"/>
                  <a:ext cx="49861" cy="49861"/>
                </a:xfrm>
                <a:custGeom>
                  <a:avLst/>
                  <a:gdLst>
                    <a:gd name="connsiteX0" fmla="*/ 0 w 236220"/>
                    <a:gd name="connsiteY0" fmla="*/ 0 h 236220"/>
                    <a:gd name="connsiteX1" fmla="*/ 236220 w 236220"/>
                    <a:gd name="connsiteY1" fmla="*/ 0 h 236220"/>
                    <a:gd name="connsiteX2" fmla="*/ 236220 w 236220"/>
                    <a:gd name="connsiteY2" fmla="*/ 236220 h 236220"/>
                    <a:gd name="connsiteX3" fmla="*/ 0 w 236220"/>
                    <a:gd name="connsiteY3" fmla="*/ 236220 h 236220"/>
                    <a:gd name="connsiteX4" fmla="*/ 0 w 236220"/>
                    <a:gd name="connsiteY4" fmla="*/ 0 h 236220"/>
                    <a:gd name="connsiteX0" fmla="*/ 236220 w 327660"/>
                    <a:gd name="connsiteY0" fmla="*/ 236220 h 327660"/>
                    <a:gd name="connsiteX1" fmla="*/ 0 w 327660"/>
                    <a:gd name="connsiteY1" fmla="*/ 236220 h 327660"/>
                    <a:gd name="connsiteX2" fmla="*/ 0 w 327660"/>
                    <a:gd name="connsiteY2" fmla="*/ 0 h 327660"/>
                    <a:gd name="connsiteX3" fmla="*/ 236220 w 327660"/>
                    <a:gd name="connsiteY3" fmla="*/ 0 h 327660"/>
                    <a:gd name="connsiteX4" fmla="*/ 327660 w 327660"/>
                    <a:gd name="connsiteY4" fmla="*/ 327660 h 327660"/>
                    <a:gd name="connsiteX0" fmla="*/ 236220 w 236220"/>
                    <a:gd name="connsiteY0" fmla="*/ 236220 h 236220"/>
                    <a:gd name="connsiteX1" fmla="*/ 0 w 236220"/>
                    <a:gd name="connsiteY1" fmla="*/ 236220 h 236220"/>
                    <a:gd name="connsiteX2" fmla="*/ 0 w 236220"/>
                    <a:gd name="connsiteY2" fmla="*/ 0 h 236220"/>
                    <a:gd name="connsiteX3" fmla="*/ 236220 w 236220"/>
                    <a:gd name="connsiteY3" fmla="*/ 0 h 236220"/>
                    <a:gd name="connsiteX0" fmla="*/ 0 w 236220"/>
                    <a:gd name="connsiteY0" fmla="*/ 236220 h 236220"/>
                    <a:gd name="connsiteX1" fmla="*/ 0 w 236220"/>
                    <a:gd name="connsiteY1" fmla="*/ 0 h 236220"/>
                    <a:gd name="connsiteX2" fmla="*/ 236220 w 236220"/>
                    <a:gd name="connsiteY2" fmla="*/ 0 h 236220"/>
                  </a:gdLst>
                  <a:ahLst/>
                  <a:cxnLst>
                    <a:cxn ang="0">
                      <a:pos x="connsiteX0" y="connsiteY0"/>
                    </a:cxn>
                    <a:cxn ang="0">
                      <a:pos x="connsiteX1" y="connsiteY1"/>
                    </a:cxn>
                    <a:cxn ang="0">
                      <a:pos x="connsiteX2" y="connsiteY2"/>
                    </a:cxn>
                  </a:cxnLst>
                  <a:rect l="l" t="t" r="r" b="b"/>
                  <a:pathLst>
                    <a:path w="236220" h="236220">
                      <a:moveTo>
                        <a:pt x="0" y="236220"/>
                      </a:moveTo>
                      <a:lnTo>
                        <a:pt x="0" y="0"/>
                      </a:lnTo>
                      <a:lnTo>
                        <a:pt x="236220" y="0"/>
                      </a:lnTo>
                    </a:path>
                  </a:pathLst>
                </a:custGeom>
                <a:noFill/>
                <a:ln w="1270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77" name="Rectangle 12">
                  <a:extLst>
                    <a:ext uri="{FF2B5EF4-FFF2-40B4-BE49-F238E27FC236}">
                      <a16:creationId xmlns:a16="http://schemas.microsoft.com/office/drawing/2014/main" id="{0F3BCC31-4811-458D-BFE8-B364EA423D9A}"/>
                    </a:ext>
                  </a:extLst>
                </p:cNvPr>
                <p:cNvSpPr/>
                <p:nvPr/>
              </p:nvSpPr>
              <p:spPr bwMode="auto">
                <a:xfrm flipH="1" flipV="1">
                  <a:off x="7448192" y="3220778"/>
                  <a:ext cx="49861" cy="49861"/>
                </a:xfrm>
                <a:custGeom>
                  <a:avLst/>
                  <a:gdLst>
                    <a:gd name="connsiteX0" fmla="*/ 0 w 236220"/>
                    <a:gd name="connsiteY0" fmla="*/ 0 h 236220"/>
                    <a:gd name="connsiteX1" fmla="*/ 236220 w 236220"/>
                    <a:gd name="connsiteY1" fmla="*/ 0 h 236220"/>
                    <a:gd name="connsiteX2" fmla="*/ 236220 w 236220"/>
                    <a:gd name="connsiteY2" fmla="*/ 236220 h 236220"/>
                    <a:gd name="connsiteX3" fmla="*/ 0 w 236220"/>
                    <a:gd name="connsiteY3" fmla="*/ 236220 h 236220"/>
                    <a:gd name="connsiteX4" fmla="*/ 0 w 236220"/>
                    <a:gd name="connsiteY4" fmla="*/ 0 h 236220"/>
                    <a:gd name="connsiteX0" fmla="*/ 236220 w 327660"/>
                    <a:gd name="connsiteY0" fmla="*/ 236220 h 327660"/>
                    <a:gd name="connsiteX1" fmla="*/ 0 w 327660"/>
                    <a:gd name="connsiteY1" fmla="*/ 236220 h 327660"/>
                    <a:gd name="connsiteX2" fmla="*/ 0 w 327660"/>
                    <a:gd name="connsiteY2" fmla="*/ 0 h 327660"/>
                    <a:gd name="connsiteX3" fmla="*/ 236220 w 327660"/>
                    <a:gd name="connsiteY3" fmla="*/ 0 h 327660"/>
                    <a:gd name="connsiteX4" fmla="*/ 327660 w 327660"/>
                    <a:gd name="connsiteY4" fmla="*/ 327660 h 327660"/>
                    <a:gd name="connsiteX0" fmla="*/ 236220 w 236220"/>
                    <a:gd name="connsiteY0" fmla="*/ 236220 h 236220"/>
                    <a:gd name="connsiteX1" fmla="*/ 0 w 236220"/>
                    <a:gd name="connsiteY1" fmla="*/ 236220 h 236220"/>
                    <a:gd name="connsiteX2" fmla="*/ 0 w 236220"/>
                    <a:gd name="connsiteY2" fmla="*/ 0 h 236220"/>
                    <a:gd name="connsiteX3" fmla="*/ 236220 w 236220"/>
                    <a:gd name="connsiteY3" fmla="*/ 0 h 236220"/>
                    <a:gd name="connsiteX0" fmla="*/ 0 w 236220"/>
                    <a:gd name="connsiteY0" fmla="*/ 236220 h 236220"/>
                    <a:gd name="connsiteX1" fmla="*/ 0 w 236220"/>
                    <a:gd name="connsiteY1" fmla="*/ 0 h 236220"/>
                    <a:gd name="connsiteX2" fmla="*/ 236220 w 236220"/>
                    <a:gd name="connsiteY2" fmla="*/ 0 h 236220"/>
                  </a:gdLst>
                  <a:ahLst/>
                  <a:cxnLst>
                    <a:cxn ang="0">
                      <a:pos x="connsiteX0" y="connsiteY0"/>
                    </a:cxn>
                    <a:cxn ang="0">
                      <a:pos x="connsiteX1" y="connsiteY1"/>
                    </a:cxn>
                    <a:cxn ang="0">
                      <a:pos x="connsiteX2" y="connsiteY2"/>
                    </a:cxn>
                  </a:cxnLst>
                  <a:rect l="l" t="t" r="r" b="b"/>
                  <a:pathLst>
                    <a:path w="236220" h="236220">
                      <a:moveTo>
                        <a:pt x="0" y="236220"/>
                      </a:moveTo>
                      <a:lnTo>
                        <a:pt x="0" y="0"/>
                      </a:lnTo>
                      <a:lnTo>
                        <a:pt x="236220" y="0"/>
                      </a:lnTo>
                    </a:path>
                  </a:pathLst>
                </a:custGeom>
                <a:noFill/>
                <a:ln w="1270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grpSp>
        </p:grpSp>
      </p:grpSp>
      <p:grpSp>
        <p:nvGrpSpPr>
          <p:cNvPr id="40" name="Group 39" descr="Photo icon">
            <a:extLst>
              <a:ext uri="{FF2B5EF4-FFF2-40B4-BE49-F238E27FC236}">
                <a16:creationId xmlns:a16="http://schemas.microsoft.com/office/drawing/2014/main" id="{AA9F07F1-E42C-49CC-AB9A-04D0900BC9A8}"/>
              </a:ext>
            </a:extLst>
          </p:cNvPr>
          <p:cNvGrpSpPr/>
          <p:nvPr/>
        </p:nvGrpSpPr>
        <p:grpSpPr>
          <a:xfrm>
            <a:off x="2648282" y="1092713"/>
            <a:ext cx="502920" cy="500415"/>
            <a:chOff x="-963895" y="5018384"/>
            <a:chExt cx="502920" cy="502920"/>
          </a:xfrm>
        </p:grpSpPr>
        <p:sp useBgFill="1">
          <p:nvSpPr>
            <p:cNvPr id="68" name="Oval 67">
              <a:extLst>
                <a:ext uri="{FF2B5EF4-FFF2-40B4-BE49-F238E27FC236}">
                  <a16:creationId xmlns:a16="http://schemas.microsoft.com/office/drawing/2014/main" id="{E5EBA282-3B22-4474-B583-6322B36FDB89}"/>
                </a:ext>
              </a:extLst>
            </p:cNvPr>
            <p:cNvSpPr/>
            <p:nvPr/>
          </p:nvSpPr>
          <p:spPr bwMode="auto">
            <a:xfrm>
              <a:off x="-963895" y="5018384"/>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people_3">
              <a:extLst>
                <a:ext uri="{FF2B5EF4-FFF2-40B4-BE49-F238E27FC236}">
                  <a16:creationId xmlns:a16="http://schemas.microsoft.com/office/drawing/2014/main" id="{E286A09B-7680-4B8B-96DF-72771D36A2C2}"/>
                </a:ext>
              </a:extLst>
            </p:cNvPr>
            <p:cNvSpPr>
              <a:spLocks noChangeAspect="1" noEditPoints="1"/>
            </p:cNvSpPr>
            <p:nvPr/>
          </p:nvSpPr>
          <p:spPr bwMode="auto">
            <a:xfrm>
              <a:off x="-819747" y="5161674"/>
              <a:ext cx="214624" cy="216341"/>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270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41" name="Group 40" descr="Stock going up icon">
            <a:extLst>
              <a:ext uri="{FF2B5EF4-FFF2-40B4-BE49-F238E27FC236}">
                <a16:creationId xmlns:a16="http://schemas.microsoft.com/office/drawing/2014/main" id="{E09C0749-2B29-4C91-A0A0-759047F755CA}"/>
              </a:ext>
            </a:extLst>
          </p:cNvPr>
          <p:cNvGrpSpPr/>
          <p:nvPr/>
        </p:nvGrpSpPr>
        <p:grpSpPr>
          <a:xfrm>
            <a:off x="2648282" y="5094627"/>
            <a:ext cx="502920" cy="500415"/>
            <a:chOff x="-963895" y="3928234"/>
            <a:chExt cx="502920" cy="502920"/>
          </a:xfrm>
        </p:grpSpPr>
        <p:sp useBgFill="1">
          <p:nvSpPr>
            <p:cNvPr id="66" name="Oval 65">
              <a:extLst>
                <a:ext uri="{FF2B5EF4-FFF2-40B4-BE49-F238E27FC236}">
                  <a16:creationId xmlns:a16="http://schemas.microsoft.com/office/drawing/2014/main" id="{FDCD1298-CBE8-4B52-A549-B25EAD9C10E6}"/>
                </a:ext>
              </a:extLst>
            </p:cNvPr>
            <p:cNvSpPr/>
            <p:nvPr/>
          </p:nvSpPr>
          <p:spPr bwMode="auto">
            <a:xfrm>
              <a:off x="-963895" y="3928234"/>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graph_2">
              <a:extLst>
                <a:ext uri="{FF2B5EF4-FFF2-40B4-BE49-F238E27FC236}">
                  <a16:creationId xmlns:a16="http://schemas.microsoft.com/office/drawing/2014/main" id="{276511A5-DA0D-4FD2-87C6-9B9AFE9CCB29}"/>
                </a:ext>
              </a:extLst>
            </p:cNvPr>
            <p:cNvSpPr>
              <a:spLocks noChangeAspect="1" noEditPoints="1"/>
            </p:cNvSpPr>
            <p:nvPr/>
          </p:nvSpPr>
          <p:spPr bwMode="auto">
            <a:xfrm>
              <a:off x="-813712" y="4120311"/>
              <a:ext cx="202554" cy="118766"/>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42" name="Group 41" descr="smart speaker icon">
            <a:extLst>
              <a:ext uri="{FF2B5EF4-FFF2-40B4-BE49-F238E27FC236}">
                <a16:creationId xmlns:a16="http://schemas.microsoft.com/office/drawing/2014/main" id="{5DE2DA30-D7E8-49D1-9448-62021C2FCCE6}"/>
              </a:ext>
            </a:extLst>
          </p:cNvPr>
          <p:cNvGrpSpPr/>
          <p:nvPr/>
        </p:nvGrpSpPr>
        <p:grpSpPr>
          <a:xfrm>
            <a:off x="6053320" y="2576072"/>
            <a:ext cx="502920" cy="500415"/>
            <a:chOff x="7203912" y="783653"/>
            <a:chExt cx="502920" cy="502920"/>
          </a:xfrm>
        </p:grpSpPr>
        <p:sp useBgFill="1">
          <p:nvSpPr>
            <p:cNvPr id="58" name="Oval 57">
              <a:extLst>
                <a:ext uri="{FF2B5EF4-FFF2-40B4-BE49-F238E27FC236}">
                  <a16:creationId xmlns:a16="http://schemas.microsoft.com/office/drawing/2014/main" id="{598634E8-C535-4C49-89E1-B83428970193}"/>
                </a:ext>
              </a:extLst>
            </p:cNvPr>
            <p:cNvSpPr/>
            <p:nvPr/>
          </p:nvSpPr>
          <p:spPr bwMode="auto">
            <a:xfrm>
              <a:off x="7203912" y="783653"/>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9" name="Group 58">
              <a:extLst>
                <a:ext uri="{FF2B5EF4-FFF2-40B4-BE49-F238E27FC236}">
                  <a16:creationId xmlns:a16="http://schemas.microsoft.com/office/drawing/2014/main" id="{F6A809CA-4B56-4249-AC7A-D349040638E0}"/>
                </a:ext>
              </a:extLst>
            </p:cNvPr>
            <p:cNvGrpSpPr/>
            <p:nvPr/>
          </p:nvGrpSpPr>
          <p:grpSpPr>
            <a:xfrm>
              <a:off x="7333905" y="859323"/>
              <a:ext cx="242934" cy="351581"/>
              <a:chOff x="4151913" y="2842749"/>
              <a:chExt cx="242934" cy="351581"/>
            </a:xfrm>
          </p:grpSpPr>
          <p:sp useBgFill="1">
            <p:nvSpPr>
              <p:cNvPr id="60" name="Oval 59">
                <a:extLst>
                  <a:ext uri="{FF2B5EF4-FFF2-40B4-BE49-F238E27FC236}">
                    <a16:creationId xmlns:a16="http://schemas.microsoft.com/office/drawing/2014/main" id="{F80E71E4-2395-47B9-BA73-A1C0CEE8D410}"/>
                  </a:ext>
                </a:extLst>
              </p:cNvPr>
              <p:cNvSpPr/>
              <p:nvPr/>
            </p:nvSpPr>
            <p:spPr bwMode="auto">
              <a:xfrm>
                <a:off x="4151913" y="2897072"/>
                <a:ext cx="242934" cy="24293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1" name="Group 60">
                <a:extLst>
                  <a:ext uri="{FF2B5EF4-FFF2-40B4-BE49-F238E27FC236}">
                    <a16:creationId xmlns:a16="http://schemas.microsoft.com/office/drawing/2014/main" id="{6EC1A5A1-0CDD-47DC-917C-C08788618227}"/>
                  </a:ext>
                </a:extLst>
              </p:cNvPr>
              <p:cNvGrpSpPr/>
              <p:nvPr/>
            </p:nvGrpSpPr>
            <p:grpSpPr>
              <a:xfrm>
                <a:off x="4211610" y="2842749"/>
                <a:ext cx="123541" cy="351581"/>
                <a:chOff x="4990745" y="2685821"/>
                <a:chExt cx="144221" cy="410434"/>
              </a:xfrm>
            </p:grpSpPr>
            <p:sp>
              <p:nvSpPr>
                <p:cNvPr id="62" name="Freeform 5">
                  <a:extLst>
                    <a:ext uri="{FF2B5EF4-FFF2-40B4-BE49-F238E27FC236}">
                      <a16:creationId xmlns:a16="http://schemas.microsoft.com/office/drawing/2014/main" id="{870ECFEE-B515-4FB4-B4DE-9D209772E40C}"/>
                    </a:ext>
                  </a:extLst>
                </p:cNvPr>
                <p:cNvSpPr>
                  <a:spLocks noEditPoints="1"/>
                </p:cNvSpPr>
                <p:nvPr/>
              </p:nvSpPr>
              <p:spPr bwMode="auto">
                <a:xfrm>
                  <a:off x="5001398" y="2802730"/>
                  <a:ext cx="122914" cy="293525"/>
                </a:xfrm>
                <a:custGeom>
                  <a:avLst/>
                  <a:gdLst>
                    <a:gd name="T0" fmla="*/ 470 w 540"/>
                    <a:gd name="T1" fmla="*/ 84 h 1296"/>
                    <a:gd name="T2" fmla="*/ 266 w 540"/>
                    <a:gd name="T3" fmla="*/ 154 h 1296"/>
                    <a:gd name="T4" fmla="*/ 62 w 540"/>
                    <a:gd name="T5" fmla="*/ 84 h 1296"/>
                    <a:gd name="T6" fmla="*/ 266 w 540"/>
                    <a:gd name="T7" fmla="*/ 14 h 1296"/>
                    <a:gd name="T8" fmla="*/ 470 w 540"/>
                    <a:gd name="T9" fmla="*/ 84 h 1296"/>
                    <a:gd name="T10" fmla="*/ 266 w 540"/>
                    <a:gd name="T11" fmla="*/ 0 h 1296"/>
                    <a:gd name="T12" fmla="*/ 36 w 540"/>
                    <a:gd name="T13" fmla="*/ 82 h 1296"/>
                    <a:gd name="T14" fmla="*/ 266 w 540"/>
                    <a:gd name="T15" fmla="*/ 164 h 1296"/>
                    <a:gd name="T16" fmla="*/ 496 w 540"/>
                    <a:gd name="T17" fmla="*/ 82 h 1296"/>
                    <a:gd name="T18" fmla="*/ 266 w 540"/>
                    <a:gd name="T19" fmla="*/ 0 h 1296"/>
                    <a:gd name="T20" fmla="*/ 36 w 540"/>
                    <a:gd name="T21" fmla="*/ 80 h 1296"/>
                    <a:gd name="T22" fmla="*/ 36 w 540"/>
                    <a:gd name="T23" fmla="*/ 708 h 1296"/>
                    <a:gd name="T24" fmla="*/ 0 w 540"/>
                    <a:gd name="T25" fmla="*/ 1170 h 1296"/>
                    <a:gd name="T26" fmla="*/ 270 w 540"/>
                    <a:gd name="T27" fmla="*/ 1296 h 1296"/>
                    <a:gd name="T28" fmla="*/ 540 w 540"/>
                    <a:gd name="T29" fmla="*/ 1170 h 1296"/>
                    <a:gd name="T30" fmla="*/ 504 w 540"/>
                    <a:gd name="T31" fmla="*/ 652 h 1296"/>
                    <a:gd name="T32" fmla="*/ 496 w 540"/>
                    <a:gd name="T33" fmla="*/ 80 h 1296"/>
                    <a:gd name="T34" fmla="*/ 10 w 540"/>
                    <a:gd name="T35" fmla="*/ 1040 h 1296"/>
                    <a:gd name="T36" fmla="*/ 267 w 540"/>
                    <a:gd name="T37" fmla="*/ 1164 h 1296"/>
                    <a:gd name="T38" fmla="*/ 524 w 540"/>
                    <a:gd name="T39" fmla="*/ 1040 h 1296"/>
                    <a:gd name="T40" fmla="*/ 38 w 540"/>
                    <a:gd name="T41" fmla="*/ 164 h 1296"/>
                    <a:gd name="T42" fmla="*/ 267 w 540"/>
                    <a:gd name="T43" fmla="*/ 250 h 1296"/>
                    <a:gd name="T44" fmla="*/ 496 w 540"/>
                    <a:gd name="T45" fmla="*/ 164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0" h="1296">
                      <a:moveTo>
                        <a:pt x="470" y="84"/>
                      </a:moveTo>
                      <a:cubicBezTo>
                        <a:pt x="470" y="123"/>
                        <a:pt x="379" y="154"/>
                        <a:pt x="266" y="154"/>
                      </a:cubicBezTo>
                      <a:cubicBezTo>
                        <a:pt x="153" y="154"/>
                        <a:pt x="62" y="123"/>
                        <a:pt x="62" y="84"/>
                      </a:cubicBezTo>
                      <a:cubicBezTo>
                        <a:pt x="62" y="45"/>
                        <a:pt x="153" y="14"/>
                        <a:pt x="266" y="14"/>
                      </a:cubicBezTo>
                      <a:cubicBezTo>
                        <a:pt x="379" y="14"/>
                        <a:pt x="470" y="45"/>
                        <a:pt x="470" y="84"/>
                      </a:cubicBezTo>
                      <a:close/>
                      <a:moveTo>
                        <a:pt x="266" y="0"/>
                      </a:moveTo>
                      <a:cubicBezTo>
                        <a:pt x="139" y="0"/>
                        <a:pt x="36" y="37"/>
                        <a:pt x="36" y="82"/>
                      </a:cubicBezTo>
                      <a:cubicBezTo>
                        <a:pt x="36" y="127"/>
                        <a:pt x="139" y="164"/>
                        <a:pt x="266" y="164"/>
                      </a:cubicBezTo>
                      <a:cubicBezTo>
                        <a:pt x="393" y="164"/>
                        <a:pt x="496" y="127"/>
                        <a:pt x="496" y="82"/>
                      </a:cubicBezTo>
                      <a:cubicBezTo>
                        <a:pt x="496" y="37"/>
                        <a:pt x="393" y="0"/>
                        <a:pt x="266" y="0"/>
                      </a:cubicBezTo>
                      <a:close/>
                      <a:moveTo>
                        <a:pt x="36" y="80"/>
                      </a:moveTo>
                      <a:cubicBezTo>
                        <a:pt x="36" y="80"/>
                        <a:pt x="40" y="640"/>
                        <a:pt x="36" y="708"/>
                      </a:cubicBezTo>
                      <a:cubicBezTo>
                        <a:pt x="32" y="776"/>
                        <a:pt x="0" y="1170"/>
                        <a:pt x="0" y="1170"/>
                      </a:cubicBezTo>
                      <a:cubicBezTo>
                        <a:pt x="0" y="1240"/>
                        <a:pt x="121" y="1296"/>
                        <a:pt x="270" y="1296"/>
                      </a:cubicBezTo>
                      <a:cubicBezTo>
                        <a:pt x="419" y="1296"/>
                        <a:pt x="540" y="1240"/>
                        <a:pt x="540" y="1170"/>
                      </a:cubicBezTo>
                      <a:cubicBezTo>
                        <a:pt x="540" y="1170"/>
                        <a:pt x="504" y="748"/>
                        <a:pt x="504" y="652"/>
                      </a:cubicBezTo>
                      <a:cubicBezTo>
                        <a:pt x="504" y="556"/>
                        <a:pt x="496" y="80"/>
                        <a:pt x="496" y="80"/>
                      </a:cubicBezTo>
                      <a:moveTo>
                        <a:pt x="10" y="1040"/>
                      </a:moveTo>
                      <a:cubicBezTo>
                        <a:pt x="10" y="1108"/>
                        <a:pt x="125" y="1164"/>
                        <a:pt x="267" y="1164"/>
                      </a:cubicBezTo>
                      <a:cubicBezTo>
                        <a:pt x="409" y="1164"/>
                        <a:pt x="524" y="1108"/>
                        <a:pt x="524" y="1040"/>
                      </a:cubicBezTo>
                      <a:moveTo>
                        <a:pt x="38" y="164"/>
                      </a:moveTo>
                      <a:cubicBezTo>
                        <a:pt x="38" y="211"/>
                        <a:pt x="141" y="250"/>
                        <a:pt x="267" y="250"/>
                      </a:cubicBezTo>
                      <a:cubicBezTo>
                        <a:pt x="393" y="250"/>
                        <a:pt x="496" y="211"/>
                        <a:pt x="496" y="164"/>
                      </a:cubicBezTo>
                    </a:path>
                  </a:pathLst>
                </a:custGeom>
                <a:noFill/>
                <a:ln w="12700">
                  <a:solidFill>
                    <a:schemeClr val="tx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3" name="Group 62">
                  <a:extLst>
                    <a:ext uri="{FF2B5EF4-FFF2-40B4-BE49-F238E27FC236}">
                      <a16:creationId xmlns:a16="http://schemas.microsoft.com/office/drawing/2014/main" id="{2B96F0DF-77BD-406F-9E66-637C146B3C34}"/>
                    </a:ext>
                  </a:extLst>
                </p:cNvPr>
                <p:cNvGrpSpPr/>
                <p:nvPr/>
              </p:nvGrpSpPr>
              <p:grpSpPr>
                <a:xfrm rot="16200000">
                  <a:off x="5024487" y="2652079"/>
                  <a:ext cx="76737" cy="144221"/>
                  <a:chOff x="2866921" y="3947319"/>
                  <a:chExt cx="103684" cy="194866"/>
                </a:xfrm>
              </p:grpSpPr>
              <p:sp>
                <p:nvSpPr>
                  <p:cNvPr id="64" name="Oval 5">
                    <a:extLst>
                      <a:ext uri="{FF2B5EF4-FFF2-40B4-BE49-F238E27FC236}">
                        <a16:creationId xmlns:a16="http://schemas.microsoft.com/office/drawing/2014/main" id="{1D257D5A-723E-4890-A442-24A3A5C97EC9}"/>
                      </a:ext>
                    </a:extLst>
                  </p:cNvPr>
                  <p:cNvSpPr/>
                  <p:nvPr/>
                </p:nvSpPr>
                <p:spPr bwMode="auto">
                  <a:xfrm>
                    <a:off x="2904207" y="3947319"/>
                    <a:ext cx="66398" cy="194866"/>
                  </a:xfrm>
                  <a:custGeom>
                    <a:avLst/>
                    <a:gdLst>
                      <a:gd name="connsiteX0" fmla="*/ 0 w 442913"/>
                      <a:gd name="connsiteY0" fmla="*/ 221457 h 442913"/>
                      <a:gd name="connsiteX1" fmla="*/ 221457 w 442913"/>
                      <a:gd name="connsiteY1" fmla="*/ 0 h 442913"/>
                      <a:gd name="connsiteX2" fmla="*/ 442914 w 442913"/>
                      <a:gd name="connsiteY2" fmla="*/ 221457 h 442913"/>
                      <a:gd name="connsiteX3" fmla="*/ 221457 w 442913"/>
                      <a:gd name="connsiteY3" fmla="*/ 442914 h 442913"/>
                      <a:gd name="connsiteX4" fmla="*/ 0 w 442913"/>
                      <a:gd name="connsiteY4" fmla="*/ 221457 h 442913"/>
                      <a:gd name="connsiteX0" fmla="*/ 0 w 442914"/>
                      <a:gd name="connsiteY0" fmla="*/ 221457 h 442914"/>
                      <a:gd name="connsiteX1" fmla="*/ 221457 w 442914"/>
                      <a:gd name="connsiteY1" fmla="*/ 0 h 442914"/>
                      <a:gd name="connsiteX2" fmla="*/ 442914 w 442914"/>
                      <a:gd name="connsiteY2" fmla="*/ 221457 h 442914"/>
                      <a:gd name="connsiteX3" fmla="*/ 221457 w 442914"/>
                      <a:gd name="connsiteY3" fmla="*/ 442914 h 442914"/>
                      <a:gd name="connsiteX4" fmla="*/ 91440 w 442914"/>
                      <a:gd name="connsiteY4" fmla="*/ 312897 h 442914"/>
                      <a:gd name="connsiteX0" fmla="*/ 165700 w 387157"/>
                      <a:gd name="connsiteY0" fmla="*/ 0 h 442914"/>
                      <a:gd name="connsiteX1" fmla="*/ 387157 w 387157"/>
                      <a:gd name="connsiteY1" fmla="*/ 221457 h 442914"/>
                      <a:gd name="connsiteX2" fmla="*/ 165700 w 387157"/>
                      <a:gd name="connsiteY2" fmla="*/ 442914 h 442914"/>
                      <a:gd name="connsiteX3" fmla="*/ 35683 w 387157"/>
                      <a:gd name="connsiteY3" fmla="*/ 312897 h 442914"/>
                      <a:gd name="connsiteX0" fmla="*/ 0 w 221457"/>
                      <a:gd name="connsiteY0" fmla="*/ 0 h 442914"/>
                      <a:gd name="connsiteX1" fmla="*/ 221457 w 221457"/>
                      <a:gd name="connsiteY1" fmla="*/ 221457 h 442914"/>
                      <a:gd name="connsiteX2" fmla="*/ 0 w 221457"/>
                      <a:gd name="connsiteY2" fmla="*/ 442914 h 442914"/>
                      <a:gd name="connsiteX0" fmla="*/ 0 w 221457"/>
                      <a:gd name="connsiteY0" fmla="*/ 0 h 221457"/>
                      <a:gd name="connsiteX1" fmla="*/ 221457 w 221457"/>
                      <a:gd name="connsiteY1" fmla="*/ 221457 h 221457"/>
                      <a:gd name="connsiteX0" fmla="*/ 0 w 73648"/>
                      <a:gd name="connsiteY0" fmla="*/ 0 h 482457"/>
                      <a:gd name="connsiteX1" fmla="*/ 55366 w 73648"/>
                      <a:gd name="connsiteY1" fmla="*/ 482457 h 482457"/>
                      <a:gd name="connsiteX0" fmla="*/ 0 w 122368"/>
                      <a:gd name="connsiteY0" fmla="*/ 0 h 482457"/>
                      <a:gd name="connsiteX1" fmla="*/ 55366 w 122368"/>
                      <a:gd name="connsiteY1" fmla="*/ 482457 h 482457"/>
                      <a:gd name="connsiteX0" fmla="*/ 0 w 102960"/>
                      <a:gd name="connsiteY0" fmla="*/ 0 h 482457"/>
                      <a:gd name="connsiteX1" fmla="*/ 23730 w 102960"/>
                      <a:gd name="connsiteY1" fmla="*/ 482457 h 482457"/>
                      <a:gd name="connsiteX0" fmla="*/ 0 w 133079"/>
                      <a:gd name="connsiteY0" fmla="*/ 0 h 500253"/>
                      <a:gd name="connsiteX1" fmla="*/ 71184 w 133079"/>
                      <a:gd name="connsiteY1" fmla="*/ 500253 h 500253"/>
                      <a:gd name="connsiteX0" fmla="*/ 0 w 162077"/>
                      <a:gd name="connsiteY0" fmla="*/ 0 h 500253"/>
                      <a:gd name="connsiteX1" fmla="*/ 71184 w 162077"/>
                      <a:gd name="connsiteY1" fmla="*/ 500253 h 500253"/>
                      <a:gd name="connsiteX0" fmla="*/ 0 w 141200"/>
                      <a:gd name="connsiteY0" fmla="*/ 0 h 485421"/>
                      <a:gd name="connsiteX1" fmla="*/ 29661 w 141200"/>
                      <a:gd name="connsiteY1" fmla="*/ 485421 h 485421"/>
                      <a:gd name="connsiteX0" fmla="*/ 0 w 165401"/>
                      <a:gd name="connsiteY0" fmla="*/ 0 h 485421"/>
                      <a:gd name="connsiteX1" fmla="*/ 29661 w 165401"/>
                      <a:gd name="connsiteY1" fmla="*/ 485421 h 485421"/>
                    </a:gdLst>
                    <a:ahLst/>
                    <a:cxnLst>
                      <a:cxn ang="0">
                        <a:pos x="connsiteX0" y="connsiteY0"/>
                      </a:cxn>
                      <a:cxn ang="0">
                        <a:pos x="connsiteX1" y="connsiteY1"/>
                      </a:cxn>
                    </a:cxnLst>
                    <a:rect l="l" t="t" r="r" b="b"/>
                    <a:pathLst>
                      <a:path w="165401" h="485421">
                        <a:moveTo>
                          <a:pt x="0" y="0"/>
                        </a:moveTo>
                        <a:cubicBezTo>
                          <a:pt x="217216" y="100840"/>
                          <a:pt x="213547" y="361138"/>
                          <a:pt x="29661" y="48542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65" name="Oval 5">
                    <a:extLst>
                      <a:ext uri="{FF2B5EF4-FFF2-40B4-BE49-F238E27FC236}">
                        <a16:creationId xmlns:a16="http://schemas.microsoft.com/office/drawing/2014/main" id="{9CDB94C9-6257-4EE5-B498-C8C3ACF04C3F}"/>
                      </a:ext>
                    </a:extLst>
                  </p:cNvPr>
                  <p:cNvSpPr/>
                  <p:nvPr/>
                </p:nvSpPr>
                <p:spPr bwMode="auto">
                  <a:xfrm>
                    <a:off x="2866921" y="3977662"/>
                    <a:ext cx="45720" cy="134180"/>
                  </a:xfrm>
                  <a:custGeom>
                    <a:avLst/>
                    <a:gdLst>
                      <a:gd name="connsiteX0" fmla="*/ 0 w 442913"/>
                      <a:gd name="connsiteY0" fmla="*/ 221457 h 442913"/>
                      <a:gd name="connsiteX1" fmla="*/ 221457 w 442913"/>
                      <a:gd name="connsiteY1" fmla="*/ 0 h 442913"/>
                      <a:gd name="connsiteX2" fmla="*/ 442914 w 442913"/>
                      <a:gd name="connsiteY2" fmla="*/ 221457 h 442913"/>
                      <a:gd name="connsiteX3" fmla="*/ 221457 w 442913"/>
                      <a:gd name="connsiteY3" fmla="*/ 442914 h 442913"/>
                      <a:gd name="connsiteX4" fmla="*/ 0 w 442913"/>
                      <a:gd name="connsiteY4" fmla="*/ 221457 h 442913"/>
                      <a:gd name="connsiteX0" fmla="*/ 0 w 442914"/>
                      <a:gd name="connsiteY0" fmla="*/ 221457 h 442914"/>
                      <a:gd name="connsiteX1" fmla="*/ 221457 w 442914"/>
                      <a:gd name="connsiteY1" fmla="*/ 0 h 442914"/>
                      <a:gd name="connsiteX2" fmla="*/ 442914 w 442914"/>
                      <a:gd name="connsiteY2" fmla="*/ 221457 h 442914"/>
                      <a:gd name="connsiteX3" fmla="*/ 221457 w 442914"/>
                      <a:gd name="connsiteY3" fmla="*/ 442914 h 442914"/>
                      <a:gd name="connsiteX4" fmla="*/ 91440 w 442914"/>
                      <a:gd name="connsiteY4" fmla="*/ 312897 h 442914"/>
                      <a:gd name="connsiteX0" fmla="*/ 165700 w 387157"/>
                      <a:gd name="connsiteY0" fmla="*/ 0 h 442914"/>
                      <a:gd name="connsiteX1" fmla="*/ 387157 w 387157"/>
                      <a:gd name="connsiteY1" fmla="*/ 221457 h 442914"/>
                      <a:gd name="connsiteX2" fmla="*/ 165700 w 387157"/>
                      <a:gd name="connsiteY2" fmla="*/ 442914 h 442914"/>
                      <a:gd name="connsiteX3" fmla="*/ 35683 w 387157"/>
                      <a:gd name="connsiteY3" fmla="*/ 312897 h 442914"/>
                      <a:gd name="connsiteX0" fmla="*/ 0 w 221457"/>
                      <a:gd name="connsiteY0" fmla="*/ 0 h 442914"/>
                      <a:gd name="connsiteX1" fmla="*/ 221457 w 221457"/>
                      <a:gd name="connsiteY1" fmla="*/ 221457 h 442914"/>
                      <a:gd name="connsiteX2" fmla="*/ 0 w 221457"/>
                      <a:gd name="connsiteY2" fmla="*/ 442914 h 442914"/>
                      <a:gd name="connsiteX0" fmla="*/ 0 w 221457"/>
                      <a:gd name="connsiteY0" fmla="*/ 0 h 221457"/>
                      <a:gd name="connsiteX1" fmla="*/ 221457 w 221457"/>
                      <a:gd name="connsiteY1" fmla="*/ 221457 h 221457"/>
                      <a:gd name="connsiteX0" fmla="*/ 0 w 73648"/>
                      <a:gd name="connsiteY0" fmla="*/ 0 h 482457"/>
                      <a:gd name="connsiteX1" fmla="*/ 55366 w 73648"/>
                      <a:gd name="connsiteY1" fmla="*/ 482457 h 482457"/>
                      <a:gd name="connsiteX0" fmla="*/ 0 w 122368"/>
                      <a:gd name="connsiteY0" fmla="*/ 0 h 482457"/>
                      <a:gd name="connsiteX1" fmla="*/ 55366 w 122368"/>
                      <a:gd name="connsiteY1" fmla="*/ 482457 h 482457"/>
                      <a:gd name="connsiteX0" fmla="*/ 0 w 102960"/>
                      <a:gd name="connsiteY0" fmla="*/ 0 h 482457"/>
                      <a:gd name="connsiteX1" fmla="*/ 23730 w 102960"/>
                      <a:gd name="connsiteY1" fmla="*/ 482457 h 482457"/>
                      <a:gd name="connsiteX0" fmla="*/ 0 w 133079"/>
                      <a:gd name="connsiteY0" fmla="*/ 0 h 500253"/>
                      <a:gd name="connsiteX1" fmla="*/ 71184 w 133079"/>
                      <a:gd name="connsiteY1" fmla="*/ 500253 h 500253"/>
                      <a:gd name="connsiteX0" fmla="*/ 0 w 162077"/>
                      <a:gd name="connsiteY0" fmla="*/ 0 h 500253"/>
                      <a:gd name="connsiteX1" fmla="*/ 71184 w 162077"/>
                      <a:gd name="connsiteY1" fmla="*/ 500253 h 500253"/>
                      <a:gd name="connsiteX0" fmla="*/ 0 w 141200"/>
                      <a:gd name="connsiteY0" fmla="*/ 0 h 485421"/>
                      <a:gd name="connsiteX1" fmla="*/ 29661 w 141200"/>
                      <a:gd name="connsiteY1" fmla="*/ 485421 h 485421"/>
                      <a:gd name="connsiteX0" fmla="*/ 0 w 165401"/>
                      <a:gd name="connsiteY0" fmla="*/ 0 h 485421"/>
                      <a:gd name="connsiteX1" fmla="*/ 29661 w 165401"/>
                      <a:gd name="connsiteY1" fmla="*/ 485421 h 485421"/>
                    </a:gdLst>
                    <a:ahLst/>
                    <a:cxnLst>
                      <a:cxn ang="0">
                        <a:pos x="connsiteX0" y="connsiteY0"/>
                      </a:cxn>
                      <a:cxn ang="0">
                        <a:pos x="connsiteX1" y="connsiteY1"/>
                      </a:cxn>
                    </a:cxnLst>
                    <a:rect l="l" t="t" r="r" b="b"/>
                    <a:pathLst>
                      <a:path w="165401" h="485421">
                        <a:moveTo>
                          <a:pt x="0" y="0"/>
                        </a:moveTo>
                        <a:cubicBezTo>
                          <a:pt x="217216" y="100840"/>
                          <a:pt x="213547" y="361138"/>
                          <a:pt x="29661" y="48542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grpSp>
          </p:grpSp>
        </p:grpSp>
      </p:grpSp>
      <p:grpSp>
        <p:nvGrpSpPr>
          <p:cNvPr id="43" name="Group 42" descr="Satellite icon">
            <a:extLst>
              <a:ext uri="{FF2B5EF4-FFF2-40B4-BE49-F238E27FC236}">
                <a16:creationId xmlns:a16="http://schemas.microsoft.com/office/drawing/2014/main" id="{6474D777-953D-41BC-BEB4-F36FF8F1BE5B}"/>
              </a:ext>
            </a:extLst>
          </p:cNvPr>
          <p:cNvGrpSpPr/>
          <p:nvPr/>
        </p:nvGrpSpPr>
        <p:grpSpPr>
          <a:xfrm>
            <a:off x="5660388" y="4551322"/>
            <a:ext cx="502920" cy="500415"/>
            <a:chOff x="8030437" y="4638049"/>
            <a:chExt cx="502920" cy="502920"/>
          </a:xfrm>
        </p:grpSpPr>
        <p:sp useBgFill="1">
          <p:nvSpPr>
            <p:cNvPr id="44" name="Oval 43">
              <a:extLst>
                <a:ext uri="{FF2B5EF4-FFF2-40B4-BE49-F238E27FC236}">
                  <a16:creationId xmlns:a16="http://schemas.microsoft.com/office/drawing/2014/main" id="{C6E87C7E-61F0-41E7-95E3-CFBA38C46A44}"/>
                </a:ext>
              </a:extLst>
            </p:cNvPr>
            <p:cNvSpPr/>
            <p:nvPr/>
          </p:nvSpPr>
          <p:spPr bwMode="auto">
            <a:xfrm>
              <a:off x="8030437" y="4638049"/>
              <a:ext cx="502920" cy="50292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5" name="Group 4">
              <a:extLst>
                <a:ext uri="{FF2B5EF4-FFF2-40B4-BE49-F238E27FC236}">
                  <a16:creationId xmlns:a16="http://schemas.microsoft.com/office/drawing/2014/main" id="{09640CE2-2F3B-4CEC-8784-DD6059AB1E65}"/>
                </a:ext>
              </a:extLst>
            </p:cNvPr>
            <p:cNvGrpSpPr>
              <a:grpSpLocks noChangeAspect="1"/>
            </p:cNvGrpSpPr>
            <p:nvPr/>
          </p:nvGrpSpPr>
          <p:grpSpPr bwMode="auto">
            <a:xfrm>
              <a:off x="8129498" y="4795725"/>
              <a:ext cx="304799" cy="187569"/>
              <a:chOff x="5597" y="3096"/>
              <a:chExt cx="546" cy="336"/>
            </a:xfrm>
          </p:grpSpPr>
          <p:sp>
            <p:nvSpPr>
              <p:cNvPr id="46" name="Rectangle 5">
                <a:extLst>
                  <a:ext uri="{FF2B5EF4-FFF2-40B4-BE49-F238E27FC236}">
                    <a16:creationId xmlns:a16="http://schemas.microsoft.com/office/drawing/2014/main" id="{37D7467B-3420-4EF2-8651-FC2BC90B2EAE}"/>
                  </a:ext>
                </a:extLst>
              </p:cNvPr>
              <p:cNvSpPr>
                <a:spLocks noChangeArrowheads="1"/>
              </p:cNvSpPr>
              <p:nvPr/>
            </p:nvSpPr>
            <p:spPr bwMode="auto">
              <a:xfrm>
                <a:off x="5597" y="3096"/>
                <a:ext cx="169" cy="336"/>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7" name="Freeform 6">
                <a:extLst>
                  <a:ext uri="{FF2B5EF4-FFF2-40B4-BE49-F238E27FC236}">
                    <a16:creationId xmlns:a16="http://schemas.microsoft.com/office/drawing/2014/main" id="{1A8AFE46-F97F-4936-8D92-F0E49F779ADF}"/>
                  </a:ext>
                </a:extLst>
              </p:cNvPr>
              <p:cNvSpPr>
                <a:spLocks/>
              </p:cNvSpPr>
              <p:nvPr/>
            </p:nvSpPr>
            <p:spPr bwMode="auto">
              <a:xfrm>
                <a:off x="5766" y="3337"/>
                <a:ext cx="80" cy="95"/>
              </a:xfrm>
              <a:custGeom>
                <a:avLst/>
                <a:gdLst>
                  <a:gd name="T0" fmla="*/ 80 w 80"/>
                  <a:gd name="T1" fmla="*/ 0 h 95"/>
                  <a:gd name="T2" fmla="*/ 80 w 80"/>
                  <a:gd name="T3" fmla="*/ 26 h 95"/>
                  <a:gd name="T4" fmla="*/ 0 w 80"/>
                  <a:gd name="T5" fmla="*/ 95 h 95"/>
                </a:gdLst>
                <a:ahLst/>
                <a:cxnLst>
                  <a:cxn ang="0">
                    <a:pos x="T0" y="T1"/>
                  </a:cxn>
                  <a:cxn ang="0">
                    <a:pos x="T2" y="T3"/>
                  </a:cxn>
                  <a:cxn ang="0">
                    <a:pos x="T4" y="T5"/>
                  </a:cxn>
                </a:cxnLst>
                <a:rect l="0" t="0" r="r" b="b"/>
                <a:pathLst>
                  <a:path w="80" h="95">
                    <a:moveTo>
                      <a:pt x="80" y="0"/>
                    </a:moveTo>
                    <a:lnTo>
                      <a:pt x="80" y="26"/>
                    </a:lnTo>
                    <a:lnTo>
                      <a:pt x="0" y="95"/>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8" name="Freeform 7">
                <a:extLst>
                  <a:ext uri="{FF2B5EF4-FFF2-40B4-BE49-F238E27FC236}">
                    <a16:creationId xmlns:a16="http://schemas.microsoft.com/office/drawing/2014/main" id="{E640CA3D-13A8-4E10-9642-2ABF4625E2B6}"/>
                  </a:ext>
                </a:extLst>
              </p:cNvPr>
              <p:cNvSpPr>
                <a:spLocks/>
              </p:cNvSpPr>
              <p:nvPr/>
            </p:nvSpPr>
            <p:spPr bwMode="auto">
              <a:xfrm>
                <a:off x="5766" y="3096"/>
                <a:ext cx="80" cy="96"/>
              </a:xfrm>
              <a:custGeom>
                <a:avLst/>
                <a:gdLst>
                  <a:gd name="T0" fmla="*/ 0 w 80"/>
                  <a:gd name="T1" fmla="*/ 0 h 96"/>
                  <a:gd name="T2" fmla="*/ 80 w 80"/>
                  <a:gd name="T3" fmla="*/ 74 h 96"/>
                  <a:gd name="T4" fmla="*/ 80 w 80"/>
                  <a:gd name="T5" fmla="*/ 96 h 96"/>
                </a:gdLst>
                <a:ahLst/>
                <a:cxnLst>
                  <a:cxn ang="0">
                    <a:pos x="T0" y="T1"/>
                  </a:cxn>
                  <a:cxn ang="0">
                    <a:pos x="T2" y="T3"/>
                  </a:cxn>
                  <a:cxn ang="0">
                    <a:pos x="T4" y="T5"/>
                  </a:cxn>
                </a:cxnLst>
                <a:rect l="0" t="0" r="r" b="b"/>
                <a:pathLst>
                  <a:path w="80" h="96">
                    <a:moveTo>
                      <a:pt x="0" y="0"/>
                    </a:moveTo>
                    <a:lnTo>
                      <a:pt x="80" y="74"/>
                    </a:lnTo>
                    <a:lnTo>
                      <a:pt x="80" y="9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9" name="Line 8">
                <a:extLst>
                  <a:ext uri="{FF2B5EF4-FFF2-40B4-BE49-F238E27FC236}">
                    <a16:creationId xmlns:a16="http://schemas.microsoft.com/office/drawing/2014/main" id="{5701B407-EB2D-4430-BBAC-63D85959A60E}"/>
                  </a:ext>
                </a:extLst>
              </p:cNvPr>
              <p:cNvSpPr>
                <a:spLocks noChangeShapeType="1"/>
              </p:cNvSpPr>
              <p:nvPr/>
            </p:nvSpPr>
            <p:spPr bwMode="auto">
              <a:xfrm>
                <a:off x="5597" y="3205"/>
                <a:ext cx="169"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0" name="Line 9">
                <a:extLst>
                  <a:ext uri="{FF2B5EF4-FFF2-40B4-BE49-F238E27FC236}">
                    <a16:creationId xmlns:a16="http://schemas.microsoft.com/office/drawing/2014/main" id="{2E54E669-3311-446D-8928-436CBED377CB}"/>
                  </a:ext>
                </a:extLst>
              </p:cNvPr>
              <p:cNvSpPr>
                <a:spLocks noChangeShapeType="1"/>
              </p:cNvSpPr>
              <p:nvPr/>
            </p:nvSpPr>
            <p:spPr bwMode="auto">
              <a:xfrm>
                <a:off x="5597" y="3325"/>
                <a:ext cx="169"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1" name="Rectangle 10">
                <a:extLst>
                  <a:ext uri="{FF2B5EF4-FFF2-40B4-BE49-F238E27FC236}">
                    <a16:creationId xmlns:a16="http://schemas.microsoft.com/office/drawing/2014/main" id="{80109A6B-CA33-4917-9DDF-3FD60E75422A}"/>
                  </a:ext>
                </a:extLst>
              </p:cNvPr>
              <p:cNvSpPr>
                <a:spLocks noChangeArrowheads="1"/>
              </p:cNvSpPr>
              <p:nvPr/>
            </p:nvSpPr>
            <p:spPr bwMode="auto">
              <a:xfrm>
                <a:off x="5974" y="3096"/>
                <a:ext cx="169" cy="336"/>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2" name="Freeform 11">
                <a:extLst>
                  <a:ext uri="{FF2B5EF4-FFF2-40B4-BE49-F238E27FC236}">
                    <a16:creationId xmlns:a16="http://schemas.microsoft.com/office/drawing/2014/main" id="{2F5FB91C-1BD5-47EA-B167-9202EC48B22B}"/>
                  </a:ext>
                </a:extLst>
              </p:cNvPr>
              <p:cNvSpPr>
                <a:spLocks/>
              </p:cNvSpPr>
              <p:nvPr/>
            </p:nvSpPr>
            <p:spPr bwMode="auto">
              <a:xfrm>
                <a:off x="5894" y="3336"/>
                <a:ext cx="80" cy="96"/>
              </a:xfrm>
              <a:custGeom>
                <a:avLst/>
                <a:gdLst>
                  <a:gd name="T0" fmla="*/ 0 w 80"/>
                  <a:gd name="T1" fmla="*/ 0 h 96"/>
                  <a:gd name="T2" fmla="*/ 0 w 80"/>
                  <a:gd name="T3" fmla="*/ 27 h 96"/>
                  <a:gd name="T4" fmla="*/ 80 w 80"/>
                  <a:gd name="T5" fmla="*/ 96 h 96"/>
                </a:gdLst>
                <a:ahLst/>
                <a:cxnLst>
                  <a:cxn ang="0">
                    <a:pos x="T0" y="T1"/>
                  </a:cxn>
                  <a:cxn ang="0">
                    <a:pos x="T2" y="T3"/>
                  </a:cxn>
                  <a:cxn ang="0">
                    <a:pos x="T4" y="T5"/>
                  </a:cxn>
                </a:cxnLst>
                <a:rect l="0" t="0" r="r" b="b"/>
                <a:pathLst>
                  <a:path w="80" h="96">
                    <a:moveTo>
                      <a:pt x="0" y="0"/>
                    </a:moveTo>
                    <a:lnTo>
                      <a:pt x="0" y="27"/>
                    </a:lnTo>
                    <a:lnTo>
                      <a:pt x="80" y="9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3" name="Freeform 12">
                <a:extLst>
                  <a:ext uri="{FF2B5EF4-FFF2-40B4-BE49-F238E27FC236}">
                    <a16:creationId xmlns:a16="http://schemas.microsoft.com/office/drawing/2014/main" id="{00EF642B-6E1E-4BCE-AF55-01C30327C864}"/>
                  </a:ext>
                </a:extLst>
              </p:cNvPr>
              <p:cNvSpPr>
                <a:spLocks/>
              </p:cNvSpPr>
              <p:nvPr/>
            </p:nvSpPr>
            <p:spPr bwMode="auto">
              <a:xfrm>
                <a:off x="5894" y="3096"/>
                <a:ext cx="80" cy="94"/>
              </a:xfrm>
              <a:custGeom>
                <a:avLst/>
                <a:gdLst>
                  <a:gd name="T0" fmla="*/ 80 w 80"/>
                  <a:gd name="T1" fmla="*/ 0 h 94"/>
                  <a:gd name="T2" fmla="*/ 0 w 80"/>
                  <a:gd name="T3" fmla="*/ 74 h 94"/>
                  <a:gd name="T4" fmla="*/ 0 w 80"/>
                  <a:gd name="T5" fmla="*/ 94 h 94"/>
                </a:gdLst>
                <a:ahLst/>
                <a:cxnLst>
                  <a:cxn ang="0">
                    <a:pos x="T0" y="T1"/>
                  </a:cxn>
                  <a:cxn ang="0">
                    <a:pos x="T2" y="T3"/>
                  </a:cxn>
                  <a:cxn ang="0">
                    <a:pos x="T4" y="T5"/>
                  </a:cxn>
                </a:cxnLst>
                <a:rect l="0" t="0" r="r" b="b"/>
                <a:pathLst>
                  <a:path w="80" h="94">
                    <a:moveTo>
                      <a:pt x="80" y="0"/>
                    </a:moveTo>
                    <a:lnTo>
                      <a:pt x="0" y="74"/>
                    </a:lnTo>
                    <a:lnTo>
                      <a:pt x="0" y="94"/>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4" name="Line 13">
                <a:extLst>
                  <a:ext uri="{FF2B5EF4-FFF2-40B4-BE49-F238E27FC236}">
                    <a16:creationId xmlns:a16="http://schemas.microsoft.com/office/drawing/2014/main" id="{7CF014F1-6771-442F-B9A7-AFE375E7F547}"/>
                  </a:ext>
                </a:extLst>
              </p:cNvPr>
              <p:cNvSpPr>
                <a:spLocks noChangeShapeType="1"/>
              </p:cNvSpPr>
              <p:nvPr/>
            </p:nvSpPr>
            <p:spPr bwMode="auto">
              <a:xfrm flipH="1">
                <a:off x="5974" y="3205"/>
                <a:ext cx="169"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5" name="Line 14">
                <a:extLst>
                  <a:ext uri="{FF2B5EF4-FFF2-40B4-BE49-F238E27FC236}">
                    <a16:creationId xmlns:a16="http://schemas.microsoft.com/office/drawing/2014/main" id="{A6B3E32F-FCBA-4BDC-A0D9-16E344A68587}"/>
                  </a:ext>
                </a:extLst>
              </p:cNvPr>
              <p:cNvSpPr>
                <a:spLocks noChangeShapeType="1"/>
              </p:cNvSpPr>
              <p:nvPr/>
            </p:nvSpPr>
            <p:spPr bwMode="auto">
              <a:xfrm flipH="1">
                <a:off x="5974" y="3325"/>
                <a:ext cx="169"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6" name="Freeform 15">
                <a:extLst>
                  <a:ext uri="{FF2B5EF4-FFF2-40B4-BE49-F238E27FC236}">
                    <a16:creationId xmlns:a16="http://schemas.microsoft.com/office/drawing/2014/main" id="{1ECE7445-EF68-493B-927E-68E8A0170A28}"/>
                  </a:ext>
                </a:extLst>
              </p:cNvPr>
              <p:cNvSpPr>
                <a:spLocks noEditPoints="1"/>
              </p:cNvSpPr>
              <p:nvPr/>
            </p:nvSpPr>
            <p:spPr bwMode="auto">
              <a:xfrm>
                <a:off x="5797" y="3207"/>
                <a:ext cx="146" cy="47"/>
              </a:xfrm>
              <a:custGeom>
                <a:avLst/>
                <a:gdLst>
                  <a:gd name="T0" fmla="*/ 0 w 196"/>
                  <a:gd name="T1" fmla="*/ 0 h 63"/>
                  <a:gd name="T2" fmla="*/ 0 w 196"/>
                  <a:gd name="T3" fmla="*/ 63 h 63"/>
                  <a:gd name="T4" fmla="*/ 118 w 196"/>
                  <a:gd name="T5" fmla="*/ 0 h 63"/>
                  <a:gd name="T6" fmla="*/ 118 w 196"/>
                  <a:gd name="T7" fmla="*/ 63 h 63"/>
                  <a:gd name="T8" fmla="*/ 79 w 196"/>
                  <a:gd name="T9" fmla="*/ 42 h 63"/>
                  <a:gd name="T10" fmla="*/ 79 w 196"/>
                  <a:gd name="T11" fmla="*/ 20 h 63"/>
                  <a:gd name="T12" fmla="*/ 59 w 196"/>
                  <a:gd name="T13" fmla="*/ 0 h 63"/>
                  <a:gd name="T14" fmla="*/ 59 w 196"/>
                  <a:gd name="T15" fmla="*/ 0 h 63"/>
                  <a:gd name="T16" fmla="*/ 38 w 196"/>
                  <a:gd name="T17" fmla="*/ 20 h 63"/>
                  <a:gd name="T18" fmla="*/ 38 w 196"/>
                  <a:gd name="T19" fmla="*/ 42 h 63"/>
                  <a:gd name="T20" fmla="*/ 59 w 196"/>
                  <a:gd name="T21" fmla="*/ 63 h 63"/>
                  <a:gd name="T22" fmla="*/ 59 w 196"/>
                  <a:gd name="T23" fmla="*/ 63 h 63"/>
                  <a:gd name="T24" fmla="*/ 79 w 196"/>
                  <a:gd name="T25" fmla="*/ 42 h 63"/>
                  <a:gd name="T26" fmla="*/ 196 w 196"/>
                  <a:gd name="T27" fmla="*/ 42 h 63"/>
                  <a:gd name="T28" fmla="*/ 196 w 196"/>
                  <a:gd name="T29" fmla="*/ 20 h 63"/>
                  <a:gd name="T30" fmla="*/ 175 w 196"/>
                  <a:gd name="T31" fmla="*/ 0 h 63"/>
                  <a:gd name="T32" fmla="*/ 175 w 196"/>
                  <a:gd name="T33" fmla="*/ 0 h 63"/>
                  <a:gd name="T34" fmla="*/ 156 w 196"/>
                  <a:gd name="T35" fmla="*/ 20 h 63"/>
                  <a:gd name="T36" fmla="*/ 156 w 196"/>
                  <a:gd name="T37" fmla="*/ 42 h 63"/>
                  <a:gd name="T38" fmla="*/ 175 w 196"/>
                  <a:gd name="T39" fmla="*/ 63 h 63"/>
                  <a:gd name="T40" fmla="*/ 175 w 196"/>
                  <a:gd name="T41" fmla="*/ 63 h 63"/>
                  <a:gd name="T42" fmla="*/ 196 w 196"/>
                  <a:gd name="T43"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63">
                    <a:moveTo>
                      <a:pt x="0" y="0"/>
                    </a:moveTo>
                    <a:cubicBezTo>
                      <a:pt x="0" y="63"/>
                      <a:pt x="0" y="63"/>
                      <a:pt x="0" y="63"/>
                    </a:cubicBezTo>
                    <a:moveTo>
                      <a:pt x="118" y="0"/>
                    </a:moveTo>
                    <a:cubicBezTo>
                      <a:pt x="118" y="63"/>
                      <a:pt x="118" y="63"/>
                      <a:pt x="118" y="63"/>
                    </a:cubicBezTo>
                    <a:moveTo>
                      <a:pt x="79" y="42"/>
                    </a:moveTo>
                    <a:cubicBezTo>
                      <a:pt x="79" y="20"/>
                      <a:pt x="79" y="20"/>
                      <a:pt x="79" y="20"/>
                    </a:cubicBezTo>
                    <a:cubicBezTo>
                      <a:pt x="79" y="9"/>
                      <a:pt x="70" y="0"/>
                      <a:pt x="59" y="0"/>
                    </a:cubicBezTo>
                    <a:cubicBezTo>
                      <a:pt x="59" y="0"/>
                      <a:pt x="59" y="0"/>
                      <a:pt x="59" y="0"/>
                    </a:cubicBezTo>
                    <a:cubicBezTo>
                      <a:pt x="47" y="0"/>
                      <a:pt x="38" y="9"/>
                      <a:pt x="38" y="20"/>
                    </a:cubicBezTo>
                    <a:cubicBezTo>
                      <a:pt x="38" y="42"/>
                      <a:pt x="38" y="42"/>
                      <a:pt x="38" y="42"/>
                    </a:cubicBezTo>
                    <a:cubicBezTo>
                      <a:pt x="38" y="54"/>
                      <a:pt x="47" y="63"/>
                      <a:pt x="59" y="63"/>
                    </a:cubicBezTo>
                    <a:cubicBezTo>
                      <a:pt x="59" y="63"/>
                      <a:pt x="59" y="63"/>
                      <a:pt x="59" y="63"/>
                    </a:cubicBezTo>
                    <a:cubicBezTo>
                      <a:pt x="70" y="63"/>
                      <a:pt x="79" y="54"/>
                      <a:pt x="79" y="42"/>
                    </a:cubicBezTo>
                    <a:close/>
                    <a:moveTo>
                      <a:pt x="196" y="42"/>
                    </a:moveTo>
                    <a:cubicBezTo>
                      <a:pt x="196" y="20"/>
                      <a:pt x="196" y="20"/>
                      <a:pt x="196" y="20"/>
                    </a:cubicBezTo>
                    <a:cubicBezTo>
                      <a:pt x="196" y="9"/>
                      <a:pt x="187" y="0"/>
                      <a:pt x="175" y="0"/>
                    </a:cubicBezTo>
                    <a:cubicBezTo>
                      <a:pt x="175" y="0"/>
                      <a:pt x="175" y="0"/>
                      <a:pt x="175" y="0"/>
                    </a:cubicBezTo>
                    <a:cubicBezTo>
                      <a:pt x="165" y="0"/>
                      <a:pt x="156" y="9"/>
                      <a:pt x="156" y="20"/>
                    </a:cubicBezTo>
                    <a:cubicBezTo>
                      <a:pt x="156" y="42"/>
                      <a:pt x="156" y="42"/>
                      <a:pt x="156" y="42"/>
                    </a:cubicBezTo>
                    <a:cubicBezTo>
                      <a:pt x="156" y="54"/>
                      <a:pt x="165" y="63"/>
                      <a:pt x="175" y="63"/>
                    </a:cubicBezTo>
                    <a:cubicBezTo>
                      <a:pt x="175" y="63"/>
                      <a:pt x="175" y="63"/>
                      <a:pt x="175" y="63"/>
                    </a:cubicBezTo>
                    <a:cubicBezTo>
                      <a:pt x="187" y="63"/>
                      <a:pt x="196" y="54"/>
                      <a:pt x="196" y="42"/>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7" name="Freeform 16">
                <a:extLst>
                  <a:ext uri="{FF2B5EF4-FFF2-40B4-BE49-F238E27FC236}">
                    <a16:creationId xmlns:a16="http://schemas.microsoft.com/office/drawing/2014/main" id="{32FCE22B-13DE-457D-BF05-BCECA047E55D}"/>
                  </a:ext>
                </a:extLst>
              </p:cNvPr>
              <p:cNvSpPr>
                <a:spLocks noEditPoints="1"/>
              </p:cNvSpPr>
              <p:nvPr/>
            </p:nvSpPr>
            <p:spPr bwMode="auto">
              <a:xfrm>
                <a:off x="5797" y="3278"/>
                <a:ext cx="146" cy="48"/>
              </a:xfrm>
              <a:custGeom>
                <a:avLst/>
                <a:gdLst>
                  <a:gd name="T0" fmla="*/ 196 w 196"/>
                  <a:gd name="T1" fmla="*/ 64 h 64"/>
                  <a:gd name="T2" fmla="*/ 196 w 196"/>
                  <a:gd name="T3" fmla="*/ 0 h 64"/>
                  <a:gd name="T4" fmla="*/ 79 w 196"/>
                  <a:gd name="T5" fmla="*/ 64 h 64"/>
                  <a:gd name="T6" fmla="*/ 79 w 196"/>
                  <a:gd name="T7" fmla="*/ 0 h 64"/>
                  <a:gd name="T8" fmla="*/ 118 w 196"/>
                  <a:gd name="T9" fmla="*/ 43 h 64"/>
                  <a:gd name="T10" fmla="*/ 138 w 196"/>
                  <a:gd name="T11" fmla="*/ 64 h 64"/>
                  <a:gd name="T12" fmla="*/ 138 w 196"/>
                  <a:gd name="T13" fmla="*/ 64 h 64"/>
                  <a:gd name="T14" fmla="*/ 158 w 196"/>
                  <a:gd name="T15" fmla="*/ 43 h 64"/>
                  <a:gd name="T16" fmla="*/ 158 w 196"/>
                  <a:gd name="T17" fmla="*/ 21 h 64"/>
                  <a:gd name="T18" fmla="*/ 138 w 196"/>
                  <a:gd name="T19" fmla="*/ 0 h 64"/>
                  <a:gd name="T20" fmla="*/ 138 w 196"/>
                  <a:gd name="T21" fmla="*/ 0 h 64"/>
                  <a:gd name="T22" fmla="*/ 118 w 196"/>
                  <a:gd name="T23" fmla="*/ 21 h 64"/>
                  <a:gd name="T24" fmla="*/ 118 w 196"/>
                  <a:gd name="T25" fmla="*/ 43 h 64"/>
                  <a:gd name="T26" fmla="*/ 0 w 196"/>
                  <a:gd name="T27" fmla="*/ 43 h 64"/>
                  <a:gd name="T28" fmla="*/ 20 w 196"/>
                  <a:gd name="T29" fmla="*/ 64 h 64"/>
                  <a:gd name="T30" fmla="*/ 20 w 196"/>
                  <a:gd name="T31" fmla="*/ 64 h 64"/>
                  <a:gd name="T32" fmla="*/ 41 w 196"/>
                  <a:gd name="T33" fmla="*/ 43 h 64"/>
                  <a:gd name="T34" fmla="*/ 41 w 196"/>
                  <a:gd name="T35" fmla="*/ 21 h 64"/>
                  <a:gd name="T36" fmla="*/ 20 w 196"/>
                  <a:gd name="T37" fmla="*/ 0 h 64"/>
                  <a:gd name="T38" fmla="*/ 20 w 196"/>
                  <a:gd name="T39" fmla="*/ 0 h 64"/>
                  <a:gd name="T40" fmla="*/ 0 w 196"/>
                  <a:gd name="T41" fmla="*/ 21 h 64"/>
                  <a:gd name="T42" fmla="*/ 0 w 196"/>
                  <a:gd name="T43" fmla="*/ 4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64">
                    <a:moveTo>
                      <a:pt x="196" y="64"/>
                    </a:moveTo>
                    <a:cubicBezTo>
                      <a:pt x="196" y="64"/>
                      <a:pt x="196" y="64"/>
                      <a:pt x="196" y="0"/>
                    </a:cubicBezTo>
                    <a:moveTo>
                      <a:pt x="79" y="64"/>
                    </a:moveTo>
                    <a:cubicBezTo>
                      <a:pt x="79" y="64"/>
                      <a:pt x="79" y="64"/>
                      <a:pt x="79" y="0"/>
                    </a:cubicBezTo>
                    <a:moveTo>
                      <a:pt x="118" y="43"/>
                    </a:moveTo>
                    <a:cubicBezTo>
                      <a:pt x="118" y="54"/>
                      <a:pt x="127" y="64"/>
                      <a:pt x="138" y="64"/>
                    </a:cubicBezTo>
                    <a:cubicBezTo>
                      <a:pt x="138" y="64"/>
                      <a:pt x="138" y="64"/>
                      <a:pt x="138" y="64"/>
                    </a:cubicBezTo>
                    <a:cubicBezTo>
                      <a:pt x="149" y="64"/>
                      <a:pt x="158" y="54"/>
                      <a:pt x="158" y="43"/>
                    </a:cubicBezTo>
                    <a:cubicBezTo>
                      <a:pt x="158" y="43"/>
                      <a:pt x="158" y="43"/>
                      <a:pt x="158" y="21"/>
                    </a:cubicBezTo>
                    <a:cubicBezTo>
                      <a:pt x="158" y="9"/>
                      <a:pt x="149" y="0"/>
                      <a:pt x="138" y="0"/>
                    </a:cubicBezTo>
                    <a:cubicBezTo>
                      <a:pt x="138" y="0"/>
                      <a:pt x="138" y="0"/>
                      <a:pt x="138" y="0"/>
                    </a:cubicBezTo>
                    <a:cubicBezTo>
                      <a:pt x="127" y="0"/>
                      <a:pt x="118" y="9"/>
                      <a:pt x="118" y="21"/>
                    </a:cubicBezTo>
                    <a:cubicBezTo>
                      <a:pt x="118" y="21"/>
                      <a:pt x="118" y="21"/>
                      <a:pt x="118" y="43"/>
                    </a:cubicBezTo>
                    <a:close/>
                    <a:moveTo>
                      <a:pt x="0" y="43"/>
                    </a:moveTo>
                    <a:cubicBezTo>
                      <a:pt x="0" y="54"/>
                      <a:pt x="10" y="64"/>
                      <a:pt x="20" y="64"/>
                    </a:cubicBezTo>
                    <a:cubicBezTo>
                      <a:pt x="20" y="64"/>
                      <a:pt x="20" y="64"/>
                      <a:pt x="20" y="64"/>
                    </a:cubicBezTo>
                    <a:cubicBezTo>
                      <a:pt x="32" y="64"/>
                      <a:pt x="41" y="54"/>
                      <a:pt x="41" y="43"/>
                    </a:cubicBezTo>
                    <a:cubicBezTo>
                      <a:pt x="41" y="43"/>
                      <a:pt x="41" y="43"/>
                      <a:pt x="41" y="21"/>
                    </a:cubicBezTo>
                    <a:cubicBezTo>
                      <a:pt x="41" y="9"/>
                      <a:pt x="32" y="0"/>
                      <a:pt x="20" y="0"/>
                    </a:cubicBezTo>
                    <a:cubicBezTo>
                      <a:pt x="20" y="0"/>
                      <a:pt x="20" y="0"/>
                      <a:pt x="20" y="0"/>
                    </a:cubicBezTo>
                    <a:cubicBezTo>
                      <a:pt x="10" y="0"/>
                      <a:pt x="0" y="9"/>
                      <a:pt x="0" y="21"/>
                    </a:cubicBezTo>
                    <a:cubicBezTo>
                      <a:pt x="0" y="21"/>
                      <a:pt x="0" y="21"/>
                      <a:pt x="0" y="43"/>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155" name="TextBox 154">
            <a:extLst>
              <a:ext uri="{FF2B5EF4-FFF2-40B4-BE49-F238E27FC236}">
                <a16:creationId xmlns:a16="http://schemas.microsoft.com/office/drawing/2014/main" id="{1652B283-74C5-1C4C-8AF6-992DD2CA43B3}"/>
              </a:ext>
            </a:extLst>
          </p:cNvPr>
          <p:cNvSpPr txBox="1"/>
          <p:nvPr/>
        </p:nvSpPr>
        <p:spPr>
          <a:xfrm>
            <a:off x="9124285" y="2407750"/>
            <a:ext cx="2181958" cy="738664"/>
          </a:xfrm>
          <a:prstGeom prst="rect">
            <a:avLst/>
          </a:prstGeom>
          <a:noFill/>
        </p:spPr>
        <p:txBody>
          <a:bodyPr wrap="squar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2400" b="0" i="0" u="none" strike="noStrike" kern="0" cap="none" spc="-49" normalizeH="0" baseline="0" noProof="0" dirty="0">
                <a:ln>
                  <a:noFill/>
                </a:ln>
                <a:solidFill>
                  <a:prstClr val="white"/>
                </a:solidFill>
                <a:effectLst/>
                <a:uLnTx/>
                <a:uFillTx/>
                <a:latin typeface="Segoe UI"/>
                <a:ea typeface="+mn-ea"/>
                <a:cs typeface="Segoe UI Semilight" panose="020B0402040204020203" pitchFamily="34" charset="0"/>
              </a:rPr>
              <a:t>connected devices by 2030</a:t>
            </a:r>
          </a:p>
        </p:txBody>
      </p:sp>
      <p:sp>
        <p:nvSpPr>
          <p:cNvPr id="156" name="TextBox 155">
            <a:extLst>
              <a:ext uri="{FF2B5EF4-FFF2-40B4-BE49-F238E27FC236}">
                <a16:creationId xmlns:a16="http://schemas.microsoft.com/office/drawing/2014/main" id="{8D6B18BB-753D-CA4A-A864-A7F665DF3E12}"/>
              </a:ext>
            </a:extLst>
          </p:cNvPr>
          <p:cNvSpPr txBox="1"/>
          <p:nvPr/>
        </p:nvSpPr>
        <p:spPr>
          <a:xfrm>
            <a:off x="9090195" y="3612875"/>
            <a:ext cx="2256067" cy="923330"/>
          </a:xfrm>
          <a:prstGeom prst="rect">
            <a:avLst/>
          </a:prstGeom>
          <a:noFill/>
        </p:spPr>
        <p:txBody>
          <a:bodyPr wrap="non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6000" b="1" i="0" u="none" strike="noStrike" kern="0" cap="none" spc="-49"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rPr>
              <a:t>175ZB</a:t>
            </a:r>
          </a:p>
        </p:txBody>
      </p:sp>
      <p:sp>
        <p:nvSpPr>
          <p:cNvPr id="157" name="TextBox 156">
            <a:extLst>
              <a:ext uri="{FF2B5EF4-FFF2-40B4-BE49-F238E27FC236}">
                <a16:creationId xmlns:a16="http://schemas.microsoft.com/office/drawing/2014/main" id="{6DFF8623-3C42-CF4B-B38E-C5C3E2A71B0A}"/>
              </a:ext>
            </a:extLst>
          </p:cNvPr>
          <p:cNvSpPr txBox="1"/>
          <p:nvPr/>
        </p:nvSpPr>
        <p:spPr>
          <a:xfrm>
            <a:off x="9007003" y="4496019"/>
            <a:ext cx="2432392" cy="738664"/>
          </a:xfrm>
          <a:prstGeom prst="rect">
            <a:avLst/>
          </a:prstGeom>
          <a:noFill/>
        </p:spPr>
        <p:txBody>
          <a:bodyPr wrap="squar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2400" b="0" i="0" u="none" strike="noStrike" kern="0" cap="none" spc="-49" normalizeH="0" baseline="0" noProof="0" dirty="0">
                <a:ln>
                  <a:noFill/>
                </a:ln>
                <a:solidFill>
                  <a:prstClr val="white"/>
                </a:solidFill>
                <a:effectLst/>
                <a:uLnTx/>
                <a:uFillTx/>
                <a:latin typeface="Segoe UI"/>
                <a:ea typeface="+mn-ea"/>
                <a:cs typeface="Segoe UI Semilight" panose="020B0402040204020203" pitchFamily="34" charset="0"/>
              </a:rPr>
              <a:t>total amount of data by 2025</a:t>
            </a:r>
          </a:p>
        </p:txBody>
      </p:sp>
      <p:cxnSp>
        <p:nvCxnSpPr>
          <p:cNvPr id="158" name="Straight Connector 157">
            <a:extLst>
              <a:ext uri="{FF2B5EF4-FFF2-40B4-BE49-F238E27FC236}">
                <a16:creationId xmlns:a16="http://schemas.microsoft.com/office/drawing/2014/main" id="{5147CB8B-D8B5-9A4E-9F9D-8BE59696345B}"/>
              </a:ext>
              <a:ext uri="{C183D7F6-B498-43B3-948B-1728B52AA6E4}">
                <adec:decorative xmlns:adec="http://schemas.microsoft.com/office/drawing/2017/decorative" val="1"/>
              </a:ext>
            </a:extLst>
          </p:cNvPr>
          <p:cNvCxnSpPr/>
          <p:nvPr/>
        </p:nvCxnSpPr>
        <p:spPr>
          <a:xfrm>
            <a:off x="8768372" y="3429000"/>
            <a:ext cx="295523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47AC41D2-EC6C-E042-82D5-31F5B0AFA875}"/>
              </a:ext>
            </a:extLst>
          </p:cNvPr>
          <p:cNvSpPr txBox="1"/>
          <p:nvPr/>
        </p:nvSpPr>
        <p:spPr>
          <a:xfrm>
            <a:off x="2641287" y="3571699"/>
            <a:ext cx="2222340" cy="369332"/>
          </a:xfrm>
          <a:prstGeom prst="rect">
            <a:avLst/>
          </a:prstGeom>
          <a:noFill/>
        </p:spPr>
        <p:txBody>
          <a:bodyPr wrap="non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2400" b="0" i="0" u="none" strike="noStrike" kern="0" cap="none" spc="-49" normalizeH="0" baseline="0" noProof="0">
                <a:ln>
                  <a:noFill/>
                </a:ln>
                <a:solidFill>
                  <a:prstClr val="white"/>
                </a:solidFill>
                <a:effectLst/>
                <a:uLnTx/>
                <a:uFillTx/>
                <a:latin typeface="Segoe UI Semibold"/>
                <a:ea typeface="+mn-ea"/>
                <a:cs typeface="Segoe UI Semilight" panose="020B0402040204020203" pitchFamily="34" charset="0"/>
              </a:rPr>
              <a:t>Intelligent Cloud</a:t>
            </a:r>
          </a:p>
        </p:txBody>
      </p:sp>
      <p:sp>
        <p:nvSpPr>
          <p:cNvPr id="161" name="Freeform: Shape 160">
            <a:extLst>
              <a:ext uri="{FF2B5EF4-FFF2-40B4-BE49-F238E27FC236}">
                <a16:creationId xmlns:a16="http://schemas.microsoft.com/office/drawing/2014/main" id="{F8B7879E-8CB6-4F4C-A3BD-7A1324813F22}"/>
              </a:ext>
              <a:ext uri="{C183D7F6-B498-43B3-948B-1728B52AA6E4}">
                <adec:decorative xmlns:adec="http://schemas.microsoft.com/office/drawing/2017/decorative" val="1"/>
              </a:ext>
            </a:extLst>
          </p:cNvPr>
          <p:cNvSpPr>
            <a:spLocks noChangeAspect="1"/>
          </p:cNvSpPr>
          <p:nvPr/>
        </p:nvSpPr>
        <p:spPr bwMode="auto">
          <a:xfrm flipV="1">
            <a:off x="3942387" y="2321219"/>
            <a:ext cx="1208033" cy="66261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adFill>
            <a:gsLst>
              <a:gs pos="0">
                <a:schemeClr val="accent1">
                  <a:lumMod val="75000"/>
                </a:schemeClr>
              </a:gs>
              <a:gs pos="100000">
                <a:schemeClr val="accent1"/>
              </a:gs>
            </a:gsLst>
            <a:lin ang="5400000" scaled="1"/>
          </a:gradFill>
          <a:ln w="2540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 name="Freeform: Shape 6">
            <a:extLst>
              <a:ext uri="{FF2B5EF4-FFF2-40B4-BE49-F238E27FC236}">
                <a16:creationId xmlns:a16="http://schemas.microsoft.com/office/drawing/2014/main" id="{14EB7CC0-D81F-46E2-8AEE-F8E34F4F200A}"/>
              </a:ext>
              <a:ext uri="{C183D7F6-B498-43B3-948B-1728B52AA6E4}">
                <adec:decorative xmlns:adec="http://schemas.microsoft.com/office/drawing/2017/decorative" val="1"/>
              </a:ext>
            </a:extLst>
          </p:cNvPr>
          <p:cNvSpPr>
            <a:spLocks noChangeAspect="1"/>
          </p:cNvSpPr>
          <p:nvPr/>
        </p:nvSpPr>
        <p:spPr bwMode="auto">
          <a:xfrm flipV="1">
            <a:off x="2811551" y="2428634"/>
            <a:ext cx="1828800" cy="1003107"/>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adFill>
            <a:gsLst>
              <a:gs pos="0">
                <a:schemeClr val="accent1">
                  <a:lumMod val="75000"/>
                </a:schemeClr>
              </a:gs>
              <a:gs pos="100000">
                <a:schemeClr val="accent1"/>
              </a:gs>
            </a:gsLst>
            <a:lin ang="5400000" scaled="1"/>
          </a:gradFill>
          <a:ln w="25400" cap="flat">
            <a:solidFill>
              <a:schemeClr val="tx1"/>
            </a:solidFill>
            <a:prstDash val="solid"/>
            <a:miter lim="800000"/>
            <a:headEnd/>
            <a:tailEnd/>
          </a:ln>
          <a:effectLst>
            <a:outerShdw blurRad="127000" dist="38100" dir="16200000" rotWithShape="0">
              <a:prstClr val="black">
                <a:alpha val="40000"/>
              </a:prstClr>
            </a:outerShdw>
          </a:effec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2" name="Freeform: Shape 161">
            <a:extLst>
              <a:ext uri="{FF2B5EF4-FFF2-40B4-BE49-F238E27FC236}">
                <a16:creationId xmlns:a16="http://schemas.microsoft.com/office/drawing/2014/main" id="{FF5C43E0-41B5-4FD5-B8FC-FDABD20281CE}"/>
              </a:ext>
              <a:ext uri="{C183D7F6-B498-43B3-948B-1728B52AA6E4}">
                <adec:decorative xmlns:adec="http://schemas.microsoft.com/office/drawing/2017/decorative" val="1"/>
              </a:ext>
            </a:extLst>
          </p:cNvPr>
          <p:cNvSpPr>
            <a:spLocks noChangeAspect="1"/>
          </p:cNvSpPr>
          <p:nvPr/>
        </p:nvSpPr>
        <p:spPr bwMode="auto">
          <a:xfrm flipV="1">
            <a:off x="2439499" y="2742072"/>
            <a:ext cx="849358" cy="46587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adFill>
            <a:gsLst>
              <a:gs pos="0">
                <a:schemeClr val="accent1">
                  <a:lumMod val="75000"/>
                </a:schemeClr>
              </a:gs>
              <a:gs pos="100000">
                <a:schemeClr val="accent1"/>
              </a:gs>
            </a:gsLst>
            <a:lin ang="5400000" scaled="1"/>
          </a:gradFill>
          <a:ln w="25400" cap="flat">
            <a:solidFill>
              <a:schemeClr val="tx1"/>
            </a:solidFill>
            <a:prstDash val="solid"/>
            <a:miter lim="800000"/>
            <a:headEnd/>
            <a:tailEnd/>
          </a:ln>
          <a:effectLst>
            <a:outerShdw blurRad="127000" dist="38100" dir="16200000" rotWithShape="0">
              <a:prstClr val="black">
                <a:alpha val="40000"/>
              </a:prstClr>
            </a:outerShdw>
          </a:effec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164" name="Group 163">
            <a:extLst>
              <a:ext uri="{FF2B5EF4-FFF2-40B4-BE49-F238E27FC236}">
                <a16:creationId xmlns:a16="http://schemas.microsoft.com/office/drawing/2014/main" id="{98EB08EE-C1EC-4055-84FD-4227C687169B}"/>
              </a:ext>
              <a:ext uri="{C183D7F6-B498-43B3-948B-1728B52AA6E4}">
                <adec:decorative xmlns:adec="http://schemas.microsoft.com/office/drawing/2017/decorative" val="1"/>
              </a:ext>
            </a:extLst>
          </p:cNvPr>
          <p:cNvGrpSpPr/>
          <p:nvPr/>
        </p:nvGrpSpPr>
        <p:grpSpPr>
          <a:xfrm>
            <a:off x="3573000" y="2655459"/>
            <a:ext cx="276948" cy="467538"/>
            <a:chOff x="2878138" y="4421188"/>
            <a:chExt cx="282575" cy="479425"/>
          </a:xfrm>
          <a:solidFill>
            <a:schemeClr val="tx1"/>
          </a:solidFill>
        </p:grpSpPr>
        <p:sp>
          <p:nvSpPr>
            <p:cNvPr id="165" name="Rectangle 51">
              <a:extLst>
                <a:ext uri="{FF2B5EF4-FFF2-40B4-BE49-F238E27FC236}">
                  <a16:creationId xmlns:a16="http://schemas.microsoft.com/office/drawing/2014/main" id="{B40B0B67-B5CA-41FF-807D-486BA4E99CB8}"/>
                </a:ext>
              </a:extLst>
            </p:cNvPr>
            <p:cNvSpPr>
              <a:spLocks noChangeArrowheads="1"/>
            </p:cNvSpPr>
            <p:nvPr/>
          </p:nvSpPr>
          <p:spPr bwMode="auto">
            <a:xfrm>
              <a:off x="2952751" y="4776788"/>
              <a:ext cx="131763"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166" name="Rectangle 52">
              <a:extLst>
                <a:ext uri="{FF2B5EF4-FFF2-40B4-BE49-F238E27FC236}">
                  <a16:creationId xmlns:a16="http://schemas.microsoft.com/office/drawing/2014/main" id="{72E5CD1B-50BC-4E3A-BF62-1D662078EAC0}"/>
                </a:ext>
              </a:extLst>
            </p:cNvPr>
            <p:cNvSpPr>
              <a:spLocks noChangeArrowheads="1"/>
            </p:cNvSpPr>
            <p:nvPr/>
          </p:nvSpPr>
          <p:spPr bwMode="auto">
            <a:xfrm>
              <a:off x="2952751" y="4827588"/>
              <a:ext cx="131763"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167" name="Rectangle 53">
              <a:extLst>
                <a:ext uri="{FF2B5EF4-FFF2-40B4-BE49-F238E27FC236}">
                  <a16:creationId xmlns:a16="http://schemas.microsoft.com/office/drawing/2014/main" id="{75505D22-44D7-4CA2-92B4-261437D23601}"/>
                </a:ext>
              </a:extLst>
            </p:cNvPr>
            <p:cNvSpPr>
              <a:spLocks noChangeArrowheads="1"/>
            </p:cNvSpPr>
            <p:nvPr/>
          </p:nvSpPr>
          <p:spPr bwMode="auto">
            <a:xfrm>
              <a:off x="2968626" y="4875213"/>
              <a:ext cx="100013"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168" name="Freeform 54">
              <a:extLst>
                <a:ext uri="{FF2B5EF4-FFF2-40B4-BE49-F238E27FC236}">
                  <a16:creationId xmlns:a16="http://schemas.microsoft.com/office/drawing/2014/main" id="{6C8D7235-5E0B-44AB-9E7F-0130F6F20823}"/>
                </a:ext>
              </a:extLst>
            </p:cNvPr>
            <p:cNvSpPr>
              <a:spLocks noEditPoints="1"/>
            </p:cNvSpPr>
            <p:nvPr/>
          </p:nvSpPr>
          <p:spPr bwMode="auto">
            <a:xfrm>
              <a:off x="2878138" y="4421188"/>
              <a:ext cx="282575" cy="328613"/>
            </a:xfrm>
            <a:custGeom>
              <a:avLst/>
              <a:gdLst>
                <a:gd name="T0" fmla="*/ 69 w 90"/>
                <a:gd name="T1" fmla="*/ 104 h 104"/>
                <a:gd name="T2" fmla="*/ 20 w 90"/>
                <a:gd name="T3" fmla="*/ 104 h 104"/>
                <a:gd name="T4" fmla="*/ 20 w 90"/>
                <a:gd name="T5" fmla="*/ 100 h 104"/>
                <a:gd name="T6" fmla="*/ 9 w 90"/>
                <a:gd name="T7" fmla="*/ 72 h 104"/>
                <a:gd name="T8" fmla="*/ 12 w 90"/>
                <a:gd name="T9" fmla="*/ 70 h 104"/>
                <a:gd name="T10" fmla="*/ 9 w 90"/>
                <a:gd name="T11" fmla="*/ 72 h 104"/>
                <a:gd name="T12" fmla="*/ 0 w 90"/>
                <a:gd name="T13" fmla="*/ 45 h 104"/>
                <a:gd name="T14" fmla="*/ 45 w 90"/>
                <a:gd name="T15" fmla="*/ 0 h 104"/>
                <a:gd name="T16" fmla="*/ 90 w 90"/>
                <a:gd name="T17" fmla="*/ 45 h 104"/>
                <a:gd name="T18" fmla="*/ 81 w 90"/>
                <a:gd name="T19" fmla="*/ 72 h 104"/>
                <a:gd name="T20" fmla="*/ 79 w 90"/>
                <a:gd name="T21" fmla="*/ 74 h 104"/>
                <a:gd name="T22" fmla="*/ 70 w 90"/>
                <a:gd name="T23" fmla="*/ 100 h 104"/>
                <a:gd name="T24" fmla="*/ 69 w 90"/>
                <a:gd name="T25" fmla="*/ 104 h 104"/>
                <a:gd name="T26" fmla="*/ 27 w 90"/>
                <a:gd name="T27" fmla="*/ 96 h 104"/>
                <a:gd name="T28" fmla="*/ 62 w 90"/>
                <a:gd name="T29" fmla="*/ 96 h 104"/>
                <a:gd name="T30" fmla="*/ 75 w 90"/>
                <a:gd name="T31" fmla="*/ 67 h 104"/>
                <a:gd name="T32" fmla="*/ 75 w 90"/>
                <a:gd name="T33" fmla="*/ 67 h 104"/>
                <a:gd name="T34" fmla="*/ 82 w 90"/>
                <a:gd name="T35" fmla="*/ 45 h 104"/>
                <a:gd name="T36" fmla="*/ 45 w 90"/>
                <a:gd name="T37" fmla="*/ 8 h 104"/>
                <a:gd name="T38" fmla="*/ 8 w 90"/>
                <a:gd name="T39" fmla="*/ 45 h 104"/>
                <a:gd name="T40" fmla="*/ 15 w 90"/>
                <a:gd name="T41" fmla="*/ 67 h 104"/>
                <a:gd name="T42" fmla="*/ 15 w 90"/>
                <a:gd name="T43" fmla="*/ 67 h 104"/>
                <a:gd name="T44" fmla="*/ 27 w 90"/>
                <a:gd name="T4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04">
                  <a:moveTo>
                    <a:pt x="69" y="104"/>
                  </a:moveTo>
                  <a:cubicBezTo>
                    <a:pt x="20" y="104"/>
                    <a:pt x="20" y="104"/>
                    <a:pt x="20" y="104"/>
                  </a:cubicBezTo>
                  <a:cubicBezTo>
                    <a:pt x="20" y="100"/>
                    <a:pt x="20" y="100"/>
                    <a:pt x="20" y="100"/>
                  </a:cubicBezTo>
                  <a:cubicBezTo>
                    <a:pt x="20" y="100"/>
                    <a:pt x="19" y="85"/>
                    <a:pt x="9" y="72"/>
                  </a:cubicBezTo>
                  <a:cubicBezTo>
                    <a:pt x="12" y="70"/>
                    <a:pt x="12" y="70"/>
                    <a:pt x="12" y="70"/>
                  </a:cubicBezTo>
                  <a:cubicBezTo>
                    <a:pt x="9" y="72"/>
                    <a:pt x="9" y="72"/>
                    <a:pt x="9" y="72"/>
                  </a:cubicBezTo>
                  <a:cubicBezTo>
                    <a:pt x="3" y="64"/>
                    <a:pt x="0" y="55"/>
                    <a:pt x="0" y="45"/>
                  </a:cubicBezTo>
                  <a:cubicBezTo>
                    <a:pt x="0" y="21"/>
                    <a:pt x="20" y="0"/>
                    <a:pt x="45" y="0"/>
                  </a:cubicBezTo>
                  <a:cubicBezTo>
                    <a:pt x="70" y="0"/>
                    <a:pt x="90" y="21"/>
                    <a:pt x="90" y="45"/>
                  </a:cubicBezTo>
                  <a:cubicBezTo>
                    <a:pt x="90" y="55"/>
                    <a:pt x="87" y="64"/>
                    <a:pt x="81" y="72"/>
                  </a:cubicBezTo>
                  <a:cubicBezTo>
                    <a:pt x="79" y="74"/>
                    <a:pt x="79" y="74"/>
                    <a:pt x="79" y="74"/>
                  </a:cubicBezTo>
                  <a:cubicBezTo>
                    <a:pt x="71" y="87"/>
                    <a:pt x="70" y="100"/>
                    <a:pt x="70" y="100"/>
                  </a:cubicBezTo>
                  <a:lnTo>
                    <a:pt x="69" y="104"/>
                  </a:lnTo>
                  <a:close/>
                  <a:moveTo>
                    <a:pt x="27" y="96"/>
                  </a:moveTo>
                  <a:cubicBezTo>
                    <a:pt x="62" y="96"/>
                    <a:pt x="62" y="96"/>
                    <a:pt x="62" y="96"/>
                  </a:cubicBezTo>
                  <a:cubicBezTo>
                    <a:pt x="63" y="90"/>
                    <a:pt x="66" y="78"/>
                    <a:pt x="75" y="67"/>
                  </a:cubicBezTo>
                  <a:cubicBezTo>
                    <a:pt x="75" y="67"/>
                    <a:pt x="75" y="67"/>
                    <a:pt x="75" y="67"/>
                  </a:cubicBezTo>
                  <a:cubicBezTo>
                    <a:pt x="79" y="61"/>
                    <a:pt x="82" y="53"/>
                    <a:pt x="82" y="45"/>
                  </a:cubicBezTo>
                  <a:cubicBezTo>
                    <a:pt x="82" y="25"/>
                    <a:pt x="65" y="8"/>
                    <a:pt x="45" y="8"/>
                  </a:cubicBezTo>
                  <a:cubicBezTo>
                    <a:pt x="24" y="8"/>
                    <a:pt x="8" y="25"/>
                    <a:pt x="8" y="45"/>
                  </a:cubicBezTo>
                  <a:cubicBezTo>
                    <a:pt x="8" y="53"/>
                    <a:pt x="10" y="61"/>
                    <a:pt x="15" y="67"/>
                  </a:cubicBezTo>
                  <a:cubicBezTo>
                    <a:pt x="15" y="67"/>
                    <a:pt x="15" y="67"/>
                    <a:pt x="15" y="67"/>
                  </a:cubicBezTo>
                  <a:cubicBezTo>
                    <a:pt x="23" y="78"/>
                    <a:pt x="26" y="90"/>
                    <a:pt x="27"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sp>
        <p:nvSpPr>
          <p:cNvPr id="154" name="Title 153">
            <a:extLst>
              <a:ext uri="{FF2B5EF4-FFF2-40B4-BE49-F238E27FC236}">
                <a16:creationId xmlns:a16="http://schemas.microsoft.com/office/drawing/2014/main" id="{F01546A0-C253-4903-AE44-E281021A925C}"/>
              </a:ext>
            </a:extLst>
          </p:cNvPr>
          <p:cNvSpPr>
            <a:spLocks noGrp="1"/>
          </p:cNvSpPr>
          <p:nvPr>
            <p:ph type="title" idx="4294967295"/>
          </p:nvPr>
        </p:nvSpPr>
        <p:spPr>
          <a:xfrm>
            <a:off x="8051339" y="15101"/>
            <a:ext cx="4140661" cy="553998"/>
          </a:xfrm>
        </p:spPr>
        <p:txBody>
          <a:bodyPr/>
          <a:lstStyle/>
          <a:p>
            <a:r>
              <a:rPr lang="en-US" dirty="0">
                <a:solidFill>
                  <a:srgbClr val="0078D4"/>
                </a:solidFill>
              </a:rPr>
              <a:t>Intelligent Cloud</a:t>
            </a:r>
          </a:p>
        </p:txBody>
      </p:sp>
    </p:spTree>
    <p:extLst>
      <p:ext uri="{BB962C8B-B14F-4D97-AF65-F5344CB8AC3E}">
        <p14:creationId xmlns:p14="http://schemas.microsoft.com/office/powerpoint/2010/main" val="224678891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155"/>
                                        </p:tgtEl>
                                        <p:attrNameLst>
                                          <p:attrName>style.visibility</p:attrName>
                                        </p:attrNameLst>
                                      </p:cBhvr>
                                      <p:to>
                                        <p:strVal val="visible"/>
                                      </p:to>
                                    </p:set>
                                    <p:anim calcmode="lin" valueType="num">
                                      <p:cBhvr additive="base">
                                        <p:cTn id="11" dur="500" fill="hold"/>
                                        <p:tgtEl>
                                          <p:spTgt spid="155"/>
                                        </p:tgtEl>
                                        <p:attrNameLst>
                                          <p:attrName>ppt_x</p:attrName>
                                        </p:attrNameLst>
                                      </p:cBhvr>
                                      <p:tavLst>
                                        <p:tav tm="0">
                                          <p:val>
                                            <p:strVal val="1+#ppt_w/2"/>
                                          </p:val>
                                        </p:tav>
                                        <p:tav tm="100000">
                                          <p:val>
                                            <p:strVal val="#ppt_x"/>
                                          </p:val>
                                        </p:tav>
                                      </p:tavLst>
                                    </p:anim>
                                    <p:anim calcmode="lin" valueType="num">
                                      <p:cBhvr additive="base">
                                        <p:cTn id="12" dur="500" fill="hold"/>
                                        <p:tgtEl>
                                          <p:spTgt spid="155"/>
                                        </p:tgtEl>
                                        <p:attrNameLst>
                                          <p:attrName>ppt_y</p:attrName>
                                        </p:attrNameLst>
                                      </p:cBhvr>
                                      <p:tavLst>
                                        <p:tav tm="0">
                                          <p:val>
                                            <p:strVal val="#ppt_y"/>
                                          </p:val>
                                        </p:tav>
                                        <p:tav tm="100000">
                                          <p:val>
                                            <p:strVal val="#ppt_y"/>
                                          </p:val>
                                        </p:tav>
                                      </p:tavLst>
                                    </p:anim>
                                  </p:childTnLst>
                                </p:cTn>
                              </p:par>
                              <p:par>
                                <p:cTn id="13" presetID="22" presetClass="entr" presetSubtype="2" fill="hold" nodeType="withEffect">
                                  <p:stCondLst>
                                    <p:cond delay="200"/>
                                  </p:stCondLst>
                                  <p:childTnLst>
                                    <p:set>
                                      <p:cBhvr>
                                        <p:cTn id="14" dur="1" fill="hold">
                                          <p:stCondLst>
                                            <p:cond delay="0"/>
                                          </p:stCondLst>
                                        </p:cTn>
                                        <p:tgtEl>
                                          <p:spTgt spid="158"/>
                                        </p:tgtEl>
                                        <p:attrNameLst>
                                          <p:attrName>style.visibility</p:attrName>
                                        </p:attrNameLst>
                                      </p:cBhvr>
                                      <p:to>
                                        <p:strVal val="visible"/>
                                      </p:to>
                                    </p:set>
                                    <p:animEffect transition="in" filter="wipe(right)">
                                      <p:cBhvr>
                                        <p:cTn id="15" dur="500"/>
                                        <p:tgtEl>
                                          <p:spTgt spid="158"/>
                                        </p:tgtEl>
                                      </p:cBhvr>
                                    </p:animEffect>
                                  </p:childTnLst>
                                </p:cTn>
                              </p:par>
                              <p:par>
                                <p:cTn id="16" presetID="2" presetClass="entr" presetSubtype="2" fill="hold" grpId="0" nodeType="withEffect">
                                  <p:stCondLst>
                                    <p:cond delay="400"/>
                                  </p:stCondLst>
                                  <p:childTnLst>
                                    <p:set>
                                      <p:cBhvr>
                                        <p:cTn id="17" dur="1" fill="hold">
                                          <p:stCondLst>
                                            <p:cond delay="0"/>
                                          </p:stCondLst>
                                        </p:cTn>
                                        <p:tgtEl>
                                          <p:spTgt spid="156"/>
                                        </p:tgtEl>
                                        <p:attrNameLst>
                                          <p:attrName>style.visibility</p:attrName>
                                        </p:attrNameLst>
                                      </p:cBhvr>
                                      <p:to>
                                        <p:strVal val="visible"/>
                                      </p:to>
                                    </p:set>
                                    <p:anim calcmode="lin" valueType="num">
                                      <p:cBhvr additive="base">
                                        <p:cTn id="18" dur="500" fill="hold"/>
                                        <p:tgtEl>
                                          <p:spTgt spid="156"/>
                                        </p:tgtEl>
                                        <p:attrNameLst>
                                          <p:attrName>ppt_x</p:attrName>
                                        </p:attrNameLst>
                                      </p:cBhvr>
                                      <p:tavLst>
                                        <p:tav tm="0">
                                          <p:val>
                                            <p:strVal val="1+#ppt_w/2"/>
                                          </p:val>
                                        </p:tav>
                                        <p:tav tm="100000">
                                          <p:val>
                                            <p:strVal val="#ppt_x"/>
                                          </p:val>
                                        </p:tav>
                                      </p:tavLst>
                                    </p:anim>
                                    <p:anim calcmode="lin" valueType="num">
                                      <p:cBhvr additive="base">
                                        <p:cTn id="19" dur="500" fill="hold"/>
                                        <p:tgtEl>
                                          <p:spTgt spid="156"/>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400"/>
                                  </p:stCondLst>
                                  <p:childTnLst>
                                    <p:set>
                                      <p:cBhvr>
                                        <p:cTn id="21" dur="1" fill="hold">
                                          <p:stCondLst>
                                            <p:cond delay="0"/>
                                          </p:stCondLst>
                                        </p:cTn>
                                        <p:tgtEl>
                                          <p:spTgt spid="157"/>
                                        </p:tgtEl>
                                        <p:attrNameLst>
                                          <p:attrName>style.visibility</p:attrName>
                                        </p:attrNameLst>
                                      </p:cBhvr>
                                      <p:to>
                                        <p:strVal val="visible"/>
                                      </p:to>
                                    </p:set>
                                    <p:anim calcmode="lin" valueType="num">
                                      <p:cBhvr additive="base">
                                        <p:cTn id="22" dur="500" fill="hold"/>
                                        <p:tgtEl>
                                          <p:spTgt spid="157"/>
                                        </p:tgtEl>
                                        <p:attrNameLst>
                                          <p:attrName>ppt_x</p:attrName>
                                        </p:attrNameLst>
                                      </p:cBhvr>
                                      <p:tavLst>
                                        <p:tav tm="0">
                                          <p:val>
                                            <p:strVal val="1+#ppt_w/2"/>
                                          </p:val>
                                        </p:tav>
                                        <p:tav tm="100000">
                                          <p:val>
                                            <p:strVal val="#ppt_x"/>
                                          </p:val>
                                        </p:tav>
                                      </p:tavLst>
                                    </p:anim>
                                    <p:anim calcmode="lin" valueType="num">
                                      <p:cBhvr additive="base">
                                        <p:cTn id="23" dur="500" fill="hold"/>
                                        <p:tgtEl>
                                          <p:spTgt spid="1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5" grpId="0"/>
      <p:bldP spid="156" grpId="0"/>
      <p:bldP spid="15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261DE71-621F-4575-B855-78BB14778612}"/>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l="14097" r="19522" b="11492"/>
          <a:stretch>
            <a:fillRect/>
          </a:stretch>
        </p:blipFill>
        <p:spPr>
          <a:xfrm>
            <a:off x="3996854" y="1752600"/>
            <a:ext cx="4227067" cy="4227067"/>
          </a:xfrm>
          <a:custGeom>
            <a:avLst/>
            <a:gdLst>
              <a:gd name="connsiteX0" fmla="*/ 2612775 w 5225550"/>
              <a:gd name="connsiteY0" fmla="*/ 0 h 5225550"/>
              <a:gd name="connsiteX1" fmla="*/ 5225550 w 5225550"/>
              <a:gd name="connsiteY1" fmla="*/ 2612775 h 5225550"/>
              <a:gd name="connsiteX2" fmla="*/ 2612775 w 5225550"/>
              <a:gd name="connsiteY2" fmla="*/ 5225550 h 5225550"/>
              <a:gd name="connsiteX3" fmla="*/ 0 w 5225550"/>
              <a:gd name="connsiteY3" fmla="*/ 2612775 h 5225550"/>
              <a:gd name="connsiteX4" fmla="*/ 2612775 w 5225550"/>
              <a:gd name="connsiteY4" fmla="*/ 0 h 5225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5550" h="5225550">
                <a:moveTo>
                  <a:pt x="2612775" y="0"/>
                </a:moveTo>
                <a:cubicBezTo>
                  <a:pt x="4055771" y="0"/>
                  <a:pt x="5225550" y="1169779"/>
                  <a:pt x="5225550" y="2612775"/>
                </a:cubicBezTo>
                <a:cubicBezTo>
                  <a:pt x="5225550" y="4055771"/>
                  <a:pt x="4055771" y="5225550"/>
                  <a:pt x="2612775" y="5225550"/>
                </a:cubicBezTo>
                <a:cubicBezTo>
                  <a:pt x="1169779" y="5225550"/>
                  <a:pt x="0" y="4055771"/>
                  <a:pt x="0" y="2612775"/>
                </a:cubicBezTo>
                <a:cubicBezTo>
                  <a:pt x="0" y="1169779"/>
                  <a:pt x="1169779" y="0"/>
                  <a:pt x="2612775" y="0"/>
                </a:cubicBezTo>
                <a:close/>
              </a:path>
            </a:pathLst>
          </a:custGeom>
          <a:effectLst>
            <a:glow rad="292100">
              <a:schemeClr val="accent1">
                <a:satMod val="175000"/>
                <a:alpha val="40000"/>
              </a:schemeClr>
            </a:glow>
          </a:effectLst>
        </p:spPr>
      </p:pic>
      <p:sp>
        <p:nvSpPr>
          <p:cNvPr id="2" name="Title 1">
            <a:extLst>
              <a:ext uri="{FF2B5EF4-FFF2-40B4-BE49-F238E27FC236}">
                <a16:creationId xmlns:a16="http://schemas.microsoft.com/office/drawing/2014/main" id="{310B6201-F0D0-46B1-AA9C-F8B08F1F0FF9}"/>
              </a:ext>
            </a:extLst>
          </p:cNvPr>
          <p:cNvSpPr>
            <a:spLocks noGrp="1"/>
          </p:cNvSpPr>
          <p:nvPr>
            <p:ph type="title"/>
          </p:nvPr>
        </p:nvSpPr>
        <p:spPr/>
        <p:txBody>
          <a:bodyPr/>
          <a:lstStyle/>
          <a:p>
            <a:r>
              <a:rPr lang="en-US" dirty="0"/>
              <a:t>Enterprise Ready – </a:t>
            </a:r>
            <a:r>
              <a:rPr lang="en-US" dirty="0">
                <a:solidFill>
                  <a:schemeClr val="accent2"/>
                </a:solidFill>
              </a:rPr>
              <a:t>Mission Critical</a:t>
            </a:r>
          </a:p>
        </p:txBody>
      </p:sp>
      <p:pic>
        <p:nvPicPr>
          <p:cNvPr id="5" name="Picture 4" descr="ADX logo">
            <a:extLst>
              <a:ext uri="{FF2B5EF4-FFF2-40B4-BE49-F238E27FC236}">
                <a16:creationId xmlns:a16="http://schemas.microsoft.com/office/drawing/2014/main" id="{90E15E88-44EA-4BE5-B73C-684F4DA8C6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sp>
        <p:nvSpPr>
          <p:cNvPr id="7" name="Oval 6">
            <a:extLst>
              <a:ext uri="{FF2B5EF4-FFF2-40B4-BE49-F238E27FC236}">
                <a16:creationId xmlns:a16="http://schemas.microsoft.com/office/drawing/2014/main" id="{A194771A-7877-4869-A372-CA807567A1F7}"/>
              </a:ext>
              <a:ext uri="{C183D7F6-B498-43B3-948B-1728B52AA6E4}">
                <adec:decorative xmlns:adec="http://schemas.microsoft.com/office/drawing/2017/decorative" val="1"/>
              </a:ext>
            </a:extLst>
          </p:cNvPr>
          <p:cNvSpPr/>
          <p:nvPr/>
        </p:nvSpPr>
        <p:spPr bwMode="auto">
          <a:xfrm>
            <a:off x="3478307" y="1222988"/>
            <a:ext cx="5264160" cy="5286290"/>
          </a:xfrm>
          <a:prstGeom prst="ellipse">
            <a:avLst/>
          </a:prstGeom>
          <a:noFill/>
          <a:ln w="12700" cap="rnd">
            <a:solidFill>
              <a:schemeClr val="accent2"/>
            </a:solidFill>
            <a:miter lim="800000"/>
            <a:headEnd/>
            <a:tailEnd/>
          </a:ln>
          <a:effectLst>
            <a:glow rad="63500">
              <a:schemeClr val="accent1">
                <a:satMod val="175000"/>
                <a:alpha val="40000"/>
              </a:schemeClr>
            </a:glow>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6" name="TextBox 15">
            <a:extLst>
              <a:ext uri="{FF2B5EF4-FFF2-40B4-BE49-F238E27FC236}">
                <a16:creationId xmlns:a16="http://schemas.microsoft.com/office/drawing/2014/main" id="{5815896F-887F-482D-AD82-D870A9B75998}"/>
              </a:ext>
            </a:extLst>
          </p:cNvPr>
          <p:cNvSpPr txBox="1"/>
          <p:nvPr/>
        </p:nvSpPr>
        <p:spPr>
          <a:xfrm>
            <a:off x="-83921" y="1643267"/>
            <a:ext cx="4227067" cy="369332"/>
          </a:xfrm>
          <a:prstGeom prst="rect">
            <a:avLst/>
          </a:prstGeom>
          <a:noFill/>
        </p:spPr>
        <p:txBody>
          <a:bodyPr wrap="square">
            <a:spAutoFit/>
          </a:bodyPr>
          <a:lstStyle/>
          <a:p>
            <a:pPr marR="0" lvl="0" algn="r" defTabSz="914016" rtl="0" eaLnBrk="1" fontAlgn="auto" latinLnBrk="0" hangingPunct="1">
              <a:lnSpc>
                <a:spcPct val="100000"/>
              </a:lnSpc>
              <a:spcBef>
                <a:spcPts val="0"/>
              </a:spcBef>
              <a:spcAft>
                <a:spcPts val="600"/>
              </a:spcAft>
              <a:buClrTx/>
              <a:buSzPct val="90000"/>
              <a:tabLst/>
              <a:defRPr/>
            </a:pPr>
            <a:r>
              <a:rPr kumimoji="0" lang="en-US" sz="1800" i="0" u="none" strike="noStrike" kern="1200" cap="none" spc="0" normalizeH="0" baseline="0" noProof="0" dirty="0">
                <a:ln>
                  <a:noFill/>
                </a:ln>
                <a:solidFill>
                  <a:schemeClr val="accent2"/>
                </a:solidFill>
                <a:effectLst/>
                <a:uLnTx/>
                <a:uFillTx/>
                <a:latin typeface="Segoe UI"/>
                <a:ea typeface="+mn-ea"/>
                <a:cs typeface="+mn-cs"/>
              </a:rPr>
              <a:t>Azure Active Directory Integration</a:t>
            </a:r>
          </a:p>
        </p:txBody>
      </p:sp>
      <p:sp>
        <p:nvSpPr>
          <p:cNvPr id="18" name="TextBox 17">
            <a:extLst>
              <a:ext uri="{FF2B5EF4-FFF2-40B4-BE49-F238E27FC236}">
                <a16:creationId xmlns:a16="http://schemas.microsoft.com/office/drawing/2014/main" id="{C1A00702-0A46-42F1-A1DC-8BECC2F71C49}"/>
              </a:ext>
            </a:extLst>
          </p:cNvPr>
          <p:cNvSpPr txBox="1"/>
          <p:nvPr/>
        </p:nvSpPr>
        <p:spPr>
          <a:xfrm>
            <a:off x="415577" y="2432005"/>
            <a:ext cx="3157914" cy="369332"/>
          </a:xfrm>
          <a:prstGeom prst="rect">
            <a:avLst/>
          </a:prstGeom>
          <a:noFill/>
        </p:spPr>
        <p:txBody>
          <a:bodyPr wrap="square">
            <a:spAutoFit/>
          </a:bodyPr>
          <a:lstStyle/>
          <a:p>
            <a:pPr marR="0" lvl="0" algn="r" defTabSz="914016" rtl="0" eaLnBrk="1" fontAlgn="auto" latinLnBrk="0" hangingPunct="1">
              <a:lnSpc>
                <a:spcPct val="100000"/>
              </a:lnSpc>
              <a:spcBef>
                <a:spcPts val="0"/>
              </a:spcBef>
              <a:spcAft>
                <a:spcPts val="600"/>
              </a:spcAft>
              <a:buClrTx/>
              <a:buSzPct val="90000"/>
              <a:tabLst/>
              <a:defRPr/>
            </a:pPr>
            <a:r>
              <a:rPr kumimoji="0" lang="en-US" sz="1800" i="0" u="none" strike="noStrike" kern="1200" cap="none" spc="0" normalizeH="0" baseline="0" noProof="0" dirty="0">
                <a:ln>
                  <a:noFill/>
                </a:ln>
                <a:solidFill>
                  <a:schemeClr val="accent2"/>
                </a:solidFill>
                <a:effectLst/>
                <a:uLnTx/>
                <a:uFillTx/>
                <a:latin typeface="Segoe UI"/>
                <a:ea typeface="+mn-ea"/>
                <a:cs typeface="+mn-cs"/>
              </a:rPr>
              <a:t>Role based authorization</a:t>
            </a:r>
          </a:p>
        </p:txBody>
      </p:sp>
      <p:sp>
        <p:nvSpPr>
          <p:cNvPr id="20" name="TextBox 19">
            <a:extLst>
              <a:ext uri="{FF2B5EF4-FFF2-40B4-BE49-F238E27FC236}">
                <a16:creationId xmlns:a16="http://schemas.microsoft.com/office/drawing/2014/main" id="{49ECAB41-0AB1-4F11-A975-74B30A215C32}"/>
              </a:ext>
            </a:extLst>
          </p:cNvPr>
          <p:cNvSpPr txBox="1"/>
          <p:nvPr/>
        </p:nvSpPr>
        <p:spPr>
          <a:xfrm>
            <a:off x="213213" y="3232775"/>
            <a:ext cx="3099150" cy="369332"/>
          </a:xfrm>
          <a:prstGeom prst="rect">
            <a:avLst/>
          </a:prstGeom>
          <a:noFill/>
        </p:spPr>
        <p:txBody>
          <a:bodyPr wrap="square">
            <a:spAutoFit/>
          </a:bodyPr>
          <a:lstStyle/>
          <a:p>
            <a:pPr marR="0" lvl="0" algn="r" defTabSz="914016" rtl="0" eaLnBrk="1" fontAlgn="auto" latinLnBrk="0" hangingPunct="1">
              <a:lnSpc>
                <a:spcPct val="100000"/>
              </a:lnSpc>
              <a:spcBef>
                <a:spcPts val="0"/>
              </a:spcBef>
              <a:spcAft>
                <a:spcPts val="600"/>
              </a:spcAft>
              <a:buClrTx/>
              <a:buSzPct val="90000"/>
              <a:tabLst/>
              <a:defRPr/>
            </a:pPr>
            <a:r>
              <a:rPr kumimoji="0" lang="en-US" sz="1800" i="0" u="none" strike="noStrike" kern="1200" cap="none" spc="0" normalizeH="0" baseline="0" noProof="0" dirty="0">
                <a:ln>
                  <a:noFill/>
                </a:ln>
                <a:solidFill>
                  <a:schemeClr val="accent2"/>
                </a:solidFill>
                <a:effectLst/>
                <a:uLnTx/>
                <a:uFillTx/>
                <a:latin typeface="Segoe UI"/>
                <a:ea typeface="+mn-ea"/>
                <a:cs typeface="+mn-cs"/>
              </a:rPr>
              <a:t>Network Perimeter Security</a:t>
            </a:r>
          </a:p>
        </p:txBody>
      </p:sp>
      <p:sp>
        <p:nvSpPr>
          <p:cNvPr id="22" name="TextBox 21">
            <a:extLst>
              <a:ext uri="{FF2B5EF4-FFF2-40B4-BE49-F238E27FC236}">
                <a16:creationId xmlns:a16="http://schemas.microsoft.com/office/drawing/2014/main" id="{DB74133D-DEC9-42DD-B615-27365879F585}"/>
              </a:ext>
            </a:extLst>
          </p:cNvPr>
          <p:cNvSpPr txBox="1"/>
          <p:nvPr/>
        </p:nvSpPr>
        <p:spPr>
          <a:xfrm>
            <a:off x="389159" y="4045577"/>
            <a:ext cx="2868768" cy="646331"/>
          </a:xfrm>
          <a:prstGeom prst="rect">
            <a:avLst/>
          </a:prstGeom>
          <a:noFill/>
        </p:spPr>
        <p:txBody>
          <a:bodyPr wrap="square">
            <a:spAutoFit/>
          </a:bodyPr>
          <a:lstStyle/>
          <a:p>
            <a:pPr marR="0" lvl="0" algn="r" defTabSz="914016" rtl="0" eaLnBrk="1" fontAlgn="auto" latinLnBrk="0" hangingPunct="1">
              <a:lnSpc>
                <a:spcPct val="100000"/>
              </a:lnSpc>
              <a:spcBef>
                <a:spcPts val="0"/>
              </a:spcBef>
              <a:spcAft>
                <a:spcPts val="600"/>
              </a:spcAft>
              <a:buClrTx/>
              <a:buSzPct val="90000"/>
              <a:tabLst/>
              <a:defRPr/>
            </a:pPr>
            <a:r>
              <a:rPr kumimoji="0" lang="en-US" sz="1800" i="0" u="none" strike="noStrike" kern="1200" cap="none" spc="0" normalizeH="0" baseline="0" noProof="0" dirty="0">
                <a:ln>
                  <a:noFill/>
                </a:ln>
                <a:solidFill>
                  <a:schemeClr val="accent2"/>
                </a:solidFill>
                <a:effectLst/>
                <a:uLnTx/>
                <a:uFillTx/>
                <a:latin typeface="Segoe UI"/>
                <a:ea typeface="+mn-ea"/>
                <a:cs typeface="+mn-cs"/>
              </a:rPr>
              <a:t>Encryption </a:t>
            </a:r>
            <a:r>
              <a:rPr lang="en-US" dirty="0">
                <a:solidFill>
                  <a:schemeClr val="accent2"/>
                </a:solidFill>
                <a:latin typeface="Segoe UI"/>
              </a:rPr>
              <a:t>with customer managed keys/”BYOK”</a:t>
            </a:r>
            <a:r>
              <a:rPr kumimoji="0" lang="en-US" sz="1800" i="0" u="none" strike="noStrike" kern="1200" cap="none" spc="0" normalizeH="0" baseline="0" noProof="0" dirty="0">
                <a:ln>
                  <a:noFill/>
                </a:ln>
                <a:solidFill>
                  <a:schemeClr val="accent2"/>
                </a:solidFill>
                <a:effectLst/>
                <a:uLnTx/>
                <a:uFillTx/>
                <a:latin typeface="Segoe UI"/>
                <a:ea typeface="+mn-ea"/>
                <a:cs typeface="+mn-cs"/>
              </a:rPr>
              <a:t> </a:t>
            </a:r>
          </a:p>
        </p:txBody>
      </p:sp>
      <p:sp>
        <p:nvSpPr>
          <p:cNvPr id="24" name="TextBox 23">
            <a:extLst>
              <a:ext uri="{FF2B5EF4-FFF2-40B4-BE49-F238E27FC236}">
                <a16:creationId xmlns:a16="http://schemas.microsoft.com/office/drawing/2014/main" id="{B8EA8531-46AA-49AB-8F80-D168E1F7EAE8}"/>
              </a:ext>
            </a:extLst>
          </p:cNvPr>
          <p:cNvSpPr txBox="1"/>
          <p:nvPr/>
        </p:nvSpPr>
        <p:spPr>
          <a:xfrm>
            <a:off x="258040" y="4858379"/>
            <a:ext cx="3277770" cy="369332"/>
          </a:xfrm>
          <a:prstGeom prst="rect">
            <a:avLst/>
          </a:prstGeom>
          <a:noFill/>
        </p:spPr>
        <p:txBody>
          <a:bodyPr wrap="square">
            <a:spAutoFit/>
          </a:bodyPr>
          <a:lstStyle/>
          <a:p>
            <a:pPr marR="0" lvl="0" algn="r" defTabSz="914016" rtl="0" eaLnBrk="1" fontAlgn="auto" latinLnBrk="0" hangingPunct="1">
              <a:lnSpc>
                <a:spcPct val="100000"/>
              </a:lnSpc>
              <a:spcBef>
                <a:spcPts val="0"/>
              </a:spcBef>
              <a:spcAft>
                <a:spcPts val="600"/>
              </a:spcAft>
              <a:buClrTx/>
              <a:buSzPct val="90000"/>
              <a:tabLst/>
              <a:defRPr/>
            </a:pPr>
            <a:r>
              <a:rPr kumimoji="0" lang="en-US" sz="1800" i="0" u="none" strike="noStrike" kern="1200" cap="none" spc="0" normalizeH="0" baseline="0" noProof="0" dirty="0">
                <a:ln>
                  <a:noFill/>
                </a:ln>
                <a:solidFill>
                  <a:schemeClr val="accent2"/>
                </a:solidFill>
                <a:effectLst/>
                <a:uLnTx/>
                <a:uFillTx/>
                <a:latin typeface="Segoe UI"/>
                <a:ea typeface="+mn-ea"/>
                <a:cs typeface="+mn-cs"/>
              </a:rPr>
              <a:t>Build Azure Policy </a:t>
            </a:r>
            <a:r>
              <a:rPr lang="en-US" dirty="0">
                <a:solidFill>
                  <a:schemeClr val="accent2"/>
                </a:solidFill>
                <a:latin typeface="Segoe UI"/>
              </a:rPr>
              <a:t>S</a:t>
            </a:r>
            <a:r>
              <a:rPr kumimoji="0" lang="en-US" sz="1800" i="0" u="none" strike="noStrike" kern="1200" cap="none" spc="0" normalizeH="0" baseline="0" noProof="0" dirty="0" err="1">
                <a:ln>
                  <a:noFill/>
                </a:ln>
                <a:solidFill>
                  <a:schemeClr val="accent2"/>
                </a:solidFill>
                <a:effectLst/>
                <a:uLnTx/>
                <a:uFillTx/>
                <a:latin typeface="Segoe UI"/>
                <a:ea typeface="+mn-ea"/>
                <a:cs typeface="+mn-cs"/>
              </a:rPr>
              <a:t>upport</a:t>
            </a:r>
            <a:r>
              <a:rPr kumimoji="0" lang="en-US" sz="1800" i="0" u="none" strike="noStrike" kern="1200" cap="none" spc="0" normalizeH="0" baseline="0" noProof="0" dirty="0">
                <a:ln>
                  <a:noFill/>
                </a:ln>
                <a:solidFill>
                  <a:schemeClr val="accent2"/>
                </a:solidFill>
                <a:effectLst/>
                <a:uLnTx/>
                <a:uFillTx/>
                <a:latin typeface="Segoe UI"/>
                <a:ea typeface="+mn-ea"/>
                <a:cs typeface="+mn-cs"/>
              </a:rPr>
              <a:t> </a:t>
            </a:r>
          </a:p>
        </p:txBody>
      </p:sp>
      <p:sp>
        <p:nvSpPr>
          <p:cNvPr id="26" name="TextBox 25">
            <a:extLst>
              <a:ext uri="{FF2B5EF4-FFF2-40B4-BE49-F238E27FC236}">
                <a16:creationId xmlns:a16="http://schemas.microsoft.com/office/drawing/2014/main" id="{B78153D7-613A-438C-8810-123398AD56E1}"/>
              </a:ext>
            </a:extLst>
          </p:cNvPr>
          <p:cNvSpPr txBox="1"/>
          <p:nvPr/>
        </p:nvSpPr>
        <p:spPr>
          <a:xfrm>
            <a:off x="1387099" y="5671182"/>
            <a:ext cx="2675397" cy="369332"/>
          </a:xfrm>
          <a:prstGeom prst="rect">
            <a:avLst/>
          </a:prstGeom>
          <a:noFill/>
        </p:spPr>
        <p:txBody>
          <a:bodyPr wrap="square">
            <a:spAutoFit/>
          </a:bodyPr>
          <a:lstStyle/>
          <a:p>
            <a:pPr marR="0" lvl="0" algn="r" defTabSz="914016" rtl="0" eaLnBrk="1" fontAlgn="auto" latinLnBrk="0" hangingPunct="1">
              <a:lnSpc>
                <a:spcPct val="100000"/>
              </a:lnSpc>
              <a:spcBef>
                <a:spcPts val="0"/>
              </a:spcBef>
              <a:spcAft>
                <a:spcPts val="600"/>
              </a:spcAft>
              <a:buClrTx/>
              <a:buSzPct val="90000"/>
              <a:tabLst/>
              <a:defRPr/>
            </a:pPr>
            <a:r>
              <a:rPr kumimoji="0" lang="en-US" sz="1800" i="0" u="none" strike="noStrike" kern="1200" cap="none" spc="0" normalizeH="0" baseline="0" noProof="0" dirty="0">
                <a:ln>
                  <a:noFill/>
                </a:ln>
                <a:solidFill>
                  <a:schemeClr val="accent2"/>
                </a:solidFill>
                <a:effectLst/>
                <a:uLnTx/>
                <a:uFillTx/>
                <a:latin typeface="Segoe UI"/>
                <a:ea typeface="+mn-ea"/>
                <a:cs typeface="+mn-cs"/>
              </a:rPr>
              <a:t>Bring Your Own Keys</a:t>
            </a:r>
          </a:p>
        </p:txBody>
      </p:sp>
      <p:sp>
        <p:nvSpPr>
          <p:cNvPr id="28" name="TextBox 27">
            <a:extLst>
              <a:ext uri="{FF2B5EF4-FFF2-40B4-BE49-F238E27FC236}">
                <a16:creationId xmlns:a16="http://schemas.microsoft.com/office/drawing/2014/main" id="{C928F204-1175-4DBA-AE91-81BA18CFFA28}"/>
              </a:ext>
            </a:extLst>
          </p:cNvPr>
          <p:cNvSpPr txBox="1"/>
          <p:nvPr/>
        </p:nvSpPr>
        <p:spPr>
          <a:xfrm>
            <a:off x="8068203" y="1607171"/>
            <a:ext cx="3328184" cy="369332"/>
          </a:xfrm>
          <a:prstGeom prst="rect">
            <a:avLst/>
          </a:prstGeom>
          <a:noFill/>
        </p:spPr>
        <p:txBody>
          <a:bodyPr wrap="square">
            <a:spAutoFit/>
          </a:bodyPr>
          <a:lstStyle/>
          <a:p>
            <a:pPr marR="0" lvl="0" algn="l" defTabSz="914016" rtl="0" eaLnBrk="1" fontAlgn="auto" latinLnBrk="0" hangingPunct="1">
              <a:lnSpc>
                <a:spcPct val="100000"/>
              </a:lnSpc>
              <a:spcBef>
                <a:spcPts val="0"/>
              </a:spcBef>
              <a:spcAft>
                <a:spcPts val="600"/>
              </a:spcAft>
              <a:buClrTx/>
              <a:buSzPct val="90000"/>
              <a:tabLst/>
              <a:defRPr/>
            </a:pPr>
            <a:r>
              <a:rPr kumimoji="0" lang="en-US" sz="1800" i="0" u="none" strike="noStrike" kern="1200" cap="none" spc="0" normalizeH="0" baseline="0" noProof="0" dirty="0">
                <a:ln>
                  <a:noFill/>
                </a:ln>
                <a:solidFill>
                  <a:schemeClr val="accent2"/>
                </a:solidFill>
                <a:effectLst/>
                <a:uLnTx/>
                <a:uFillTx/>
                <a:latin typeface="Segoe UI"/>
                <a:ea typeface="+mn-ea"/>
                <a:cs typeface="+mn-cs"/>
              </a:rPr>
              <a:t>Availability Zones</a:t>
            </a:r>
          </a:p>
        </p:txBody>
      </p:sp>
      <p:sp>
        <p:nvSpPr>
          <p:cNvPr id="30" name="TextBox 29">
            <a:extLst>
              <a:ext uri="{FF2B5EF4-FFF2-40B4-BE49-F238E27FC236}">
                <a16:creationId xmlns:a16="http://schemas.microsoft.com/office/drawing/2014/main" id="{A0C7D544-A4AF-4D6D-A61A-06429C69F890}"/>
              </a:ext>
            </a:extLst>
          </p:cNvPr>
          <p:cNvSpPr txBox="1"/>
          <p:nvPr/>
        </p:nvSpPr>
        <p:spPr>
          <a:xfrm>
            <a:off x="8637440" y="2419973"/>
            <a:ext cx="2559127" cy="369332"/>
          </a:xfrm>
          <a:prstGeom prst="rect">
            <a:avLst/>
          </a:prstGeom>
          <a:noFill/>
        </p:spPr>
        <p:txBody>
          <a:bodyPr wrap="square">
            <a:spAutoFit/>
          </a:bodyPr>
          <a:lstStyle/>
          <a:p>
            <a:pPr marR="0" lvl="0" algn="l" defTabSz="914016" rtl="0" eaLnBrk="1" fontAlgn="auto" latinLnBrk="0" hangingPunct="1">
              <a:lnSpc>
                <a:spcPct val="100000"/>
              </a:lnSpc>
              <a:spcBef>
                <a:spcPts val="0"/>
              </a:spcBef>
              <a:spcAft>
                <a:spcPts val="600"/>
              </a:spcAft>
              <a:buClrTx/>
              <a:buSzPct val="90000"/>
              <a:tabLst/>
              <a:defRPr/>
            </a:pPr>
            <a:r>
              <a:rPr kumimoji="0" lang="en-US" sz="1800" i="0" u="none" strike="noStrike" kern="1200" cap="none" spc="0" normalizeH="0" baseline="0" noProof="0" dirty="0">
                <a:ln>
                  <a:noFill/>
                </a:ln>
                <a:solidFill>
                  <a:schemeClr val="accent2"/>
                </a:solidFill>
                <a:effectLst/>
                <a:uLnTx/>
                <a:uFillTx/>
                <a:latin typeface="Segoe UI"/>
                <a:ea typeface="+mn-ea"/>
                <a:cs typeface="+mn-cs"/>
              </a:rPr>
              <a:t>Auto Scale-Up/In</a:t>
            </a:r>
          </a:p>
        </p:txBody>
      </p:sp>
      <p:sp>
        <p:nvSpPr>
          <p:cNvPr id="32" name="TextBox 31">
            <a:extLst>
              <a:ext uri="{FF2B5EF4-FFF2-40B4-BE49-F238E27FC236}">
                <a16:creationId xmlns:a16="http://schemas.microsoft.com/office/drawing/2014/main" id="{5F6D0A09-96AA-476A-80FB-2F8ECF5571E3}"/>
              </a:ext>
            </a:extLst>
          </p:cNvPr>
          <p:cNvSpPr txBox="1"/>
          <p:nvPr/>
        </p:nvSpPr>
        <p:spPr>
          <a:xfrm>
            <a:off x="8916295" y="3196679"/>
            <a:ext cx="2129965" cy="369332"/>
          </a:xfrm>
          <a:prstGeom prst="rect">
            <a:avLst/>
          </a:prstGeom>
          <a:noFill/>
        </p:spPr>
        <p:txBody>
          <a:bodyPr wrap="square">
            <a:spAutoFit/>
          </a:bodyPr>
          <a:lstStyle/>
          <a:p>
            <a:pPr marR="0" lvl="0" algn="l" defTabSz="914016" rtl="0" eaLnBrk="1" fontAlgn="auto" latinLnBrk="0" hangingPunct="1">
              <a:lnSpc>
                <a:spcPct val="100000"/>
              </a:lnSpc>
              <a:spcBef>
                <a:spcPts val="0"/>
              </a:spcBef>
              <a:spcAft>
                <a:spcPts val="600"/>
              </a:spcAft>
              <a:buClrTx/>
              <a:buSzPct val="90000"/>
              <a:tabLst/>
              <a:defRPr/>
            </a:pPr>
            <a:r>
              <a:rPr kumimoji="0" lang="en-US" sz="1800" i="0" u="none" strike="noStrike" kern="1200" cap="none" spc="0" normalizeH="0" baseline="0" noProof="0" dirty="0">
                <a:ln>
                  <a:noFill/>
                </a:ln>
                <a:solidFill>
                  <a:schemeClr val="accent2"/>
                </a:solidFill>
                <a:effectLst/>
                <a:uLnTx/>
                <a:uFillTx/>
                <a:latin typeface="Segoe UI"/>
                <a:ea typeface="+mn-ea"/>
                <a:cs typeface="+mn-cs"/>
              </a:rPr>
              <a:t>Globally available</a:t>
            </a:r>
          </a:p>
        </p:txBody>
      </p:sp>
      <p:sp>
        <p:nvSpPr>
          <p:cNvPr id="34" name="TextBox 33">
            <a:extLst>
              <a:ext uri="{FF2B5EF4-FFF2-40B4-BE49-F238E27FC236}">
                <a16:creationId xmlns:a16="http://schemas.microsoft.com/office/drawing/2014/main" id="{4C408474-A50F-445D-88C6-F66B5CDE610F}"/>
              </a:ext>
            </a:extLst>
          </p:cNvPr>
          <p:cNvSpPr txBox="1"/>
          <p:nvPr/>
        </p:nvSpPr>
        <p:spPr>
          <a:xfrm>
            <a:off x="8948720" y="4021513"/>
            <a:ext cx="2129965" cy="369332"/>
          </a:xfrm>
          <a:prstGeom prst="rect">
            <a:avLst/>
          </a:prstGeom>
          <a:noFill/>
        </p:spPr>
        <p:txBody>
          <a:bodyPr wrap="square">
            <a:spAutoFit/>
          </a:bodyPr>
          <a:lstStyle/>
          <a:p>
            <a:pPr marR="0" lvl="0" algn="l" defTabSz="914016" rtl="0" eaLnBrk="1" fontAlgn="auto" latinLnBrk="0" hangingPunct="1">
              <a:lnSpc>
                <a:spcPct val="100000"/>
              </a:lnSpc>
              <a:spcBef>
                <a:spcPts val="0"/>
              </a:spcBef>
              <a:spcAft>
                <a:spcPts val="600"/>
              </a:spcAft>
              <a:buClrTx/>
              <a:buSzPct val="90000"/>
              <a:tabLst/>
              <a:defRPr/>
            </a:pPr>
            <a:r>
              <a:rPr kumimoji="0" lang="en-US" sz="1800" i="0" u="none" strike="noStrike" kern="1200" cap="none" spc="0" normalizeH="0" baseline="0" noProof="0" dirty="0">
                <a:ln>
                  <a:noFill/>
                </a:ln>
                <a:solidFill>
                  <a:schemeClr val="accent2"/>
                </a:solidFill>
                <a:effectLst/>
                <a:uLnTx/>
                <a:uFillTx/>
                <a:latin typeface="Segoe UI"/>
                <a:ea typeface="+mn-ea"/>
                <a:cs typeface="+mn-cs"/>
              </a:rPr>
              <a:t>CI/CD Integration</a:t>
            </a:r>
          </a:p>
        </p:txBody>
      </p:sp>
      <p:sp>
        <p:nvSpPr>
          <p:cNvPr id="36" name="TextBox 35">
            <a:extLst>
              <a:ext uri="{FF2B5EF4-FFF2-40B4-BE49-F238E27FC236}">
                <a16:creationId xmlns:a16="http://schemas.microsoft.com/office/drawing/2014/main" id="{BCBE116C-FDA0-4CD4-8626-36A940B310C0}"/>
              </a:ext>
            </a:extLst>
          </p:cNvPr>
          <p:cNvSpPr txBox="1"/>
          <p:nvPr/>
        </p:nvSpPr>
        <p:spPr>
          <a:xfrm>
            <a:off x="8682094" y="4822283"/>
            <a:ext cx="3328184" cy="369332"/>
          </a:xfrm>
          <a:prstGeom prst="rect">
            <a:avLst/>
          </a:prstGeom>
          <a:noFill/>
        </p:spPr>
        <p:txBody>
          <a:bodyPr wrap="square">
            <a:spAutoFit/>
          </a:bodyPr>
          <a:lstStyle/>
          <a:p>
            <a:pPr marR="0" lvl="0" algn="l" defTabSz="914016" rtl="0" eaLnBrk="1" fontAlgn="auto" latinLnBrk="0" hangingPunct="1">
              <a:lnSpc>
                <a:spcPct val="100000"/>
              </a:lnSpc>
              <a:spcBef>
                <a:spcPts val="0"/>
              </a:spcBef>
              <a:spcAft>
                <a:spcPts val="600"/>
              </a:spcAft>
              <a:buClrTx/>
              <a:buSzPct val="90000"/>
              <a:tabLst/>
              <a:defRPr/>
            </a:pPr>
            <a:r>
              <a:rPr kumimoji="0" lang="en-US" sz="1800" i="0" u="none" strike="noStrike" kern="1200" cap="none" spc="0" normalizeH="0" baseline="0" noProof="0" dirty="0">
                <a:ln>
                  <a:noFill/>
                </a:ln>
                <a:solidFill>
                  <a:schemeClr val="accent2"/>
                </a:solidFill>
                <a:effectLst/>
                <a:uLnTx/>
                <a:uFillTx/>
                <a:latin typeface="Segoe UI"/>
                <a:ea typeface="+mn-ea"/>
                <a:cs typeface="+mn-cs"/>
              </a:rPr>
              <a:t>Automated provisioning</a:t>
            </a:r>
          </a:p>
        </p:txBody>
      </p:sp>
      <p:sp>
        <p:nvSpPr>
          <p:cNvPr id="38" name="TextBox 37">
            <a:extLst>
              <a:ext uri="{FF2B5EF4-FFF2-40B4-BE49-F238E27FC236}">
                <a16:creationId xmlns:a16="http://schemas.microsoft.com/office/drawing/2014/main" id="{23F9EEA7-6C20-42F3-9F7C-FC786C57096D}"/>
              </a:ext>
            </a:extLst>
          </p:cNvPr>
          <p:cNvSpPr txBox="1"/>
          <p:nvPr/>
        </p:nvSpPr>
        <p:spPr>
          <a:xfrm>
            <a:off x="8146247" y="5659150"/>
            <a:ext cx="2660063" cy="369332"/>
          </a:xfrm>
          <a:prstGeom prst="rect">
            <a:avLst/>
          </a:prstGeom>
          <a:noFill/>
        </p:spPr>
        <p:txBody>
          <a:bodyPr wrap="square">
            <a:spAutoFit/>
          </a:bodyPr>
          <a:lstStyle/>
          <a:p>
            <a:pPr marR="0" lvl="0" algn="l" defTabSz="914016" rtl="0" eaLnBrk="1" fontAlgn="auto" latinLnBrk="0" hangingPunct="1">
              <a:lnSpc>
                <a:spcPct val="100000"/>
              </a:lnSpc>
              <a:spcBef>
                <a:spcPts val="0"/>
              </a:spcBef>
              <a:spcAft>
                <a:spcPts val="600"/>
              </a:spcAft>
              <a:buClrTx/>
              <a:buSzPct val="90000"/>
              <a:tabLst/>
              <a:defRPr/>
            </a:pPr>
            <a:r>
              <a:rPr kumimoji="0" lang="en-US" sz="1800" i="0" u="none" strike="noStrike" kern="1200" cap="none" spc="0" normalizeH="0" baseline="0" noProof="0" dirty="0">
                <a:ln>
                  <a:noFill/>
                </a:ln>
                <a:solidFill>
                  <a:schemeClr val="accent2"/>
                </a:solidFill>
                <a:effectLst/>
                <a:uLnTx/>
                <a:uFillTx/>
                <a:latin typeface="Segoe UI"/>
                <a:ea typeface="+mn-ea"/>
                <a:cs typeface="+mn-cs"/>
              </a:rPr>
              <a:t>Monitoring</a:t>
            </a:r>
          </a:p>
        </p:txBody>
      </p:sp>
      <p:sp>
        <p:nvSpPr>
          <p:cNvPr id="39" name="Oval 38">
            <a:extLst>
              <a:ext uri="{FF2B5EF4-FFF2-40B4-BE49-F238E27FC236}">
                <a16:creationId xmlns:a16="http://schemas.microsoft.com/office/drawing/2014/main" id="{51171D82-8959-49D1-B115-9F3BCDB98C5C}"/>
              </a:ext>
              <a:ext uri="{C183D7F6-B498-43B3-948B-1728B52AA6E4}">
                <adec:decorative xmlns:adec="http://schemas.microsoft.com/office/drawing/2017/decorative" val="1"/>
              </a:ext>
            </a:extLst>
          </p:cNvPr>
          <p:cNvSpPr/>
          <p:nvPr/>
        </p:nvSpPr>
        <p:spPr bwMode="auto">
          <a:xfrm>
            <a:off x="4152621" y="1791837"/>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C8419266-A252-40D1-8578-6736F9085DD8}"/>
              </a:ext>
              <a:ext uri="{C183D7F6-B498-43B3-948B-1728B52AA6E4}">
                <adec:decorative xmlns:adec="http://schemas.microsoft.com/office/drawing/2017/decorative" val="1"/>
              </a:ext>
            </a:extLst>
          </p:cNvPr>
          <p:cNvSpPr/>
          <p:nvPr/>
        </p:nvSpPr>
        <p:spPr bwMode="auto">
          <a:xfrm>
            <a:off x="3576905" y="2601683"/>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AB7BB0E4-C8B3-45FC-A370-C9B5D2736E92}"/>
              </a:ext>
              <a:ext uri="{C183D7F6-B498-43B3-948B-1728B52AA6E4}">
                <adec:decorative xmlns:adec="http://schemas.microsoft.com/office/drawing/2017/decorative" val="1"/>
              </a:ext>
            </a:extLst>
          </p:cNvPr>
          <p:cNvSpPr/>
          <p:nvPr/>
        </p:nvSpPr>
        <p:spPr bwMode="auto">
          <a:xfrm>
            <a:off x="3312806" y="3380872"/>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FF46D229-696B-4726-A7C1-4B6E774888FD}"/>
              </a:ext>
              <a:ext uri="{C183D7F6-B498-43B3-948B-1728B52AA6E4}">
                <adec:decorative xmlns:adec="http://schemas.microsoft.com/office/drawing/2017/decorative" val="1"/>
              </a:ext>
            </a:extLst>
          </p:cNvPr>
          <p:cNvSpPr/>
          <p:nvPr/>
        </p:nvSpPr>
        <p:spPr bwMode="auto">
          <a:xfrm>
            <a:off x="3276531" y="4190157"/>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D36F8357-16BD-4B53-80B2-37F2E29BA288}"/>
              </a:ext>
              <a:ext uri="{C183D7F6-B498-43B3-948B-1728B52AA6E4}">
                <adec:decorative xmlns:adec="http://schemas.microsoft.com/office/drawing/2017/decorative" val="1"/>
              </a:ext>
            </a:extLst>
          </p:cNvPr>
          <p:cNvSpPr/>
          <p:nvPr/>
        </p:nvSpPr>
        <p:spPr bwMode="auto">
          <a:xfrm>
            <a:off x="3516745" y="5002720"/>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62035CB7-7C57-46A3-AFCE-4B7F1AA7C002}"/>
              </a:ext>
              <a:ext uri="{C183D7F6-B498-43B3-948B-1728B52AA6E4}">
                <adec:decorative xmlns:adec="http://schemas.microsoft.com/office/drawing/2017/decorative" val="1"/>
              </a:ext>
            </a:extLst>
          </p:cNvPr>
          <p:cNvSpPr/>
          <p:nvPr/>
        </p:nvSpPr>
        <p:spPr bwMode="auto">
          <a:xfrm>
            <a:off x="4085423" y="5819022"/>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4C0FD207-A677-460A-ABB3-3B5988F2CE7B}"/>
              </a:ext>
              <a:ext uri="{C183D7F6-B498-43B3-948B-1728B52AA6E4}">
                <adec:decorative xmlns:adec="http://schemas.microsoft.com/office/drawing/2017/decorative" val="1"/>
              </a:ext>
            </a:extLst>
          </p:cNvPr>
          <p:cNvSpPr/>
          <p:nvPr/>
        </p:nvSpPr>
        <p:spPr bwMode="auto">
          <a:xfrm flipH="1">
            <a:off x="7992982" y="1755097"/>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B967B560-5776-4048-965D-C74AE2DDCCC8}"/>
              </a:ext>
              <a:ext uri="{C183D7F6-B498-43B3-948B-1728B52AA6E4}">
                <adec:decorative xmlns:adec="http://schemas.microsoft.com/office/drawing/2017/decorative" val="1"/>
              </a:ext>
            </a:extLst>
          </p:cNvPr>
          <p:cNvSpPr/>
          <p:nvPr/>
        </p:nvSpPr>
        <p:spPr bwMode="auto">
          <a:xfrm flipH="1">
            <a:off x="8568698" y="2564943"/>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C98C619F-545A-484A-B07E-D3455262C6E3}"/>
              </a:ext>
              <a:ext uri="{C183D7F6-B498-43B3-948B-1728B52AA6E4}">
                <adec:decorative xmlns:adec="http://schemas.microsoft.com/office/drawing/2017/decorative" val="1"/>
              </a:ext>
            </a:extLst>
          </p:cNvPr>
          <p:cNvSpPr/>
          <p:nvPr/>
        </p:nvSpPr>
        <p:spPr bwMode="auto">
          <a:xfrm flipH="1">
            <a:off x="8832797" y="3344132"/>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Oval 49">
            <a:extLst>
              <a:ext uri="{FF2B5EF4-FFF2-40B4-BE49-F238E27FC236}">
                <a16:creationId xmlns:a16="http://schemas.microsoft.com/office/drawing/2014/main" id="{04D4E6B1-28F5-4302-974F-AE26E9D94CE8}"/>
              </a:ext>
              <a:ext uri="{C183D7F6-B498-43B3-948B-1728B52AA6E4}">
                <adec:decorative xmlns:adec="http://schemas.microsoft.com/office/drawing/2017/decorative" val="1"/>
              </a:ext>
            </a:extLst>
          </p:cNvPr>
          <p:cNvSpPr/>
          <p:nvPr/>
        </p:nvSpPr>
        <p:spPr bwMode="auto">
          <a:xfrm flipH="1">
            <a:off x="8869072" y="4153417"/>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Oval 50">
            <a:extLst>
              <a:ext uri="{FF2B5EF4-FFF2-40B4-BE49-F238E27FC236}">
                <a16:creationId xmlns:a16="http://schemas.microsoft.com/office/drawing/2014/main" id="{E7855E7E-FEC0-46DE-8882-25010C470832}"/>
              </a:ext>
              <a:ext uri="{C183D7F6-B498-43B3-948B-1728B52AA6E4}">
                <adec:decorative xmlns:adec="http://schemas.microsoft.com/office/drawing/2017/decorative" val="1"/>
              </a:ext>
            </a:extLst>
          </p:cNvPr>
          <p:cNvSpPr/>
          <p:nvPr/>
        </p:nvSpPr>
        <p:spPr bwMode="auto">
          <a:xfrm flipH="1">
            <a:off x="8628858" y="4965980"/>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Oval 51">
            <a:extLst>
              <a:ext uri="{FF2B5EF4-FFF2-40B4-BE49-F238E27FC236}">
                <a16:creationId xmlns:a16="http://schemas.microsoft.com/office/drawing/2014/main" id="{DDD9DA6B-950B-41B9-8E78-9A0A5B2A30EC}"/>
              </a:ext>
              <a:ext uri="{C183D7F6-B498-43B3-948B-1728B52AA6E4}">
                <adec:decorative xmlns:adec="http://schemas.microsoft.com/office/drawing/2017/decorative" val="1"/>
              </a:ext>
            </a:extLst>
          </p:cNvPr>
          <p:cNvSpPr/>
          <p:nvPr/>
        </p:nvSpPr>
        <p:spPr bwMode="auto">
          <a:xfrm flipH="1">
            <a:off x="8060180" y="5782282"/>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6381659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8078E76-F8C0-4124-A381-8F9C1A86E843}"/>
              </a:ext>
              <a:ext uri="{C183D7F6-B498-43B3-948B-1728B52AA6E4}">
                <adec:decorative xmlns:adec="http://schemas.microsoft.com/office/drawing/2017/decorative" val="1"/>
              </a:ext>
            </a:extLst>
          </p:cNvPr>
          <p:cNvSpPr/>
          <p:nvPr/>
        </p:nvSpPr>
        <p:spPr bwMode="auto">
          <a:xfrm>
            <a:off x="0" y="1436688"/>
            <a:ext cx="12192000" cy="548000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36E3997F-21F4-4D32-B0E8-0C7801680559}"/>
              </a:ext>
            </a:extLst>
          </p:cNvPr>
          <p:cNvSpPr>
            <a:spLocks noGrp="1"/>
          </p:cNvSpPr>
          <p:nvPr>
            <p:ph type="title"/>
          </p:nvPr>
        </p:nvSpPr>
        <p:spPr/>
        <p:txBody>
          <a:bodyPr/>
          <a:lstStyle/>
          <a:p>
            <a:r>
              <a:rPr lang="en-US" dirty="0"/>
              <a:t>Product Links</a:t>
            </a:r>
          </a:p>
        </p:txBody>
      </p:sp>
      <p:sp>
        <p:nvSpPr>
          <p:cNvPr id="24" name="Text Placeholder 2">
            <a:extLst>
              <a:ext uri="{FF2B5EF4-FFF2-40B4-BE49-F238E27FC236}">
                <a16:creationId xmlns:a16="http://schemas.microsoft.com/office/drawing/2014/main" id="{261662A2-08B1-4A20-BE05-16E90007B048}"/>
              </a:ext>
            </a:extLst>
          </p:cNvPr>
          <p:cNvSpPr txBox="1">
            <a:spLocks/>
          </p:cNvSpPr>
          <p:nvPr/>
        </p:nvSpPr>
        <p:spPr>
          <a:xfrm>
            <a:off x="605379" y="1493254"/>
            <a:ext cx="11292934" cy="550348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600" b="1" dirty="0">
                <a:solidFill>
                  <a:schemeClr val="accent1"/>
                </a:solidFill>
              </a:rPr>
              <a:t>Product</a:t>
            </a:r>
          </a:p>
          <a:p>
            <a:r>
              <a:rPr lang="en-US" sz="1600" dirty="0">
                <a:solidFill>
                  <a:schemeClr val="bg2"/>
                </a:solidFill>
              </a:rPr>
              <a:t>Product Page: </a:t>
            </a:r>
            <a:r>
              <a:rPr lang="en-US" sz="1600" dirty="0">
                <a:solidFill>
                  <a:schemeClr val="bg2"/>
                </a:solidFill>
                <a:hlinkClick r:id="rId3">
                  <a:extLst>
                    <a:ext uri="{A12FA001-AC4F-418D-AE19-62706E023703}">
                      <ahyp:hlinkClr xmlns:ahyp="http://schemas.microsoft.com/office/drawing/2018/hyperlinkcolor" val="tx"/>
                    </a:ext>
                  </a:extLst>
                </a:hlinkClick>
              </a:rPr>
              <a:t>http://aka.ms/AzureDataExplorer</a:t>
            </a:r>
            <a:endParaRPr lang="en-US" sz="1600" dirty="0">
              <a:solidFill>
                <a:schemeClr val="bg2"/>
              </a:solidFill>
            </a:endParaRPr>
          </a:p>
          <a:p>
            <a:r>
              <a:rPr lang="en-US" sz="1600" dirty="0">
                <a:solidFill>
                  <a:schemeClr val="bg2"/>
                </a:solidFill>
              </a:rPr>
              <a:t>Docs: </a:t>
            </a:r>
            <a:r>
              <a:rPr lang="en-US" sz="1600" u="sng" dirty="0">
                <a:solidFill>
                  <a:schemeClr val="bg2"/>
                </a:solidFill>
                <a:hlinkClick r:id="rId4">
                  <a:extLst>
                    <a:ext uri="{A12FA001-AC4F-418D-AE19-62706E023703}">
                      <ahyp:hlinkClr xmlns:ahyp="http://schemas.microsoft.com/office/drawing/2018/hyperlinkcolor" val="tx"/>
                    </a:ext>
                  </a:extLst>
                </a:hlinkClick>
              </a:rPr>
              <a:t>https://aka.ms/adx.docs</a:t>
            </a:r>
            <a:r>
              <a:rPr lang="en-US" sz="1600" dirty="0">
                <a:solidFill>
                  <a:schemeClr val="bg2"/>
                </a:solidFill>
              </a:rPr>
              <a:t> </a:t>
            </a:r>
          </a:p>
          <a:p>
            <a:r>
              <a:rPr lang="en-US" sz="1600" dirty="0">
                <a:solidFill>
                  <a:schemeClr val="bg2"/>
                </a:solidFill>
              </a:rPr>
              <a:t>Cost Estimator: </a:t>
            </a:r>
            <a:r>
              <a:rPr lang="en-US" sz="1600" dirty="0">
                <a:solidFill>
                  <a:schemeClr val="bg2"/>
                </a:solidFill>
                <a:hlinkClick r:id="rId5">
                  <a:extLst>
                    <a:ext uri="{A12FA001-AC4F-418D-AE19-62706E023703}">
                      <ahyp:hlinkClr xmlns:ahyp="http://schemas.microsoft.com/office/drawing/2018/hyperlinkcolor" val="tx"/>
                    </a:ext>
                  </a:extLst>
                </a:hlinkClick>
              </a:rPr>
              <a:t>http://aka.ms/adx.cost</a:t>
            </a:r>
            <a:endParaRPr lang="en-US" sz="1600" dirty="0">
              <a:solidFill>
                <a:schemeClr val="bg2"/>
              </a:solidFill>
            </a:endParaRPr>
          </a:p>
          <a:p>
            <a:r>
              <a:rPr lang="en-US" sz="1600" dirty="0">
                <a:solidFill>
                  <a:schemeClr val="bg2"/>
                </a:solidFill>
              </a:rPr>
              <a:t>Free online Courses:</a:t>
            </a:r>
          </a:p>
          <a:p>
            <a:pPr marL="0" indent="0">
              <a:buFont typeface="Wingdings" panose="05000000000000000000" pitchFamily="2" charset="2"/>
              <a:buNone/>
            </a:pPr>
            <a:r>
              <a:rPr lang="en-US" sz="1600" dirty="0">
                <a:solidFill>
                  <a:schemeClr val="bg2"/>
                </a:solidFill>
              </a:rPr>
              <a:t>          </a:t>
            </a:r>
            <a:r>
              <a:rPr lang="en-US" sz="1600" dirty="0">
                <a:solidFill>
                  <a:schemeClr val="bg2"/>
                </a:solidFill>
                <a:hlinkClick r:id="rId6" tooltip="https://app.pluralsight.com/library/courses/kusto-query-language-kql-from-scratch">
                  <a:extLst>
                    <a:ext uri="{A12FA001-AC4F-418D-AE19-62706E023703}">
                      <ahyp:hlinkClr xmlns:ahyp="http://schemas.microsoft.com/office/drawing/2018/hyperlinkcolor" val="tx"/>
                    </a:ext>
                  </a:extLst>
                </a:hlinkClick>
              </a:rPr>
              <a:t>KQL from Scratch</a:t>
            </a:r>
            <a:r>
              <a:rPr lang="en-US" sz="1600" dirty="0">
                <a:solidFill>
                  <a:schemeClr val="bg2"/>
                </a:solidFill>
              </a:rPr>
              <a:t>, </a:t>
            </a:r>
            <a:r>
              <a:rPr lang="en-US" sz="1600" dirty="0">
                <a:solidFill>
                  <a:schemeClr val="bg2"/>
                </a:solidFill>
                <a:hlinkClick r:id="rId7" tooltip="https://aka.ms/adx.pluralsight.azure-data-exploring">
                  <a:extLst>
                    <a:ext uri="{A12FA001-AC4F-418D-AE19-62706E023703}">
                      <ahyp:hlinkClr xmlns:ahyp="http://schemas.microsoft.com/office/drawing/2018/hyperlinkcolor" val="tx"/>
                    </a:ext>
                  </a:extLst>
                </a:hlinkClick>
              </a:rPr>
              <a:t>Azure data exploring</a:t>
            </a:r>
            <a:r>
              <a:rPr lang="en-US" sz="1600" dirty="0">
                <a:solidFill>
                  <a:schemeClr val="bg2"/>
                </a:solidFill>
              </a:rPr>
              <a:t>, </a:t>
            </a:r>
            <a:r>
              <a:rPr lang="en-US" sz="1600" dirty="0">
                <a:solidFill>
                  <a:schemeClr val="bg2"/>
                </a:solidFill>
                <a:hlinkClick r:id="rId8" tooltip="https://aka.ms/adx.pluralsight.how-to-start-with-adx">
                  <a:extLst>
                    <a:ext uri="{A12FA001-AC4F-418D-AE19-62706E023703}">
                      <ahyp:hlinkClr xmlns:ahyp="http://schemas.microsoft.com/office/drawing/2018/hyperlinkcolor" val="tx"/>
                    </a:ext>
                  </a:extLst>
                </a:hlinkClick>
              </a:rPr>
              <a:t>How to start with Azure Data Explorer</a:t>
            </a:r>
            <a:r>
              <a:rPr lang="en-US" sz="1600" dirty="0">
                <a:solidFill>
                  <a:schemeClr val="bg2"/>
                </a:solidFill>
              </a:rPr>
              <a:t> (</a:t>
            </a:r>
            <a:r>
              <a:rPr lang="en-US" sz="1600" dirty="0">
                <a:solidFill>
                  <a:schemeClr val="bg2"/>
                </a:solidFill>
                <a:hlinkClick r:id="rId9" tooltip="https://aka.ms/adx.pluralsight.how-to-start-with-adx.blog">
                  <a:extLst>
                    <a:ext uri="{A12FA001-AC4F-418D-AE19-62706E023703}">
                      <ahyp:hlinkClr xmlns:ahyp="http://schemas.microsoft.com/office/drawing/2018/hyperlinkcolor" val="tx"/>
                    </a:ext>
                  </a:extLst>
                </a:hlinkClick>
              </a:rPr>
              <a:t>blog</a:t>
            </a:r>
            <a:r>
              <a:rPr lang="en-US" sz="1600" dirty="0">
                <a:solidFill>
                  <a:schemeClr val="bg2"/>
                </a:solidFill>
              </a:rPr>
              <a:t>), </a:t>
            </a:r>
            <a:r>
              <a:rPr lang="en-US" sz="1600" dirty="0">
                <a:solidFill>
                  <a:schemeClr val="bg2"/>
                </a:solidFill>
                <a:hlinkClick r:id="rId10" tooltip="https://aka.ms/adx.pluralsight.advanced-kql">
                  <a:extLst>
                    <a:ext uri="{A12FA001-AC4F-418D-AE19-62706E023703}">
                      <ahyp:hlinkClr xmlns:ahyp="http://schemas.microsoft.com/office/drawing/2018/hyperlinkcolor" val="tx"/>
                    </a:ext>
                  </a:extLst>
                </a:hlinkClick>
              </a:rPr>
              <a:t>Advanced KQL</a:t>
            </a:r>
            <a:r>
              <a:rPr lang="en-US" sz="1600" dirty="0">
                <a:solidFill>
                  <a:schemeClr val="bg2"/>
                </a:solidFill>
              </a:rPr>
              <a:t> (</a:t>
            </a:r>
            <a:r>
              <a:rPr lang="en-US" sz="1600" dirty="0">
                <a:solidFill>
                  <a:schemeClr val="bg2"/>
                </a:solidFill>
                <a:hlinkClick r:id="rId11" tooltip="https://aka.ms/adx.pluralsight.advanced-kql.blog">
                  <a:extLst>
                    <a:ext uri="{A12FA001-AC4F-418D-AE19-62706E023703}">
                      <ahyp:hlinkClr xmlns:ahyp="http://schemas.microsoft.com/office/drawing/2018/hyperlinkcolor" val="tx"/>
                    </a:ext>
                  </a:extLst>
                </a:hlinkClick>
              </a:rPr>
              <a:t>blog</a:t>
            </a:r>
            <a:r>
              <a:rPr lang="en-US" sz="1600" dirty="0">
                <a:solidFill>
                  <a:schemeClr val="bg2"/>
                </a:solidFill>
              </a:rPr>
              <a:t>)</a:t>
            </a:r>
          </a:p>
          <a:p>
            <a:r>
              <a:rPr lang="en-US" sz="1600" dirty="0">
                <a:solidFill>
                  <a:schemeClr val="bg2"/>
                </a:solidFill>
              </a:rPr>
              <a:t>Lab: </a:t>
            </a:r>
            <a:r>
              <a:rPr lang="en-US" sz="1600" dirty="0">
                <a:solidFill>
                  <a:schemeClr val="bg2"/>
                </a:solidFill>
                <a:hlinkClick r:id="rId12">
                  <a:extLst>
                    <a:ext uri="{A12FA001-AC4F-418D-AE19-62706E023703}">
                      <ahyp:hlinkClr xmlns:ahyp="http://schemas.microsoft.com/office/drawing/2018/hyperlinkcolor" val="tx"/>
                    </a:ext>
                  </a:extLst>
                </a:hlinkClick>
              </a:rPr>
              <a:t>https://aka.ms/adx.lab</a:t>
            </a:r>
            <a:endParaRPr lang="en-US" sz="1600" dirty="0">
              <a:solidFill>
                <a:schemeClr val="bg2"/>
              </a:solidFill>
            </a:endParaRPr>
          </a:p>
          <a:p>
            <a:r>
              <a:rPr lang="en-US" sz="1600" dirty="0">
                <a:solidFill>
                  <a:schemeClr val="bg2"/>
                </a:solidFill>
              </a:rPr>
              <a:t>Whitepaper: </a:t>
            </a:r>
            <a:r>
              <a:rPr lang="en-US" sz="1600" u="sng" dirty="0">
                <a:solidFill>
                  <a:schemeClr val="bg2"/>
                </a:solidFill>
                <a:hlinkClick r:id="rId13">
                  <a:extLst>
                    <a:ext uri="{A12FA001-AC4F-418D-AE19-62706E023703}">
                      <ahyp:hlinkClr xmlns:ahyp="http://schemas.microsoft.com/office/drawing/2018/hyperlinkcolor" val="tx"/>
                    </a:ext>
                  </a:extLst>
                </a:hlinkClick>
              </a:rPr>
              <a:t>https://azure.microsoft.com/en-us/resources/azure-data-explorer/en-us/</a:t>
            </a:r>
            <a:r>
              <a:rPr lang="en-US" sz="1600" u="sng" dirty="0">
                <a:solidFill>
                  <a:schemeClr val="bg2"/>
                </a:solidFill>
              </a:rPr>
              <a:t> </a:t>
            </a:r>
            <a:endParaRPr lang="en-US" sz="1600" dirty="0">
              <a:solidFill>
                <a:schemeClr val="bg2"/>
              </a:solidFill>
            </a:endParaRPr>
          </a:p>
          <a:p>
            <a:r>
              <a:rPr lang="en-US" sz="1600" dirty="0">
                <a:solidFill>
                  <a:schemeClr val="bg2"/>
                </a:solidFill>
              </a:rPr>
              <a:t>101 blog: </a:t>
            </a:r>
            <a:r>
              <a:rPr lang="en-US" sz="1600" u="sng" dirty="0">
                <a:solidFill>
                  <a:schemeClr val="bg2"/>
                </a:solidFill>
                <a:hlinkClick r:id="rId14">
                  <a:extLst>
                    <a:ext uri="{A12FA001-AC4F-418D-AE19-62706E023703}">
                      <ahyp:hlinkClr xmlns:ahyp="http://schemas.microsoft.com/office/drawing/2018/hyperlinkcolor" val="tx"/>
                    </a:ext>
                  </a:extLst>
                </a:hlinkClick>
              </a:rPr>
              <a:t>https://azure.microsoft.com/en-us/blog/azure-data-explorer-technology-101/</a:t>
            </a:r>
            <a:r>
              <a:rPr lang="en-US" sz="1600" u="sng" dirty="0">
                <a:solidFill>
                  <a:schemeClr val="bg2"/>
                </a:solidFill>
              </a:rPr>
              <a:t> </a:t>
            </a:r>
          </a:p>
          <a:p>
            <a:r>
              <a:rPr lang="en-US" sz="1600" dirty="0">
                <a:solidFill>
                  <a:schemeClr val="bg2"/>
                </a:solidFill>
              </a:rPr>
              <a:t>Trial Cluster - </a:t>
            </a:r>
            <a:r>
              <a:rPr lang="en-US" sz="1600" dirty="0">
                <a:solidFill>
                  <a:schemeClr val="bg2"/>
                </a:solidFill>
                <a:hlinkClick r:id="rId15" tooltip="http://aka.ms/adx.try">
                  <a:extLst>
                    <a:ext uri="{A12FA001-AC4F-418D-AE19-62706E023703}">
                      <ahyp:hlinkClr xmlns:ahyp="http://schemas.microsoft.com/office/drawing/2018/hyperlinkcolor" val="tx"/>
                    </a:ext>
                  </a:extLst>
                </a:hlinkClick>
              </a:rPr>
              <a:t>http://aka.ms/adx.try</a:t>
            </a:r>
            <a:endParaRPr lang="en-US" sz="1600" dirty="0">
              <a:solidFill>
                <a:schemeClr val="bg2"/>
              </a:solidFill>
            </a:endParaRPr>
          </a:p>
          <a:p>
            <a:r>
              <a:rPr lang="en-US" sz="1600" dirty="0">
                <a:solidFill>
                  <a:schemeClr val="bg2"/>
                </a:solidFill>
              </a:rPr>
              <a:t>Reference Architectures - </a:t>
            </a:r>
            <a:r>
              <a:rPr lang="en-US" sz="1600" dirty="0">
                <a:solidFill>
                  <a:schemeClr val="bg2"/>
                </a:solidFill>
                <a:hlinkClick r:id="rId16">
                  <a:extLst>
                    <a:ext uri="{A12FA001-AC4F-418D-AE19-62706E023703}">
                      <ahyp:hlinkClr xmlns:ahyp="http://schemas.microsoft.com/office/drawing/2018/hyperlinkcolor" val="tx"/>
                    </a:ext>
                  </a:extLst>
                </a:hlinkClick>
              </a:rPr>
              <a:t>https://aka.ms/adx.architectures</a:t>
            </a:r>
            <a:r>
              <a:rPr lang="en-US" sz="1600" dirty="0">
                <a:solidFill>
                  <a:schemeClr val="bg2"/>
                </a:solidFill>
              </a:rPr>
              <a:t> </a:t>
            </a:r>
          </a:p>
          <a:p>
            <a:endParaRPr lang="en-US" sz="1600" b="1" dirty="0">
              <a:solidFill>
                <a:schemeClr val="accent1"/>
              </a:solidFill>
            </a:endParaRPr>
          </a:p>
          <a:p>
            <a:pPr marL="0" indent="0">
              <a:buFont typeface="Wingdings" panose="05000000000000000000" pitchFamily="2" charset="2"/>
              <a:buNone/>
            </a:pPr>
            <a:r>
              <a:rPr lang="en-US" sz="1600" b="1" dirty="0">
                <a:solidFill>
                  <a:schemeClr val="accent1"/>
                </a:solidFill>
              </a:rPr>
              <a:t>Social and Community </a:t>
            </a:r>
          </a:p>
          <a:p>
            <a:r>
              <a:rPr lang="en-US" sz="1600" dirty="0">
                <a:solidFill>
                  <a:schemeClr val="bg2"/>
                </a:solidFill>
              </a:rPr>
              <a:t>Twitter: </a:t>
            </a:r>
            <a:r>
              <a:rPr lang="en-US" sz="1600" dirty="0">
                <a:solidFill>
                  <a:schemeClr val="bg2"/>
                </a:solidFill>
                <a:hlinkClick r:id="rId17">
                  <a:extLst>
                    <a:ext uri="{A12FA001-AC4F-418D-AE19-62706E023703}">
                      <ahyp:hlinkClr xmlns:ahyp="http://schemas.microsoft.com/office/drawing/2018/hyperlinkcolor" val="tx"/>
                    </a:ext>
                  </a:extLst>
                </a:hlinkClick>
              </a:rPr>
              <a:t>@AzDataExplorer</a:t>
            </a:r>
            <a:endParaRPr lang="en-US" sz="1600" dirty="0">
              <a:solidFill>
                <a:schemeClr val="bg2"/>
              </a:solidFill>
            </a:endParaRPr>
          </a:p>
          <a:p>
            <a:r>
              <a:rPr lang="en-US" sz="1600" dirty="0">
                <a:solidFill>
                  <a:schemeClr val="bg2"/>
                </a:solidFill>
              </a:rPr>
              <a:t>Tech Community Blog: </a:t>
            </a:r>
            <a:r>
              <a:rPr lang="en-US" sz="1600" dirty="0">
                <a:solidFill>
                  <a:schemeClr val="bg2"/>
                </a:solidFill>
                <a:hlinkClick r:id="rId18">
                  <a:extLst>
                    <a:ext uri="{A12FA001-AC4F-418D-AE19-62706E023703}">
                      <ahyp:hlinkClr xmlns:ahyp="http://schemas.microsoft.com/office/drawing/2018/hyperlinkcolor" val="tx"/>
                    </a:ext>
                  </a:extLst>
                </a:hlinkClick>
              </a:rPr>
              <a:t>https://aka.ms/adx.blog</a:t>
            </a:r>
            <a:r>
              <a:rPr lang="en-US" sz="1600" dirty="0">
                <a:solidFill>
                  <a:schemeClr val="bg2"/>
                </a:solidFill>
              </a:rPr>
              <a:t> </a:t>
            </a:r>
          </a:p>
          <a:p>
            <a:r>
              <a:rPr lang="en-US" sz="1600" dirty="0">
                <a:solidFill>
                  <a:schemeClr val="bg2"/>
                </a:solidFill>
              </a:rPr>
              <a:t>Tech Community Forum: </a:t>
            </a:r>
            <a:r>
              <a:rPr lang="en-US" sz="1600" dirty="0">
                <a:solidFill>
                  <a:schemeClr val="bg2"/>
                </a:solidFill>
                <a:hlinkClick r:id="rId19" tooltip="https://aka.ms/adxtechcommunity">
                  <a:extLst>
                    <a:ext uri="{A12FA001-AC4F-418D-AE19-62706E023703}">
                      <ahyp:hlinkClr xmlns:ahyp="http://schemas.microsoft.com/office/drawing/2018/hyperlinkcolor" val="tx"/>
                    </a:ext>
                  </a:extLst>
                </a:hlinkClick>
              </a:rPr>
              <a:t>http://aka.ms/adx.techcommunity</a:t>
            </a:r>
            <a:endParaRPr lang="en-US" sz="1600" dirty="0">
              <a:solidFill>
                <a:schemeClr val="bg2"/>
              </a:solidFill>
            </a:endParaRPr>
          </a:p>
          <a:p>
            <a:r>
              <a:rPr lang="en-US" sz="1600" dirty="0">
                <a:solidFill>
                  <a:schemeClr val="bg2"/>
                </a:solidFill>
              </a:rPr>
              <a:t>Stack overflow:  </a:t>
            </a:r>
            <a:r>
              <a:rPr lang="en-US" sz="1600" dirty="0">
                <a:solidFill>
                  <a:schemeClr val="bg2"/>
                </a:solidFill>
                <a:hlinkClick r:id="rId20">
                  <a:extLst>
                    <a:ext uri="{A12FA001-AC4F-418D-AE19-62706E023703}">
                      <ahyp:hlinkClr xmlns:ahyp="http://schemas.microsoft.com/office/drawing/2018/hyperlinkcolor" val="tx"/>
                    </a:ext>
                  </a:extLst>
                </a:hlinkClick>
              </a:rPr>
              <a:t>https://aka.ms/adx.sof</a:t>
            </a:r>
            <a:r>
              <a:rPr lang="en-US" sz="1600" dirty="0">
                <a:solidFill>
                  <a:schemeClr val="bg2"/>
                </a:solidFill>
              </a:rPr>
              <a:t> </a:t>
            </a:r>
          </a:p>
          <a:p>
            <a:r>
              <a:rPr lang="pt-BR" sz="1600" dirty="0">
                <a:solidFill>
                  <a:schemeClr val="bg2"/>
                </a:solidFill>
              </a:rPr>
              <a:t>YouTube Channel: </a:t>
            </a:r>
            <a:r>
              <a:rPr lang="pt-BR" sz="1600" dirty="0">
                <a:solidFill>
                  <a:schemeClr val="bg2"/>
                </a:solidFill>
                <a:hlinkClick r:id="rId21">
                  <a:extLst>
                    <a:ext uri="{A12FA001-AC4F-418D-AE19-62706E023703}">
                      <ahyp:hlinkClr xmlns:ahyp="http://schemas.microsoft.com/office/drawing/2018/hyperlinkcolor" val="tx"/>
                    </a:ext>
                  </a:extLst>
                </a:hlinkClick>
              </a:rPr>
              <a:t>https://aka.ms/adx.youtube</a:t>
            </a:r>
            <a:r>
              <a:rPr lang="pt-BR" sz="1600" dirty="0">
                <a:solidFill>
                  <a:schemeClr val="bg2"/>
                </a:solidFill>
              </a:rPr>
              <a:t> </a:t>
            </a:r>
          </a:p>
        </p:txBody>
      </p:sp>
      <p:pic>
        <p:nvPicPr>
          <p:cNvPr id="13" name="Picture 12" descr="ADX logo">
            <a:extLst>
              <a:ext uri="{FF2B5EF4-FFF2-40B4-BE49-F238E27FC236}">
                <a16:creationId xmlns:a16="http://schemas.microsoft.com/office/drawing/2014/main" id="{C1BF1C9E-CC41-4F6D-9A59-ABE8F46872E2}"/>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spTree>
    <p:extLst>
      <p:ext uri="{BB962C8B-B14F-4D97-AF65-F5344CB8AC3E}">
        <p14:creationId xmlns:p14="http://schemas.microsoft.com/office/powerpoint/2010/main" val="410973265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pic>
        <p:nvPicPr>
          <p:cNvPr id="9" name="MS logo white - EMF" descr="Microsoft logo white text version">
            <a:extLst>
              <a:ext uri="{FF2B5EF4-FFF2-40B4-BE49-F238E27FC236}">
                <a16:creationId xmlns:a16="http://schemas.microsoft.com/office/drawing/2014/main" id="{2D6D2EED-E1D0-E645-A601-6B33303FB49D}"/>
              </a:ext>
            </a:extLst>
          </p:cNvPr>
          <p:cNvPicPr>
            <a:picLocks noChangeAspect="1"/>
          </p:cNvPicPr>
          <p:nvPr/>
        </p:nvPicPr>
        <p:blipFill>
          <a:blip r:embed="rId4"/>
          <a:stretch>
            <a:fillRect/>
          </a:stretch>
        </p:blipFill>
        <p:spPr bwMode="black">
          <a:xfrm>
            <a:off x="584200" y="585788"/>
            <a:ext cx="1366245" cy="292608"/>
          </a:xfrm>
          <a:prstGeom prst="rect">
            <a:avLst/>
          </a:prstGeom>
        </p:spPr>
      </p:pic>
      <p:sp>
        <p:nvSpPr>
          <p:cNvPr id="5" name="Title 4">
            <a:extLst>
              <a:ext uri="{FF2B5EF4-FFF2-40B4-BE49-F238E27FC236}">
                <a16:creationId xmlns:a16="http://schemas.microsoft.com/office/drawing/2014/main" id="{50E9C344-C03C-0E39-7109-D3B31ECAF3CF}"/>
              </a:ext>
            </a:extLst>
          </p:cNvPr>
          <p:cNvSpPr>
            <a:spLocks noGrp="1"/>
          </p:cNvSpPr>
          <p:nvPr>
            <p:ph type="title"/>
          </p:nvPr>
        </p:nvSpPr>
        <p:spPr/>
        <p:txBody>
          <a:bodyPr/>
          <a:lstStyle/>
          <a:p>
            <a:pPr algn="r"/>
            <a:r>
              <a:rPr lang="de-DE" dirty="0" err="1"/>
              <a:t>Thank</a:t>
            </a:r>
            <a:r>
              <a:rPr lang="de-DE" dirty="0"/>
              <a:t> </a:t>
            </a:r>
            <a:r>
              <a:rPr lang="de-DE" dirty="0" err="1"/>
              <a:t>you</a:t>
            </a:r>
            <a:r>
              <a:rPr lang="de-DE" dirty="0"/>
              <a:t>!</a:t>
            </a:r>
            <a:endParaRPr lang="en-US" dirty="0"/>
          </a:p>
        </p:txBody>
      </p:sp>
    </p:spTree>
    <p:extLst>
      <p:ext uri="{BB962C8B-B14F-4D97-AF65-F5344CB8AC3E}">
        <p14:creationId xmlns:p14="http://schemas.microsoft.com/office/powerpoint/2010/main" val="362708004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4D66E4-238E-4B2E-ABDF-63DD5F6635C9}"/>
              </a:ext>
            </a:extLst>
          </p:cNvPr>
          <p:cNvSpPr>
            <a:spLocks noGrp="1"/>
          </p:cNvSpPr>
          <p:nvPr>
            <p:ph type="title"/>
          </p:nvPr>
        </p:nvSpPr>
        <p:spPr>
          <a:xfrm>
            <a:off x="588263" y="457200"/>
            <a:ext cx="11018520" cy="553998"/>
          </a:xfrm>
        </p:spPr>
        <p:txBody>
          <a:bodyPr/>
          <a:lstStyle/>
          <a:p>
            <a:r>
              <a:rPr lang="en-US" dirty="0">
                <a:solidFill>
                  <a:srgbClr val="FFFFFF"/>
                </a:solidFill>
              </a:rPr>
              <a:t>ADX - The platform for Analytical SaaS</a:t>
            </a:r>
            <a:endParaRPr lang="en-US" dirty="0"/>
          </a:p>
        </p:txBody>
      </p:sp>
      <p:pic>
        <p:nvPicPr>
          <p:cNvPr id="6" name="Picture 5" descr="ADX logo">
            <a:extLst>
              <a:ext uri="{FF2B5EF4-FFF2-40B4-BE49-F238E27FC236}">
                <a16:creationId xmlns:a16="http://schemas.microsoft.com/office/drawing/2014/main" id="{2899B58A-CE63-42A5-AB4D-E8A8FFD51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graphicFrame>
        <p:nvGraphicFramePr>
          <p:cNvPr id="3" name="Table 2">
            <a:extLst>
              <a:ext uri="{FF2B5EF4-FFF2-40B4-BE49-F238E27FC236}">
                <a16:creationId xmlns:a16="http://schemas.microsoft.com/office/drawing/2014/main" id="{9F36C8D9-F6C2-4B1B-A7B3-68101A88B0AF}"/>
              </a:ext>
            </a:extLst>
          </p:cNvPr>
          <p:cNvGraphicFramePr>
            <a:graphicFrameLocks noGrp="1"/>
          </p:cNvGraphicFramePr>
          <p:nvPr>
            <p:extLst>
              <p:ext uri="{D42A27DB-BD31-4B8C-83A1-F6EECF244321}">
                <p14:modId xmlns:p14="http://schemas.microsoft.com/office/powerpoint/2010/main" val="4036844700"/>
              </p:ext>
            </p:extLst>
          </p:nvPr>
        </p:nvGraphicFramePr>
        <p:xfrm>
          <a:off x="293688" y="1439535"/>
          <a:ext cx="11312314" cy="5068659"/>
        </p:xfrm>
        <a:graphic>
          <a:graphicData uri="http://schemas.openxmlformats.org/drawingml/2006/table">
            <a:tbl>
              <a:tblPr firstRow="1" bandRow="1">
                <a:tableStyleId>{5C22544A-7EE6-4342-B048-85BDC9FD1C3A}</a:tableStyleId>
              </a:tblPr>
              <a:tblGrid>
                <a:gridCol w="1041112">
                  <a:extLst>
                    <a:ext uri="{9D8B030D-6E8A-4147-A177-3AD203B41FA5}">
                      <a16:colId xmlns:a16="http://schemas.microsoft.com/office/drawing/2014/main" val="798615022"/>
                    </a:ext>
                  </a:extLst>
                </a:gridCol>
                <a:gridCol w="2531024">
                  <a:extLst>
                    <a:ext uri="{9D8B030D-6E8A-4147-A177-3AD203B41FA5}">
                      <a16:colId xmlns:a16="http://schemas.microsoft.com/office/drawing/2014/main" val="790710305"/>
                    </a:ext>
                  </a:extLst>
                </a:gridCol>
                <a:gridCol w="2032491">
                  <a:extLst>
                    <a:ext uri="{9D8B030D-6E8A-4147-A177-3AD203B41FA5}">
                      <a16:colId xmlns:a16="http://schemas.microsoft.com/office/drawing/2014/main" val="3071225037"/>
                    </a:ext>
                  </a:extLst>
                </a:gridCol>
                <a:gridCol w="2483087">
                  <a:extLst>
                    <a:ext uri="{9D8B030D-6E8A-4147-A177-3AD203B41FA5}">
                      <a16:colId xmlns:a16="http://schemas.microsoft.com/office/drawing/2014/main" val="67437270"/>
                    </a:ext>
                  </a:extLst>
                </a:gridCol>
                <a:gridCol w="1677764">
                  <a:extLst>
                    <a:ext uri="{9D8B030D-6E8A-4147-A177-3AD203B41FA5}">
                      <a16:colId xmlns:a16="http://schemas.microsoft.com/office/drawing/2014/main" val="386628151"/>
                    </a:ext>
                  </a:extLst>
                </a:gridCol>
                <a:gridCol w="1546836">
                  <a:extLst>
                    <a:ext uri="{9D8B030D-6E8A-4147-A177-3AD203B41FA5}">
                      <a16:colId xmlns:a16="http://schemas.microsoft.com/office/drawing/2014/main" val="1782138274"/>
                    </a:ext>
                  </a:extLst>
                </a:gridCol>
              </a:tblGrid>
              <a:tr h="467706">
                <a:tc>
                  <a:txBody>
                    <a:bodyPr/>
                    <a:lstStyle/>
                    <a:p>
                      <a:pPr marL="0" algn="ctr" defTabSz="932742" rtl="0" eaLnBrk="1" latinLnBrk="0" hangingPunct="1"/>
                      <a:r>
                        <a:rPr lang="en-US" sz="1400" b="0" kern="1200" dirty="0">
                          <a:solidFill>
                            <a:schemeClr val="accent2"/>
                          </a:solidFill>
                          <a:latin typeface="+mn-lt"/>
                          <a:ea typeface="+mn-ea"/>
                          <a:cs typeface="+mn-cs"/>
                        </a:rPr>
                        <a:t>Customer Need</a:t>
                      </a:r>
                    </a:p>
                  </a:txBody>
                  <a:tcPr marL="91427" marR="91427" marT="45713" marB="45713">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32742" rtl="0" eaLnBrk="1" latinLnBrk="0" hangingPunct="1"/>
                      <a:r>
                        <a:rPr lang="en-US" sz="1400" b="0" kern="1200" dirty="0">
                          <a:solidFill>
                            <a:schemeClr val="accent2"/>
                          </a:solidFill>
                          <a:latin typeface="+mn-lt"/>
                          <a:ea typeface="+mn-ea"/>
                          <a:cs typeface="+mn-cs"/>
                        </a:rPr>
                        <a:t>Azure Monitor</a:t>
                      </a:r>
                    </a:p>
                  </a:txBody>
                  <a:tcPr marL="91427" marR="91427" marT="45713" marB="45713">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b="0" dirty="0">
                          <a:solidFill>
                            <a:schemeClr val="accent2"/>
                          </a:solidFill>
                          <a:latin typeface="+mn-lt"/>
                        </a:rPr>
                        <a:t>Azure Security * </a:t>
                      </a:r>
                    </a:p>
                  </a:txBody>
                  <a:tcPr marL="91427" marR="91427" marT="45713" marB="45713">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32742" rtl="0" eaLnBrk="1" latinLnBrk="0" hangingPunct="1"/>
                      <a:r>
                        <a:rPr lang="en-US" sz="1400" b="0" kern="1200" dirty="0">
                          <a:solidFill>
                            <a:schemeClr val="accent2"/>
                          </a:solidFill>
                          <a:latin typeface="+mn-lt"/>
                          <a:ea typeface="+mn-ea"/>
                          <a:cs typeface="+mn-cs"/>
                        </a:rPr>
                        <a:t>Industrial IoT - Time Series Insights - </a:t>
                      </a:r>
                    </a:p>
                  </a:txBody>
                  <a:tcPr marL="91427" marR="91427" marT="45713" marB="45713">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a:r>
                        <a:rPr lang="en-US" sz="1400" b="0" dirty="0">
                          <a:solidFill>
                            <a:schemeClr val="accent2"/>
                          </a:solidFill>
                          <a:latin typeface="+mn-lt"/>
                        </a:rPr>
                        <a:t>Xbox </a:t>
                      </a:r>
                      <a:r>
                        <a:rPr lang="en-US" sz="1400" b="0" dirty="0" err="1">
                          <a:solidFill>
                            <a:schemeClr val="accent2"/>
                          </a:solidFill>
                          <a:latin typeface="+mn-lt"/>
                        </a:rPr>
                        <a:t>Playfab</a:t>
                      </a:r>
                      <a:endParaRPr lang="en-US" sz="1400" b="0" dirty="0">
                        <a:solidFill>
                          <a:schemeClr val="accent2"/>
                        </a:solidFill>
                        <a:latin typeface="+mn-lt"/>
                      </a:endParaRPr>
                    </a:p>
                    <a:p>
                      <a:pPr algn="ctr" rtl="0"/>
                      <a:endParaRPr lang="en-US" sz="1400" b="0" dirty="0">
                        <a:solidFill>
                          <a:schemeClr val="accent2"/>
                        </a:solidFill>
                        <a:latin typeface="+mn-lt"/>
                      </a:endParaRPr>
                    </a:p>
                  </a:txBody>
                  <a:tcPr marL="91427" marR="91427" marT="45713" marB="45713">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b="0" dirty="0">
                          <a:solidFill>
                            <a:schemeClr val="accent2"/>
                          </a:solidFill>
                          <a:latin typeface="+mn-lt"/>
                        </a:rPr>
                        <a:t>MCVP</a:t>
                      </a:r>
                    </a:p>
                    <a:p>
                      <a:pPr algn="ctr"/>
                      <a:endParaRPr lang="en-US" sz="1400" b="0" dirty="0">
                        <a:solidFill>
                          <a:schemeClr val="accent2"/>
                        </a:solidFill>
                        <a:latin typeface="+mn-lt"/>
                      </a:endParaRPr>
                    </a:p>
                  </a:txBody>
                  <a:tcPr marL="91427" marR="91427" marT="45713" marB="45713">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01705622"/>
                  </a:ext>
                </a:extLst>
              </a:tr>
              <a:tr h="2888839">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dirty="0">
                          <a:solidFill>
                            <a:schemeClr val="bg1"/>
                          </a:solidFill>
                          <a:latin typeface="+mn-lt"/>
                          <a:cs typeface="Segoe UI Light" panose="020B0502040204020203" pitchFamily="34" charset="0"/>
                        </a:rPr>
                        <a:t>A fit for purpose end to end solution.</a:t>
                      </a:r>
                    </a:p>
                  </a:txBody>
                  <a:tcPr marL="91427" marR="91427" marT="45713" marB="45713">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a:txBody>
                    <a:bodyPr/>
                    <a:lstStyle/>
                    <a:p>
                      <a:pPr marL="0" marR="0" lvl="0" indent="-9171" algn="l" defTabSz="914400" rtl="0" eaLnBrk="1" fontAlgn="auto" latinLnBrk="0" hangingPunct="1">
                        <a:lnSpc>
                          <a:spcPct val="100000"/>
                        </a:lnSpc>
                        <a:spcBef>
                          <a:spcPts val="0"/>
                        </a:spcBef>
                        <a:spcAft>
                          <a:spcPts val="0"/>
                        </a:spcAft>
                        <a:buClrTx/>
                        <a:buSzTx/>
                        <a:buFont typeface="+mj-lt"/>
                        <a:buNone/>
                        <a:tabLst/>
                        <a:defRPr/>
                      </a:pPr>
                      <a:r>
                        <a:rPr lang="en-US" sz="1200" b="0" dirty="0">
                          <a:solidFill>
                            <a:schemeClr val="bg1"/>
                          </a:solidFill>
                          <a:latin typeface="+mn-lt"/>
                          <a:cs typeface="Segoe UI Light" panose="020B0502040204020203" pitchFamily="34" charset="0"/>
                        </a:rPr>
                        <a:t>Lead with Azure Monitor Log Analytics and Application insights when the customer needs an E2E solution for IT infrastructure, services and applications monitoring and analytics.</a:t>
                      </a:r>
                    </a:p>
                    <a:p>
                      <a:pPr marL="219429" marR="0" lvl="0" indent="-228600" algn="l" defTabSz="914400" rtl="0" eaLnBrk="1" fontAlgn="auto" latinLnBrk="0" hangingPunct="1">
                        <a:lnSpc>
                          <a:spcPct val="100000"/>
                        </a:lnSpc>
                        <a:spcBef>
                          <a:spcPts val="0"/>
                        </a:spcBef>
                        <a:spcAft>
                          <a:spcPts val="0"/>
                        </a:spcAft>
                        <a:buClrTx/>
                        <a:buSzTx/>
                        <a:buFont typeface="+mj-lt"/>
                        <a:buAutoNum type="alphaLcPeriod"/>
                        <a:tabLst/>
                        <a:defRPr/>
                      </a:pPr>
                      <a:r>
                        <a:rPr lang="en-US" sz="1200" b="0" dirty="0">
                          <a:solidFill>
                            <a:schemeClr val="bg1"/>
                          </a:solidFill>
                          <a:latin typeface="+mn-lt"/>
                          <a:cs typeface="Segoe UI Light" panose="020B0502040204020203" pitchFamily="34" charset="0"/>
                        </a:rPr>
                        <a:t>App and infra monitoring models and knowledge OOB</a:t>
                      </a:r>
                    </a:p>
                    <a:p>
                      <a:pPr marL="219429" marR="0" lvl="0" indent="-228600" algn="l" defTabSz="914400" rtl="0" eaLnBrk="1" fontAlgn="auto" latinLnBrk="0" hangingPunct="1">
                        <a:lnSpc>
                          <a:spcPct val="100000"/>
                        </a:lnSpc>
                        <a:spcBef>
                          <a:spcPts val="0"/>
                        </a:spcBef>
                        <a:spcAft>
                          <a:spcPts val="0"/>
                        </a:spcAft>
                        <a:buClrTx/>
                        <a:buSzTx/>
                        <a:buFont typeface="+mj-lt"/>
                        <a:buAutoNum type="alphaLcPeriod"/>
                        <a:tabLst/>
                        <a:defRPr/>
                      </a:pPr>
                      <a:r>
                        <a:rPr lang="en-US" sz="1200" b="0" dirty="0">
                          <a:solidFill>
                            <a:schemeClr val="bg1"/>
                          </a:solidFill>
                          <a:latin typeface="+mn-lt"/>
                          <a:cs typeface="Segoe UI Light" panose="020B0502040204020203" pitchFamily="34" charset="0"/>
                        </a:rPr>
                        <a:t>Full multitenant monitoring experience with alert, dashboards</a:t>
                      </a:r>
                    </a:p>
                    <a:p>
                      <a:pPr marL="219429" marR="0" lvl="0" indent="-228600" algn="l" defTabSz="914400" rtl="0" eaLnBrk="1" fontAlgn="auto" latinLnBrk="0" hangingPunct="1">
                        <a:lnSpc>
                          <a:spcPct val="100000"/>
                        </a:lnSpc>
                        <a:spcBef>
                          <a:spcPts val="0"/>
                        </a:spcBef>
                        <a:spcAft>
                          <a:spcPts val="0"/>
                        </a:spcAft>
                        <a:buClrTx/>
                        <a:buSzTx/>
                        <a:buFont typeface="+mj-lt"/>
                        <a:buAutoNum type="alphaLcPeriod"/>
                        <a:tabLst/>
                        <a:defRPr/>
                      </a:pPr>
                      <a:r>
                        <a:rPr lang="en-US" sz="1200" b="0" dirty="0">
                          <a:solidFill>
                            <a:schemeClr val="bg1"/>
                          </a:solidFill>
                          <a:latin typeface="+mn-lt"/>
                          <a:cs typeface="Segoe UI Light" panose="020B0502040204020203" pitchFamily="34" charset="0"/>
                        </a:rPr>
                        <a:t>Smart analytics for monitoring</a:t>
                      </a:r>
                    </a:p>
                    <a:p>
                      <a:pPr marL="219429" marR="0" lvl="0" indent="-228600" algn="l" defTabSz="914400" rtl="0" eaLnBrk="1" fontAlgn="auto" latinLnBrk="0" hangingPunct="1">
                        <a:lnSpc>
                          <a:spcPct val="100000"/>
                        </a:lnSpc>
                        <a:spcBef>
                          <a:spcPts val="0"/>
                        </a:spcBef>
                        <a:spcAft>
                          <a:spcPts val="0"/>
                        </a:spcAft>
                        <a:buClrTx/>
                        <a:buSzTx/>
                        <a:buFont typeface="+mj-lt"/>
                        <a:buAutoNum type="alphaLcPeriod"/>
                        <a:tabLst/>
                        <a:defRPr/>
                      </a:pPr>
                      <a:r>
                        <a:rPr lang="en-US" sz="1200" b="0" dirty="0">
                          <a:solidFill>
                            <a:schemeClr val="bg1"/>
                          </a:solidFill>
                          <a:latin typeface="+mn-lt"/>
                          <a:cs typeface="Segoe UI Light" panose="020B0502040204020203" pitchFamily="34" charset="0"/>
                        </a:rPr>
                        <a:t>Solution framework for specific more knowledge domains  </a:t>
                      </a:r>
                    </a:p>
                    <a:p>
                      <a:pPr marL="333729" marR="0" lvl="0" indent="-342900" algn="l" defTabSz="914400" rtl="0" eaLnBrk="1" fontAlgn="auto" latinLnBrk="0" hangingPunct="1">
                        <a:lnSpc>
                          <a:spcPct val="100000"/>
                        </a:lnSpc>
                        <a:spcBef>
                          <a:spcPts val="0"/>
                        </a:spcBef>
                        <a:spcAft>
                          <a:spcPts val="0"/>
                        </a:spcAft>
                        <a:buClrTx/>
                        <a:buSzTx/>
                        <a:buFont typeface="+mj-lt"/>
                        <a:buAutoNum type="alphaLcPeriod"/>
                        <a:tabLst/>
                        <a:defRPr/>
                      </a:pPr>
                      <a:r>
                        <a:rPr lang="en-US" sz="1200" b="0" dirty="0">
                          <a:solidFill>
                            <a:schemeClr val="bg1"/>
                          </a:solidFill>
                          <a:latin typeface="+mn-lt"/>
                          <a:cs typeface="Segoe UI Light" panose="020B0502040204020203" pitchFamily="34" charset="0"/>
                        </a:rPr>
                        <a:t>Powerful analytics capabilities of KQL over time series and telemetry data</a:t>
                      </a:r>
                    </a:p>
                  </a:txBody>
                  <a:tcPr marL="91427" marR="91427" marT="45713" marB="45713">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dirty="0">
                          <a:solidFill>
                            <a:schemeClr val="bg1"/>
                          </a:solidFill>
                          <a:latin typeface="+mn-lt"/>
                          <a:cs typeface="Segoe UI Light" panose="020B0502040204020203" pitchFamily="34" charset="0"/>
                        </a:rPr>
                        <a:t>Lead with the Microsoft security solutions like Windows Defender Advanced Threat protection, Azure Security Center and azure Security Insights when the customer needs a security solution</a:t>
                      </a:r>
                    </a:p>
                    <a:p>
                      <a:pPr marL="228600" marR="0" lvl="0" indent="-228600" algn="l" defTabSz="914400" rtl="0" eaLnBrk="1" fontAlgn="auto" latinLnBrk="0" hangingPunct="1">
                        <a:lnSpc>
                          <a:spcPct val="100000"/>
                        </a:lnSpc>
                        <a:spcBef>
                          <a:spcPts val="0"/>
                        </a:spcBef>
                        <a:spcAft>
                          <a:spcPts val="0"/>
                        </a:spcAft>
                        <a:buClrTx/>
                        <a:buSzTx/>
                        <a:buFont typeface="+mj-lt"/>
                        <a:buAutoNum type="alphaLcPeriod"/>
                        <a:tabLst/>
                        <a:defRPr/>
                      </a:pPr>
                      <a:r>
                        <a:rPr lang="en-US" sz="1200" b="0" dirty="0">
                          <a:solidFill>
                            <a:schemeClr val="bg1"/>
                          </a:solidFill>
                          <a:latin typeface="+mn-lt"/>
                          <a:cs typeface="Segoe UI Light" panose="020B0502040204020203" pitchFamily="34" charset="0"/>
                        </a:rPr>
                        <a:t>Security knowledge applied out of the box </a:t>
                      </a:r>
                    </a:p>
                    <a:p>
                      <a:pPr marL="228600" marR="0" lvl="0" indent="-228600" algn="l" defTabSz="914400" rtl="0" eaLnBrk="1" fontAlgn="auto" latinLnBrk="0" hangingPunct="1">
                        <a:lnSpc>
                          <a:spcPct val="100000"/>
                        </a:lnSpc>
                        <a:spcBef>
                          <a:spcPts val="0"/>
                        </a:spcBef>
                        <a:spcAft>
                          <a:spcPts val="0"/>
                        </a:spcAft>
                        <a:buClrTx/>
                        <a:buSzTx/>
                        <a:buFont typeface="+mj-lt"/>
                        <a:buAutoNum type="alphaLcPeriod"/>
                        <a:tabLst/>
                        <a:defRPr/>
                      </a:pPr>
                      <a:r>
                        <a:rPr lang="en-US" sz="1200" b="0" dirty="0">
                          <a:solidFill>
                            <a:schemeClr val="bg1"/>
                          </a:solidFill>
                          <a:latin typeface="+mn-lt"/>
                          <a:cs typeface="Segoe UI Light" panose="020B0502040204020203" pitchFamily="34" charset="0"/>
                        </a:rPr>
                        <a:t>Automatic remediation, protection </a:t>
                      </a:r>
                    </a:p>
                    <a:p>
                      <a:pPr marL="228600" marR="0" lvl="0" indent="-228600" algn="l" defTabSz="914400" rtl="0" eaLnBrk="1" fontAlgn="auto" latinLnBrk="0" hangingPunct="1">
                        <a:lnSpc>
                          <a:spcPct val="100000"/>
                        </a:lnSpc>
                        <a:spcBef>
                          <a:spcPts val="0"/>
                        </a:spcBef>
                        <a:spcAft>
                          <a:spcPts val="0"/>
                        </a:spcAft>
                        <a:buClrTx/>
                        <a:buSzTx/>
                        <a:buFont typeface="+mj-lt"/>
                        <a:buAutoNum type="alphaLcPeriod"/>
                        <a:tabLst/>
                        <a:defRPr/>
                      </a:pPr>
                      <a:r>
                        <a:rPr lang="en-US" sz="1200" b="0" dirty="0">
                          <a:solidFill>
                            <a:schemeClr val="bg1"/>
                          </a:solidFill>
                          <a:latin typeface="+mn-lt"/>
                          <a:cs typeface="Segoe UI Light" panose="020B0502040204020203" pitchFamily="34" charset="0"/>
                        </a:rPr>
                        <a:t>Powerful analytics capabilities of KQL over time series and telemetry data</a:t>
                      </a:r>
                    </a:p>
                  </a:txBody>
                  <a:tcPr marL="91427" marR="91427" marT="45713" marB="45713">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a:txBody>
                    <a:bodyPr/>
                    <a:lstStyle/>
                    <a:p>
                      <a:pPr marL="0" indent="0" rtl="0">
                        <a:buNone/>
                      </a:pPr>
                      <a:r>
                        <a:rPr lang="en-US" sz="1200" b="0" dirty="0">
                          <a:solidFill>
                            <a:schemeClr val="bg1"/>
                          </a:solidFill>
                          <a:latin typeface="+mn-lt"/>
                          <a:cs typeface="Segoe UI Light" panose="020B0502040204020203" pitchFamily="34" charset="0"/>
                        </a:rPr>
                        <a:t>Lead with TSI when the customer needs an end-end-end solution for Industrial IoT analytics that offers:</a:t>
                      </a:r>
                    </a:p>
                    <a:p>
                      <a:pPr marL="333729" marR="0" lvl="0" indent="-342900" algn="l" defTabSz="914400" rtl="0" eaLnBrk="1" fontAlgn="auto" latinLnBrk="0" hangingPunct="1">
                        <a:lnSpc>
                          <a:spcPct val="100000"/>
                        </a:lnSpc>
                        <a:spcBef>
                          <a:spcPts val="0"/>
                        </a:spcBef>
                        <a:spcAft>
                          <a:spcPts val="0"/>
                        </a:spcAft>
                        <a:buClrTx/>
                        <a:buSzTx/>
                        <a:buFont typeface="+mj-lt"/>
                        <a:buAutoNum type="alphaLcPeriod"/>
                        <a:tabLst/>
                        <a:defRPr/>
                      </a:pPr>
                      <a:r>
                        <a:rPr lang="en-US" sz="1200" b="0" dirty="0">
                          <a:solidFill>
                            <a:schemeClr val="bg1"/>
                          </a:solidFill>
                          <a:latin typeface="+mn-lt"/>
                        </a:rPr>
                        <a:t>IoT-optimized, turnkey, PAYG, serverless platform</a:t>
                      </a:r>
                    </a:p>
                    <a:p>
                      <a:pPr marL="333729" marR="0" lvl="0" indent="-342900" algn="l" defTabSz="914400" rtl="0" eaLnBrk="1" fontAlgn="auto" latinLnBrk="0" hangingPunct="1">
                        <a:lnSpc>
                          <a:spcPct val="100000"/>
                        </a:lnSpc>
                        <a:spcBef>
                          <a:spcPts val="0"/>
                        </a:spcBef>
                        <a:spcAft>
                          <a:spcPts val="0"/>
                        </a:spcAft>
                        <a:buClrTx/>
                        <a:buSzTx/>
                        <a:buFont typeface="+mj-lt"/>
                        <a:buAutoNum type="alphaLcPeriod"/>
                        <a:tabLst/>
                        <a:defRPr/>
                      </a:pPr>
                      <a:r>
                        <a:rPr lang="en-US" sz="1200" b="0" dirty="0">
                          <a:solidFill>
                            <a:schemeClr val="bg1"/>
                          </a:solidFill>
                          <a:latin typeface="+mn-lt"/>
                          <a:cs typeface="Segoe UI Light" panose="020B0502040204020203" pitchFamily="34" charset="0"/>
                        </a:rPr>
                        <a:t>Rich semantic modeling for contextualization of time series data</a:t>
                      </a:r>
                    </a:p>
                    <a:p>
                      <a:pPr marL="333729" marR="0" lvl="0" indent="-342900" algn="l" defTabSz="914400" rtl="0" eaLnBrk="1" fontAlgn="auto" latinLnBrk="0" hangingPunct="1">
                        <a:lnSpc>
                          <a:spcPct val="100000"/>
                        </a:lnSpc>
                        <a:spcBef>
                          <a:spcPts val="0"/>
                        </a:spcBef>
                        <a:spcAft>
                          <a:spcPts val="0"/>
                        </a:spcAft>
                        <a:buClrTx/>
                        <a:buSzTx/>
                        <a:buFont typeface="+mj-lt"/>
                        <a:buAutoNum type="alphaLcPeriod"/>
                        <a:tabLst/>
                        <a:defRPr/>
                      </a:pPr>
                      <a:r>
                        <a:rPr lang="en-US" sz="1200" b="0" dirty="0">
                          <a:solidFill>
                            <a:schemeClr val="bg1"/>
                          </a:solidFill>
                          <a:latin typeface="+mn-lt"/>
                          <a:cs typeface="Segoe UI Light" panose="020B0502040204020203" pitchFamily="34" charset="0"/>
                        </a:rPr>
                        <a:t>Asset-based analytics user experience for discovery, trending, anomaly detection and operational intelligence</a:t>
                      </a:r>
                    </a:p>
                  </a:txBody>
                  <a:tcPr marL="91427" marR="91427" marT="45713" marB="45713">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a:txBody>
                    <a:bodyPr/>
                    <a:lstStyle/>
                    <a:p>
                      <a:r>
                        <a:rPr lang="en-US" sz="1200" b="0" kern="1200" dirty="0">
                          <a:solidFill>
                            <a:schemeClr val="bg1"/>
                          </a:solidFill>
                          <a:latin typeface="+mn-lt"/>
                          <a:ea typeface="+mn-ea"/>
                          <a:cs typeface="Segoe UI Light" panose="020B0502040204020203" pitchFamily="34" charset="0"/>
                        </a:rPr>
                        <a:t>Lead with </a:t>
                      </a:r>
                      <a:r>
                        <a:rPr lang="en-US" sz="1200" b="0" kern="1200" dirty="0" err="1">
                          <a:solidFill>
                            <a:schemeClr val="bg1"/>
                          </a:solidFill>
                          <a:latin typeface="+mn-lt"/>
                          <a:ea typeface="+mn-ea"/>
                          <a:cs typeface="Segoe UI Light" panose="020B0502040204020203" pitchFamily="34" charset="0"/>
                        </a:rPr>
                        <a:t>Playfab</a:t>
                      </a:r>
                      <a:r>
                        <a:rPr lang="en-US" sz="1200" b="0" kern="1200" dirty="0">
                          <a:solidFill>
                            <a:schemeClr val="bg1"/>
                          </a:solidFill>
                          <a:latin typeface="+mn-lt"/>
                          <a:ea typeface="+mn-ea"/>
                          <a:cs typeface="Segoe UI Light" panose="020B0502040204020203" pitchFamily="34" charset="0"/>
                        </a:rPr>
                        <a:t> when the customer needs full platform for game development including game analytics and data exchange </a:t>
                      </a:r>
                    </a:p>
                  </a:txBody>
                  <a:tcPr marL="91427" marR="91427" marT="45713" marB="45713">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a:txBody>
                    <a:bodyPr/>
                    <a:lstStyle/>
                    <a:p>
                      <a:pPr rtl="0"/>
                      <a:r>
                        <a:rPr lang="en-US" sz="1200" b="0" kern="1200" dirty="0">
                          <a:solidFill>
                            <a:schemeClr val="bg1"/>
                          </a:solidFill>
                          <a:latin typeface="+mn-lt"/>
                          <a:ea typeface="+mn-ea"/>
                          <a:cs typeface="Segoe UI Light" panose="020B0502040204020203" pitchFamily="34" charset="0"/>
                        </a:rPr>
                        <a:t>Lead with MCVP for connected cars E2E fit for purpose solution and platform  </a:t>
                      </a:r>
                    </a:p>
                  </a:txBody>
                  <a:tcPr marL="91427" marR="91427" marT="45713" marB="45713">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extLst>
                  <a:ext uri="{0D108BD9-81ED-4DB2-BD59-A6C34878D82A}">
                    <a16:rowId xmlns:a16="http://schemas.microsoft.com/office/drawing/2014/main" val="1828295488"/>
                  </a:ext>
                </a:extLst>
              </a:tr>
              <a:tr h="1350127">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dirty="0">
                          <a:solidFill>
                            <a:schemeClr val="bg1"/>
                          </a:solidFill>
                          <a:latin typeface="+mn-lt"/>
                          <a:cs typeface="Segoe UI Light" panose="020B0502040204020203" pitchFamily="34" charset="0"/>
                        </a:rPr>
                        <a:t>A flexible platform to build custom analytical  solutions.</a:t>
                      </a:r>
                    </a:p>
                  </a:txBody>
                  <a:tcPr marL="91427" marR="91427" marT="45713" marB="45713">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tcPr>
                </a:tc>
                <a:tc gridSpan="5">
                  <a:txBody>
                    <a:bodyPr/>
                    <a:lstStyle/>
                    <a:p>
                      <a:r>
                        <a:rPr lang="en-US" sz="1200" b="0" dirty="0">
                          <a:solidFill>
                            <a:schemeClr val="bg1"/>
                          </a:solidFill>
                          <a:latin typeface="+mn-lt"/>
                          <a:cs typeface="Segoe UI Light" panose="020B0502040204020203" pitchFamily="34" charset="0"/>
                        </a:rPr>
                        <a:t>Recommend </a:t>
                      </a:r>
                      <a:r>
                        <a:rPr lang="en-US" sz="1200" b="0" kern="1200" dirty="0">
                          <a:solidFill>
                            <a:schemeClr val="bg1"/>
                          </a:solidFill>
                          <a:latin typeface="+mn-lt"/>
                          <a:ea typeface="+mn-ea"/>
                          <a:cs typeface="Segoe UI Light" panose="020B0502040204020203" pitchFamily="34" charset="0"/>
                        </a:rPr>
                        <a:t>ADX when the customer is </a:t>
                      </a:r>
                      <a:r>
                        <a:rPr lang="en-US" sz="1200" b="0" dirty="0">
                          <a:solidFill>
                            <a:schemeClr val="bg1"/>
                          </a:solidFill>
                          <a:latin typeface="+mn-lt"/>
                          <a:cs typeface="Segoe UI Light" panose="020B0502040204020203" pitchFamily="34" charset="0"/>
                        </a:rPr>
                        <a:t>building their own analytics solution or platform and needs</a:t>
                      </a:r>
                      <a:r>
                        <a:rPr lang="en-US" sz="1200" b="0" dirty="0">
                          <a:solidFill>
                            <a:schemeClr val="bg1"/>
                          </a:solidFill>
                          <a:latin typeface="+mn-lt"/>
                        </a:rPr>
                        <a:t>:</a:t>
                      </a:r>
                    </a:p>
                    <a:p>
                      <a:pPr marL="333729" marR="0" lvl="0" indent="-342900" algn="l" defTabSz="914400" rtl="0" eaLnBrk="1" fontAlgn="auto" latinLnBrk="0" hangingPunct="1">
                        <a:lnSpc>
                          <a:spcPct val="100000"/>
                        </a:lnSpc>
                        <a:spcBef>
                          <a:spcPts val="0"/>
                        </a:spcBef>
                        <a:spcAft>
                          <a:spcPts val="0"/>
                        </a:spcAft>
                        <a:buClrTx/>
                        <a:buSzTx/>
                        <a:buFont typeface="+mj-lt"/>
                        <a:buAutoNum type="alphaLcPeriod"/>
                        <a:tabLst/>
                        <a:defRPr/>
                      </a:pPr>
                      <a:r>
                        <a:rPr lang="en-US" sz="1200" b="0" dirty="0">
                          <a:solidFill>
                            <a:schemeClr val="bg1"/>
                          </a:solidFill>
                          <a:latin typeface="+mn-lt"/>
                        </a:rPr>
                        <a:t>Full control of data sources, data schema and data management</a:t>
                      </a:r>
                    </a:p>
                    <a:p>
                      <a:pPr marL="333729" marR="0" lvl="0" indent="-342900" algn="l" defTabSz="914400" rtl="0" eaLnBrk="1" fontAlgn="auto" latinLnBrk="0" hangingPunct="1">
                        <a:lnSpc>
                          <a:spcPct val="100000"/>
                        </a:lnSpc>
                        <a:spcBef>
                          <a:spcPts val="0"/>
                        </a:spcBef>
                        <a:spcAft>
                          <a:spcPts val="0"/>
                        </a:spcAft>
                        <a:buClrTx/>
                        <a:buSzTx/>
                        <a:buFont typeface="+mj-lt"/>
                        <a:buAutoNum type="alphaLcPeriod"/>
                        <a:tabLst/>
                        <a:defRPr/>
                      </a:pPr>
                      <a:r>
                        <a:rPr lang="en-US" sz="1200" b="0" dirty="0">
                          <a:solidFill>
                            <a:schemeClr val="bg1"/>
                          </a:solidFill>
                          <a:latin typeface="+mn-lt"/>
                          <a:cs typeface="Segoe UI Light" panose="020B0502040204020203" pitchFamily="34" charset="0"/>
                        </a:rPr>
                        <a:t>Powerful analytics capabilities of KQL over time series and telemetry data</a:t>
                      </a:r>
                    </a:p>
                    <a:p>
                      <a:pPr marL="333729" marR="0" lvl="0" indent="-342900" algn="l" defTabSz="914400" rtl="0" eaLnBrk="1" fontAlgn="auto" latinLnBrk="0" hangingPunct="1">
                        <a:lnSpc>
                          <a:spcPct val="100000"/>
                        </a:lnSpc>
                        <a:spcBef>
                          <a:spcPts val="0"/>
                        </a:spcBef>
                        <a:spcAft>
                          <a:spcPts val="0"/>
                        </a:spcAft>
                        <a:buClrTx/>
                        <a:buSzTx/>
                        <a:buFont typeface="+mj-lt"/>
                        <a:buAutoNum type="alphaLcPeriod"/>
                        <a:tabLst/>
                        <a:defRPr/>
                      </a:pPr>
                      <a:r>
                        <a:rPr lang="en-US" sz="1200" b="0" dirty="0">
                          <a:solidFill>
                            <a:schemeClr val="bg1"/>
                          </a:solidFill>
                          <a:latin typeface="+mn-lt"/>
                        </a:rPr>
                        <a:t>Reserved resources cost model</a:t>
                      </a:r>
                    </a:p>
                  </a:txBody>
                  <a:tcPr marL="91427" marR="91427" marT="45713" marB="45713">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800100" marR="0" lvl="1" indent="-342900" algn="l" defTabSz="914400" rtl="0" eaLnBrk="1" fontAlgn="auto" latinLnBrk="0" hangingPunct="1">
                        <a:lnSpc>
                          <a:spcPct val="100000"/>
                        </a:lnSpc>
                        <a:spcBef>
                          <a:spcPts val="0"/>
                        </a:spcBef>
                        <a:spcAft>
                          <a:spcPts val="0"/>
                        </a:spcAft>
                        <a:buClrTx/>
                        <a:buSzTx/>
                        <a:buFont typeface="+mj-lt"/>
                        <a:buAutoNum type="alphaLcPeriod"/>
                        <a:tabLst/>
                        <a:defRPr/>
                      </a:pPr>
                      <a:endParaRPr lang="en-US" sz="1200" b="0">
                        <a:latin typeface="Segoe Light"/>
                      </a:endParaRPr>
                    </a:p>
                  </a:txBody>
                  <a:tcPr/>
                </a:tc>
                <a:tc hMerge="1">
                  <a:txBody>
                    <a:bodyPr/>
                    <a:lstStyle/>
                    <a:p>
                      <a:endParaRPr lang="en-US" sz="1200" b="0">
                        <a:latin typeface="Segoe Light"/>
                      </a:endParaRPr>
                    </a:p>
                  </a:txBody>
                  <a:tcPr/>
                </a:tc>
                <a:tc hMerge="1">
                  <a:txBody>
                    <a:bodyPr/>
                    <a:lstStyle/>
                    <a:p>
                      <a:endParaRPr lang="en-US" sz="1400"/>
                    </a:p>
                  </a:txBody>
                  <a:tcPr/>
                </a:tc>
                <a:tc hMerge="1">
                  <a:txBody>
                    <a:bodyPr/>
                    <a:lstStyle/>
                    <a:p>
                      <a:pPr marL="333729" marR="0" lvl="0" indent="-342900" algn="l" defTabSz="914400" rtl="0" eaLnBrk="1" fontAlgn="auto" latinLnBrk="0" hangingPunct="1">
                        <a:lnSpc>
                          <a:spcPct val="100000"/>
                        </a:lnSpc>
                        <a:spcBef>
                          <a:spcPts val="0"/>
                        </a:spcBef>
                        <a:spcAft>
                          <a:spcPts val="0"/>
                        </a:spcAft>
                        <a:buClrTx/>
                        <a:buSzTx/>
                        <a:buFont typeface="+mj-lt"/>
                        <a:buAutoNum type="alphaLcPeriod"/>
                        <a:tabLst/>
                        <a:defRPr/>
                      </a:pPr>
                      <a:endParaRPr lang="en-US" sz="1200" b="0">
                        <a:latin typeface="Segoe Light"/>
                      </a:endParaRPr>
                    </a:p>
                  </a:txBody>
                  <a:tcPr/>
                </a:tc>
                <a:extLst>
                  <a:ext uri="{0D108BD9-81ED-4DB2-BD59-A6C34878D82A}">
                    <a16:rowId xmlns:a16="http://schemas.microsoft.com/office/drawing/2014/main" val="3104212078"/>
                  </a:ext>
                </a:extLst>
              </a:tr>
            </a:tbl>
          </a:graphicData>
        </a:graphic>
      </p:graphicFrame>
      <p:pic>
        <p:nvPicPr>
          <p:cNvPr id="4" name="Picture 3" descr="QR Code for ADX">
            <a:extLst>
              <a:ext uri="{FF2B5EF4-FFF2-40B4-BE49-F238E27FC236}">
                <a16:creationId xmlns:a16="http://schemas.microsoft.com/office/drawing/2014/main" id="{43F1731A-32BA-4741-9BB7-3BD7C5E5D2A6}"/>
              </a:ext>
            </a:extLst>
          </p:cNvPr>
          <p:cNvPicPr>
            <a:picLocks noChangeAspect="1"/>
          </p:cNvPicPr>
          <p:nvPr/>
        </p:nvPicPr>
        <p:blipFill>
          <a:blip r:embed="rId3"/>
          <a:stretch>
            <a:fillRect/>
          </a:stretch>
        </p:blipFill>
        <p:spPr>
          <a:xfrm>
            <a:off x="10161530" y="5274552"/>
            <a:ext cx="1003416" cy="1003416"/>
          </a:xfrm>
          <a:prstGeom prst="rect">
            <a:avLst/>
          </a:prstGeom>
        </p:spPr>
      </p:pic>
    </p:spTree>
    <p:extLst>
      <p:ext uri="{BB962C8B-B14F-4D97-AF65-F5344CB8AC3E}">
        <p14:creationId xmlns:p14="http://schemas.microsoft.com/office/powerpoint/2010/main" val="314543888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A340D2-C832-4AAD-8EB4-0F13D4237673}"/>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565" t="1800" r="19643" b="48550"/>
          <a:stretch/>
        </p:blipFill>
        <p:spPr>
          <a:xfrm>
            <a:off x="748517" y="1044837"/>
            <a:ext cx="10694966" cy="5823093"/>
          </a:xfrm>
          <a:prstGeom prst="rect">
            <a:avLst/>
          </a:prstGeom>
        </p:spPr>
      </p:pic>
      <p:sp>
        <p:nvSpPr>
          <p:cNvPr id="62" name="Rectangle 61">
            <a:extLst>
              <a:ext uri="{FF2B5EF4-FFF2-40B4-BE49-F238E27FC236}">
                <a16:creationId xmlns:a16="http://schemas.microsoft.com/office/drawing/2014/main" id="{132395C8-1B6B-4CD7-A6BB-F6D47AF6B2BA}"/>
              </a:ext>
              <a:ext uri="{C183D7F6-B498-43B3-948B-1728B52AA6E4}">
                <adec:decorative xmlns:adec="http://schemas.microsoft.com/office/drawing/2017/decorative" val="1"/>
              </a:ext>
            </a:extLst>
          </p:cNvPr>
          <p:cNvSpPr/>
          <p:nvPr/>
        </p:nvSpPr>
        <p:spPr bwMode="auto">
          <a:xfrm>
            <a:off x="593891" y="734199"/>
            <a:ext cx="11025188" cy="12134723"/>
          </a:xfrm>
          <a:prstGeom prst="rect">
            <a:avLst/>
          </a:prstGeom>
          <a:gradFill>
            <a:gsLst>
              <a:gs pos="65000">
                <a:schemeClr val="bg1"/>
              </a:gs>
              <a:gs pos="57000">
                <a:schemeClr val="bg1">
                  <a:alpha val="0"/>
                </a:schemeClr>
              </a:gs>
            </a:gsLst>
            <a:path path="circle">
              <a:fillToRect l="50000" t="50000" r="50000" b="5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A20EEB7A-87D5-4C18-BD07-5FEAB4CD57FC}"/>
              </a:ext>
              <a:ext uri="{C183D7F6-B498-43B3-948B-1728B52AA6E4}">
                <adec:decorative xmlns:adec="http://schemas.microsoft.com/office/drawing/2017/decorative" val="1"/>
              </a:ext>
            </a:extLst>
          </p:cNvPr>
          <p:cNvSpPr/>
          <p:nvPr/>
        </p:nvSpPr>
        <p:spPr bwMode="auto">
          <a:xfrm>
            <a:off x="825302" y="1660887"/>
            <a:ext cx="10561031" cy="10561031"/>
          </a:xfrm>
          <a:prstGeom prst="ellipse">
            <a:avLst/>
          </a:prstGeom>
          <a:noFill/>
          <a:ln w="38100">
            <a:solidFill>
              <a:schemeClr val="accent2">
                <a:alpha val="74000"/>
              </a:schemeClr>
            </a:solidFill>
            <a:headEnd type="none" w="med" len="med"/>
            <a:tailEnd type="none" w="med" len="med"/>
          </a:ln>
          <a:effectLst>
            <a:glow rad="635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2C3B638-F2C4-4FCB-918B-19FF2998E337}"/>
              </a:ext>
            </a:extLst>
          </p:cNvPr>
          <p:cNvSpPr>
            <a:spLocks noGrp="1"/>
          </p:cNvSpPr>
          <p:nvPr>
            <p:ph type="title"/>
          </p:nvPr>
        </p:nvSpPr>
        <p:spPr>
          <a:xfrm>
            <a:off x="588963" y="457200"/>
            <a:ext cx="10364788" cy="553998"/>
          </a:xfrm>
        </p:spPr>
        <p:txBody>
          <a:bodyPr/>
          <a:lstStyle/>
          <a:p>
            <a:r>
              <a:rPr lang="en-US" dirty="0"/>
              <a:t>Telemetry - </a:t>
            </a:r>
            <a:r>
              <a:rPr lang="en-US" dirty="0">
                <a:solidFill>
                  <a:schemeClr val="accent2"/>
                </a:solidFill>
              </a:rPr>
              <a:t>A key data for Digital Transformation</a:t>
            </a:r>
          </a:p>
        </p:txBody>
      </p:sp>
      <p:grpSp>
        <p:nvGrpSpPr>
          <p:cNvPr id="22" name="Group 21">
            <a:extLst>
              <a:ext uri="{FF2B5EF4-FFF2-40B4-BE49-F238E27FC236}">
                <a16:creationId xmlns:a16="http://schemas.microsoft.com/office/drawing/2014/main" id="{3BFF6F8F-E3F3-4FA6-B865-AABE507772C7}"/>
              </a:ext>
              <a:ext uri="{C183D7F6-B498-43B3-948B-1728B52AA6E4}">
                <adec:decorative xmlns:adec="http://schemas.microsoft.com/office/drawing/2017/decorative" val="1"/>
              </a:ext>
            </a:extLst>
          </p:cNvPr>
          <p:cNvGrpSpPr/>
          <p:nvPr/>
        </p:nvGrpSpPr>
        <p:grpSpPr>
          <a:xfrm>
            <a:off x="5582263" y="1143000"/>
            <a:ext cx="1041062" cy="1041062"/>
            <a:chOff x="5582263" y="1135626"/>
            <a:chExt cx="1041062" cy="1041062"/>
          </a:xfrm>
        </p:grpSpPr>
        <p:sp>
          <p:nvSpPr>
            <p:cNvPr id="40" name="Content Placeholder 2">
              <a:extLst>
                <a:ext uri="{FF2B5EF4-FFF2-40B4-BE49-F238E27FC236}">
                  <a16:creationId xmlns:a16="http://schemas.microsoft.com/office/drawing/2014/main" id="{1CC900DF-AA11-4BAA-9C11-D0A34BF1BB0A}"/>
                </a:ext>
              </a:extLst>
            </p:cNvPr>
            <p:cNvSpPr txBox="1">
              <a:spLocks/>
            </p:cNvSpPr>
            <p:nvPr/>
          </p:nvSpPr>
          <p:spPr>
            <a:xfrm>
              <a:off x="5645594" y="1198957"/>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tx1"/>
                  </a:solidFill>
                  <a:effectLst/>
                  <a:uLnTx/>
                  <a:uFillTx/>
                  <a:ea typeface="+mn-ea"/>
                  <a:cs typeface="Segoe UI" panose="020B0502040204020203" pitchFamily="34" charset="0"/>
                </a:rPr>
                <a:t>IoT</a:t>
              </a:r>
            </a:p>
          </p:txBody>
        </p:sp>
        <p:sp>
          <p:nvSpPr>
            <p:cNvPr id="21" name="Oval 20">
              <a:extLst>
                <a:ext uri="{FF2B5EF4-FFF2-40B4-BE49-F238E27FC236}">
                  <a16:creationId xmlns:a16="http://schemas.microsoft.com/office/drawing/2014/main" id="{3801D0ED-7C03-4766-B139-8B1C2F99EF98}"/>
                </a:ext>
              </a:extLst>
            </p:cNvPr>
            <p:cNvSpPr/>
            <p:nvPr/>
          </p:nvSpPr>
          <p:spPr bwMode="auto">
            <a:xfrm>
              <a:off x="5582263" y="1135626"/>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36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CD5755C0-B548-4D0B-9FB4-71A7D0F1CBEB}"/>
              </a:ext>
              <a:ext uri="{C183D7F6-B498-43B3-948B-1728B52AA6E4}">
                <adec:decorative xmlns:adec="http://schemas.microsoft.com/office/drawing/2017/decorative" val="1"/>
              </a:ext>
            </a:extLst>
          </p:cNvPr>
          <p:cNvGrpSpPr/>
          <p:nvPr/>
        </p:nvGrpSpPr>
        <p:grpSpPr>
          <a:xfrm>
            <a:off x="4155780" y="1326231"/>
            <a:ext cx="1041062" cy="1041062"/>
            <a:chOff x="5582263" y="1135626"/>
            <a:chExt cx="1041062" cy="1041062"/>
          </a:xfrm>
        </p:grpSpPr>
        <p:sp>
          <p:nvSpPr>
            <p:cNvPr id="26" name="Content Placeholder 2">
              <a:extLst>
                <a:ext uri="{FF2B5EF4-FFF2-40B4-BE49-F238E27FC236}">
                  <a16:creationId xmlns:a16="http://schemas.microsoft.com/office/drawing/2014/main" id="{8CAF3FCC-7A3D-41EE-B7C1-00F0056DAE15}"/>
                </a:ext>
              </a:extLst>
            </p:cNvPr>
            <p:cNvSpPr txBox="1">
              <a:spLocks/>
            </p:cNvSpPr>
            <p:nvPr/>
          </p:nvSpPr>
          <p:spPr>
            <a:xfrm>
              <a:off x="5645594" y="1198957"/>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chemeClr val="tx1"/>
                  </a:solidFill>
                  <a:effectLst/>
                  <a:uLnTx/>
                  <a:uFillTx/>
                  <a:ea typeface="+mn-ea"/>
                  <a:cs typeface="Segoe UI" panose="020B0502040204020203" pitchFamily="34" charset="0"/>
                </a:rPr>
                <a:t>Logs</a:t>
              </a:r>
            </a:p>
          </p:txBody>
        </p:sp>
        <p:sp>
          <p:nvSpPr>
            <p:cNvPr id="27" name="Oval 26">
              <a:extLst>
                <a:ext uri="{FF2B5EF4-FFF2-40B4-BE49-F238E27FC236}">
                  <a16:creationId xmlns:a16="http://schemas.microsoft.com/office/drawing/2014/main" id="{E9E02688-A858-4B7C-9137-8C99B286E06A}"/>
                </a:ext>
              </a:extLst>
            </p:cNvPr>
            <p:cNvSpPr/>
            <p:nvPr/>
          </p:nvSpPr>
          <p:spPr bwMode="auto">
            <a:xfrm>
              <a:off x="5582263" y="1135626"/>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8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 name="Group 27">
            <a:extLst>
              <a:ext uri="{FF2B5EF4-FFF2-40B4-BE49-F238E27FC236}">
                <a16:creationId xmlns:a16="http://schemas.microsoft.com/office/drawing/2014/main" id="{8A943C13-0FD8-4D16-B121-3B867CEAEE53}"/>
              </a:ext>
              <a:ext uri="{C183D7F6-B498-43B3-948B-1728B52AA6E4}">
                <adec:decorative xmlns:adec="http://schemas.microsoft.com/office/drawing/2017/decorative" val="1"/>
              </a:ext>
            </a:extLst>
          </p:cNvPr>
          <p:cNvGrpSpPr/>
          <p:nvPr/>
        </p:nvGrpSpPr>
        <p:grpSpPr>
          <a:xfrm>
            <a:off x="2841207" y="1861896"/>
            <a:ext cx="1041062" cy="1041062"/>
            <a:chOff x="5582263" y="1135626"/>
            <a:chExt cx="1041062" cy="1041062"/>
          </a:xfrm>
        </p:grpSpPr>
        <p:sp>
          <p:nvSpPr>
            <p:cNvPr id="29" name="Content Placeholder 2">
              <a:extLst>
                <a:ext uri="{FF2B5EF4-FFF2-40B4-BE49-F238E27FC236}">
                  <a16:creationId xmlns:a16="http://schemas.microsoft.com/office/drawing/2014/main" id="{799C5C21-9D69-4767-9AB8-906B0ED281FA}"/>
                </a:ext>
              </a:extLst>
            </p:cNvPr>
            <p:cNvSpPr txBox="1">
              <a:spLocks/>
            </p:cNvSpPr>
            <p:nvPr/>
          </p:nvSpPr>
          <p:spPr>
            <a:xfrm>
              <a:off x="5645594" y="1198957"/>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1000"/>
                </a:spcAft>
                <a:buNone/>
                <a:defRPr/>
              </a:pPr>
              <a:r>
                <a:rPr lang="en-US" sz="1200" dirty="0">
                  <a:solidFill>
                    <a:schemeClr val="tx1"/>
                  </a:solidFill>
                  <a:cs typeface="Segoe UI"/>
                </a:rPr>
                <a:t>Time Series</a:t>
              </a:r>
              <a:endParaRPr lang="en-US" sz="1200" b="0" i="0" u="none" strike="noStrike" kern="1200" cap="none" spc="0" normalizeH="0" baseline="0" noProof="0" dirty="0">
                <a:ln>
                  <a:noFill/>
                </a:ln>
                <a:solidFill>
                  <a:schemeClr val="tx1"/>
                </a:solidFill>
                <a:effectLst/>
                <a:uLnTx/>
                <a:uFillTx/>
                <a:cs typeface="Segoe UI"/>
              </a:endParaRPr>
            </a:p>
          </p:txBody>
        </p:sp>
        <p:sp>
          <p:nvSpPr>
            <p:cNvPr id="30" name="Oval 29">
              <a:extLst>
                <a:ext uri="{FF2B5EF4-FFF2-40B4-BE49-F238E27FC236}">
                  <a16:creationId xmlns:a16="http://schemas.microsoft.com/office/drawing/2014/main" id="{6A9A7134-07F8-4C29-BCD2-BE689E62557A}"/>
                </a:ext>
              </a:extLst>
            </p:cNvPr>
            <p:cNvSpPr/>
            <p:nvPr/>
          </p:nvSpPr>
          <p:spPr bwMode="auto">
            <a:xfrm>
              <a:off x="5582263" y="1135626"/>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1" name="Group 30">
            <a:extLst>
              <a:ext uri="{FF2B5EF4-FFF2-40B4-BE49-F238E27FC236}">
                <a16:creationId xmlns:a16="http://schemas.microsoft.com/office/drawing/2014/main" id="{5E966391-0E79-4D1C-8ED8-5DE420EDB298}"/>
              </a:ext>
              <a:ext uri="{C183D7F6-B498-43B3-948B-1728B52AA6E4}">
                <adec:decorative xmlns:adec="http://schemas.microsoft.com/office/drawing/2017/decorative" val="1"/>
              </a:ext>
            </a:extLst>
          </p:cNvPr>
          <p:cNvGrpSpPr/>
          <p:nvPr/>
        </p:nvGrpSpPr>
        <p:grpSpPr>
          <a:xfrm>
            <a:off x="1714982" y="2774845"/>
            <a:ext cx="1041062" cy="1041062"/>
            <a:chOff x="5582263" y="1135626"/>
            <a:chExt cx="1041062" cy="1041062"/>
          </a:xfrm>
        </p:grpSpPr>
        <p:sp>
          <p:nvSpPr>
            <p:cNvPr id="32" name="Content Placeholder 2">
              <a:extLst>
                <a:ext uri="{FF2B5EF4-FFF2-40B4-BE49-F238E27FC236}">
                  <a16:creationId xmlns:a16="http://schemas.microsoft.com/office/drawing/2014/main" id="{B98E9965-55FC-4E3F-A07F-0A96AB5D228A}"/>
                </a:ext>
              </a:extLst>
            </p:cNvPr>
            <p:cNvSpPr txBox="1">
              <a:spLocks/>
            </p:cNvSpPr>
            <p:nvPr/>
          </p:nvSpPr>
          <p:spPr>
            <a:xfrm>
              <a:off x="5645594" y="1198957"/>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r>
                <a:rPr kumimoji="0" lang="en-US" sz="1050" b="0" i="0" u="none" strike="noStrike" kern="1200" cap="none" spc="0" normalizeH="0" baseline="0" noProof="0" dirty="0">
                  <a:ln>
                    <a:noFill/>
                  </a:ln>
                  <a:solidFill>
                    <a:schemeClr val="tx1"/>
                  </a:solidFill>
                  <a:effectLst/>
                  <a:uLnTx/>
                  <a:uFillTx/>
                  <a:ea typeface="+mn-ea"/>
                  <a:cs typeface="Segoe UI" panose="020B0502040204020203" pitchFamily="34" charset="0"/>
                </a:rPr>
                <a:t>Connected Devices</a:t>
              </a:r>
            </a:p>
          </p:txBody>
        </p:sp>
        <p:sp>
          <p:nvSpPr>
            <p:cNvPr id="33" name="Oval 32">
              <a:extLst>
                <a:ext uri="{FF2B5EF4-FFF2-40B4-BE49-F238E27FC236}">
                  <a16:creationId xmlns:a16="http://schemas.microsoft.com/office/drawing/2014/main" id="{443F71FC-DBDD-4251-8B01-EC5BA604129E}"/>
                </a:ext>
              </a:extLst>
            </p:cNvPr>
            <p:cNvSpPr/>
            <p:nvPr/>
          </p:nvSpPr>
          <p:spPr bwMode="auto">
            <a:xfrm>
              <a:off x="5582263" y="1135626"/>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DFB08487-DAB2-4EA3-8AF9-7E0668C9C46A}"/>
              </a:ext>
              <a:ext uri="{C183D7F6-B498-43B3-948B-1728B52AA6E4}">
                <adec:decorative xmlns:adec="http://schemas.microsoft.com/office/drawing/2017/decorative" val="1"/>
              </a:ext>
            </a:extLst>
          </p:cNvPr>
          <p:cNvGrpSpPr/>
          <p:nvPr/>
        </p:nvGrpSpPr>
        <p:grpSpPr>
          <a:xfrm>
            <a:off x="882452" y="3925361"/>
            <a:ext cx="1041062" cy="1041062"/>
            <a:chOff x="5582263" y="1135626"/>
            <a:chExt cx="1041062" cy="1041062"/>
          </a:xfrm>
        </p:grpSpPr>
        <p:sp>
          <p:nvSpPr>
            <p:cNvPr id="35" name="Content Placeholder 2">
              <a:extLst>
                <a:ext uri="{FF2B5EF4-FFF2-40B4-BE49-F238E27FC236}">
                  <a16:creationId xmlns:a16="http://schemas.microsoft.com/office/drawing/2014/main" id="{5E5DEA29-97B1-4833-94D6-9F3C9F2EC4F7}"/>
                </a:ext>
              </a:extLst>
            </p:cNvPr>
            <p:cNvSpPr txBox="1">
              <a:spLocks/>
            </p:cNvSpPr>
            <p:nvPr/>
          </p:nvSpPr>
          <p:spPr>
            <a:xfrm>
              <a:off x="5645594" y="1198957"/>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r>
                <a:rPr kumimoji="0" lang="en-US" sz="1050" b="0" i="0" u="none" strike="noStrike" kern="1200" cap="none" spc="0" normalizeH="0" baseline="0" noProof="0" dirty="0">
                  <a:ln>
                    <a:noFill/>
                  </a:ln>
                  <a:solidFill>
                    <a:schemeClr val="tx1"/>
                  </a:solidFill>
                  <a:effectLst/>
                  <a:uLnTx/>
                  <a:uFillTx/>
                  <a:ea typeface="+mn-ea"/>
                  <a:cs typeface="Segoe UI" panose="020B0502040204020203" pitchFamily="34" charset="0"/>
                </a:rPr>
                <a:t>Smart</a:t>
              </a:r>
              <a:br>
                <a:rPr lang="en-US" sz="1050" dirty="0">
                  <a:solidFill>
                    <a:schemeClr val="tx1"/>
                  </a:solidFill>
                </a:rPr>
              </a:br>
              <a:r>
                <a:rPr lang="en-US" sz="1050" dirty="0">
                  <a:solidFill>
                    <a:schemeClr val="tx1"/>
                  </a:solidFill>
                </a:rPr>
                <a:t>Buildings</a:t>
              </a:r>
              <a:endParaRPr kumimoji="0" lang="en-US" sz="1050" b="0" i="0" u="none" strike="noStrike" kern="1200" cap="none" spc="0" normalizeH="0" baseline="0" noProof="0" dirty="0">
                <a:ln>
                  <a:noFill/>
                </a:ln>
                <a:solidFill>
                  <a:schemeClr val="tx1"/>
                </a:solidFill>
                <a:effectLst/>
                <a:uLnTx/>
                <a:uFillTx/>
                <a:ea typeface="+mn-ea"/>
                <a:cs typeface="Segoe UI" panose="020B0502040204020203" pitchFamily="34" charset="0"/>
              </a:endParaRPr>
            </a:p>
          </p:txBody>
        </p:sp>
        <p:sp>
          <p:nvSpPr>
            <p:cNvPr id="36" name="Oval 35">
              <a:extLst>
                <a:ext uri="{FF2B5EF4-FFF2-40B4-BE49-F238E27FC236}">
                  <a16:creationId xmlns:a16="http://schemas.microsoft.com/office/drawing/2014/main" id="{A7B1F8AA-5657-423E-8F7E-D88B719018BA}"/>
                </a:ext>
              </a:extLst>
            </p:cNvPr>
            <p:cNvSpPr/>
            <p:nvPr/>
          </p:nvSpPr>
          <p:spPr bwMode="auto">
            <a:xfrm>
              <a:off x="5582263" y="1135626"/>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A70316DE-B2EC-49C9-8C04-AA947D7D4806}"/>
              </a:ext>
              <a:ext uri="{C183D7F6-B498-43B3-948B-1728B52AA6E4}">
                <adec:decorative xmlns:adec="http://schemas.microsoft.com/office/drawing/2017/decorative" val="1"/>
              </a:ext>
            </a:extLst>
          </p:cNvPr>
          <p:cNvGrpSpPr/>
          <p:nvPr/>
        </p:nvGrpSpPr>
        <p:grpSpPr>
          <a:xfrm>
            <a:off x="425252" y="5259409"/>
            <a:ext cx="1041062" cy="1041062"/>
            <a:chOff x="5582263" y="1135626"/>
            <a:chExt cx="1041062" cy="1041062"/>
          </a:xfrm>
        </p:grpSpPr>
        <p:sp>
          <p:nvSpPr>
            <p:cNvPr id="38" name="Content Placeholder 2">
              <a:extLst>
                <a:ext uri="{FF2B5EF4-FFF2-40B4-BE49-F238E27FC236}">
                  <a16:creationId xmlns:a16="http://schemas.microsoft.com/office/drawing/2014/main" id="{7DF36E84-41E2-456F-B1FF-187D076DDCE7}"/>
                </a:ext>
              </a:extLst>
            </p:cNvPr>
            <p:cNvSpPr txBox="1">
              <a:spLocks/>
            </p:cNvSpPr>
            <p:nvPr/>
          </p:nvSpPr>
          <p:spPr>
            <a:xfrm>
              <a:off x="5645594" y="1198957"/>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r>
                <a:rPr kumimoji="0" lang="en-US" sz="1050" b="0" i="0" u="none" strike="noStrike" kern="1200" cap="none" spc="0" normalizeH="0" baseline="0" noProof="0" dirty="0">
                  <a:ln>
                    <a:noFill/>
                  </a:ln>
                  <a:solidFill>
                    <a:schemeClr val="tx1"/>
                  </a:solidFill>
                  <a:effectLst/>
                  <a:uLnTx/>
                  <a:uFillTx/>
                  <a:ea typeface="+mn-ea"/>
                  <a:cs typeface="Segoe UI" panose="020B0502040204020203" pitchFamily="34" charset="0"/>
                </a:rPr>
                <a:t>Smart</a:t>
              </a:r>
              <a:br>
                <a:rPr lang="en-US" sz="1050" dirty="0">
                  <a:solidFill>
                    <a:schemeClr val="tx1"/>
                  </a:solidFill>
                </a:rPr>
              </a:br>
              <a:r>
                <a:rPr lang="en-US" sz="1050" dirty="0">
                  <a:solidFill>
                    <a:schemeClr val="tx1"/>
                  </a:solidFill>
                </a:rPr>
                <a:t>Factories</a:t>
              </a:r>
              <a:endParaRPr kumimoji="0" lang="en-US" sz="1050" b="0" i="0" u="none" strike="noStrike" kern="1200" cap="none" spc="0" normalizeH="0" baseline="0" noProof="0" dirty="0">
                <a:ln>
                  <a:noFill/>
                </a:ln>
                <a:solidFill>
                  <a:schemeClr val="tx1"/>
                </a:solidFill>
                <a:effectLst/>
                <a:uLnTx/>
                <a:uFillTx/>
                <a:ea typeface="+mn-ea"/>
                <a:cs typeface="Segoe UI" panose="020B0502040204020203" pitchFamily="34" charset="0"/>
              </a:endParaRPr>
            </a:p>
          </p:txBody>
        </p:sp>
        <p:sp>
          <p:nvSpPr>
            <p:cNvPr id="39" name="Oval 38">
              <a:extLst>
                <a:ext uri="{FF2B5EF4-FFF2-40B4-BE49-F238E27FC236}">
                  <a16:creationId xmlns:a16="http://schemas.microsoft.com/office/drawing/2014/main" id="{E1767B59-7DC7-4956-AD40-D474D27D62CC}"/>
                </a:ext>
              </a:extLst>
            </p:cNvPr>
            <p:cNvSpPr/>
            <p:nvPr/>
          </p:nvSpPr>
          <p:spPr bwMode="auto">
            <a:xfrm>
              <a:off x="5582263" y="1135626"/>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32C6AA6A-88F3-4E13-94AD-C755D70DFCED}"/>
              </a:ext>
              <a:ext uri="{C183D7F6-B498-43B3-948B-1728B52AA6E4}">
                <adec:decorative xmlns:adec="http://schemas.microsoft.com/office/drawing/2017/decorative" val="1"/>
              </a:ext>
            </a:extLst>
          </p:cNvPr>
          <p:cNvGrpSpPr/>
          <p:nvPr/>
        </p:nvGrpSpPr>
        <p:grpSpPr>
          <a:xfrm>
            <a:off x="7016001" y="1283397"/>
            <a:ext cx="1041062" cy="1041062"/>
            <a:chOff x="5618990" y="1075132"/>
            <a:chExt cx="1041062" cy="1041062"/>
          </a:xfrm>
        </p:grpSpPr>
        <p:sp>
          <p:nvSpPr>
            <p:cNvPr id="42" name="Content Placeholder 2">
              <a:extLst>
                <a:ext uri="{FF2B5EF4-FFF2-40B4-BE49-F238E27FC236}">
                  <a16:creationId xmlns:a16="http://schemas.microsoft.com/office/drawing/2014/main" id="{70D9D45A-C9EB-47BB-A3EC-45B914D8FB51}"/>
                </a:ext>
              </a:extLst>
            </p:cNvPr>
            <p:cNvSpPr txBox="1">
              <a:spLocks/>
            </p:cNvSpPr>
            <p:nvPr/>
          </p:nvSpPr>
          <p:spPr>
            <a:xfrm>
              <a:off x="5682321" y="1138463"/>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chemeClr val="tx1"/>
                  </a:solidFill>
                  <a:effectLst/>
                  <a:uLnTx/>
                  <a:uFillTx/>
                  <a:ea typeface="+mn-ea"/>
                  <a:cs typeface="Segoe UI" panose="020B0502040204020203" pitchFamily="34" charset="0"/>
                </a:rPr>
                <a:t>Events</a:t>
              </a:r>
            </a:p>
          </p:txBody>
        </p:sp>
        <p:sp>
          <p:nvSpPr>
            <p:cNvPr id="43" name="Oval 42">
              <a:extLst>
                <a:ext uri="{FF2B5EF4-FFF2-40B4-BE49-F238E27FC236}">
                  <a16:creationId xmlns:a16="http://schemas.microsoft.com/office/drawing/2014/main" id="{F856698C-1074-4340-A02A-611FA1CE1E38}"/>
                </a:ext>
              </a:extLst>
            </p:cNvPr>
            <p:cNvSpPr/>
            <p:nvPr/>
          </p:nvSpPr>
          <p:spPr bwMode="auto">
            <a:xfrm>
              <a:off x="5618990" y="1075132"/>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36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EF361A27-7B7D-4AEB-B6A6-AC95078913D8}"/>
              </a:ext>
              <a:ext uri="{C183D7F6-B498-43B3-948B-1728B52AA6E4}">
                <adec:decorative xmlns:adec="http://schemas.microsoft.com/office/drawing/2017/decorative" val="1"/>
              </a:ext>
            </a:extLst>
          </p:cNvPr>
          <p:cNvGrpSpPr/>
          <p:nvPr/>
        </p:nvGrpSpPr>
        <p:grpSpPr>
          <a:xfrm>
            <a:off x="8347178" y="1846762"/>
            <a:ext cx="1041062" cy="1041062"/>
            <a:chOff x="6558978" y="2206290"/>
            <a:chExt cx="1041062" cy="1041062"/>
          </a:xfrm>
        </p:grpSpPr>
        <p:sp>
          <p:nvSpPr>
            <p:cNvPr id="49" name="Content Placeholder 2">
              <a:extLst>
                <a:ext uri="{FF2B5EF4-FFF2-40B4-BE49-F238E27FC236}">
                  <a16:creationId xmlns:a16="http://schemas.microsoft.com/office/drawing/2014/main" id="{33DFAF67-009C-43E3-879B-6AB3EDAF9995}"/>
                </a:ext>
              </a:extLst>
            </p:cNvPr>
            <p:cNvSpPr txBox="1">
              <a:spLocks/>
            </p:cNvSpPr>
            <p:nvPr/>
          </p:nvSpPr>
          <p:spPr>
            <a:xfrm>
              <a:off x="6622309" y="2269621"/>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tx1"/>
                  </a:solidFill>
                  <a:effectLst/>
                  <a:uLnTx/>
                  <a:uFillTx/>
                  <a:ea typeface="+mn-ea"/>
                  <a:cs typeface="Segoe UI" panose="020B0502040204020203" pitchFamily="34" charset="0"/>
                </a:rPr>
                <a:t>Click Stream</a:t>
              </a:r>
            </a:p>
          </p:txBody>
        </p:sp>
        <p:sp>
          <p:nvSpPr>
            <p:cNvPr id="50" name="Oval 49">
              <a:extLst>
                <a:ext uri="{FF2B5EF4-FFF2-40B4-BE49-F238E27FC236}">
                  <a16:creationId xmlns:a16="http://schemas.microsoft.com/office/drawing/2014/main" id="{C19A2C3B-194A-4FFE-95DB-216EB6B6739C}"/>
                </a:ext>
              </a:extLst>
            </p:cNvPr>
            <p:cNvSpPr/>
            <p:nvPr/>
          </p:nvSpPr>
          <p:spPr bwMode="auto">
            <a:xfrm>
              <a:off x="6558978" y="2206290"/>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36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21E64606-CD71-4FB9-B302-611EA726E109}"/>
              </a:ext>
              <a:ext uri="{C183D7F6-B498-43B3-948B-1728B52AA6E4}">
                <adec:decorative xmlns:adec="http://schemas.microsoft.com/office/drawing/2017/decorative" val="1"/>
              </a:ext>
            </a:extLst>
          </p:cNvPr>
          <p:cNvGrpSpPr/>
          <p:nvPr/>
        </p:nvGrpSpPr>
        <p:grpSpPr>
          <a:xfrm>
            <a:off x="9435956" y="2764792"/>
            <a:ext cx="1041062" cy="1041062"/>
            <a:chOff x="6558978" y="2206290"/>
            <a:chExt cx="1041062" cy="1041062"/>
          </a:xfrm>
        </p:grpSpPr>
        <p:sp>
          <p:nvSpPr>
            <p:cNvPr id="53" name="Content Placeholder 2">
              <a:extLst>
                <a:ext uri="{FF2B5EF4-FFF2-40B4-BE49-F238E27FC236}">
                  <a16:creationId xmlns:a16="http://schemas.microsoft.com/office/drawing/2014/main" id="{635B21DC-E11B-4B9C-835C-BB056708F140}"/>
                </a:ext>
              </a:extLst>
            </p:cNvPr>
            <p:cNvSpPr txBox="1">
              <a:spLocks/>
            </p:cNvSpPr>
            <p:nvPr/>
          </p:nvSpPr>
          <p:spPr>
            <a:xfrm>
              <a:off x="6622309" y="2269621"/>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tx1"/>
                  </a:solidFill>
                  <a:effectLst/>
                  <a:uLnTx/>
                  <a:uFillTx/>
                  <a:ea typeface="+mn-ea"/>
                  <a:cs typeface="Segoe UI" panose="020B0502040204020203" pitchFamily="34" charset="0"/>
                </a:rPr>
                <a:t>SIEM</a:t>
              </a:r>
            </a:p>
          </p:txBody>
        </p:sp>
        <p:sp>
          <p:nvSpPr>
            <p:cNvPr id="54" name="Oval 53">
              <a:extLst>
                <a:ext uri="{FF2B5EF4-FFF2-40B4-BE49-F238E27FC236}">
                  <a16:creationId xmlns:a16="http://schemas.microsoft.com/office/drawing/2014/main" id="{67F6306F-80F4-41BC-AF90-60A952B7A2D8}"/>
                </a:ext>
              </a:extLst>
            </p:cNvPr>
            <p:cNvSpPr/>
            <p:nvPr/>
          </p:nvSpPr>
          <p:spPr bwMode="auto">
            <a:xfrm>
              <a:off x="6558978" y="2206290"/>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36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5" name="Group 54">
            <a:extLst>
              <a:ext uri="{FF2B5EF4-FFF2-40B4-BE49-F238E27FC236}">
                <a16:creationId xmlns:a16="http://schemas.microsoft.com/office/drawing/2014/main" id="{1A529730-28FC-49AE-9F82-CD40A0D0CA4A}"/>
              </a:ext>
              <a:ext uri="{C183D7F6-B498-43B3-948B-1728B52AA6E4}">
                <adec:decorative xmlns:adec="http://schemas.microsoft.com/office/drawing/2017/decorative" val="1"/>
              </a:ext>
            </a:extLst>
          </p:cNvPr>
          <p:cNvGrpSpPr/>
          <p:nvPr/>
        </p:nvGrpSpPr>
        <p:grpSpPr>
          <a:xfrm>
            <a:off x="10236867" y="3942399"/>
            <a:ext cx="1041062" cy="1041062"/>
            <a:chOff x="6558978" y="2206290"/>
            <a:chExt cx="1041062" cy="1041062"/>
          </a:xfrm>
        </p:grpSpPr>
        <p:sp>
          <p:nvSpPr>
            <p:cNvPr id="56" name="Content Placeholder 2">
              <a:extLst>
                <a:ext uri="{FF2B5EF4-FFF2-40B4-BE49-F238E27FC236}">
                  <a16:creationId xmlns:a16="http://schemas.microsoft.com/office/drawing/2014/main" id="{2845EB4E-FEC0-420C-B006-D3F5086110FB}"/>
                </a:ext>
              </a:extLst>
            </p:cNvPr>
            <p:cNvSpPr txBox="1">
              <a:spLocks/>
            </p:cNvSpPr>
            <p:nvPr/>
          </p:nvSpPr>
          <p:spPr>
            <a:xfrm>
              <a:off x="6622309" y="2269621"/>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tx1"/>
                  </a:solidFill>
                  <a:effectLst/>
                  <a:uLnTx/>
                  <a:uFillTx/>
                  <a:ea typeface="+mn-ea"/>
                  <a:cs typeface="Segoe UI" panose="020B0502040204020203" pitchFamily="34" charset="0"/>
                </a:rPr>
                <a:t>Security</a:t>
              </a:r>
            </a:p>
          </p:txBody>
        </p:sp>
        <p:sp>
          <p:nvSpPr>
            <p:cNvPr id="57" name="Oval 56">
              <a:extLst>
                <a:ext uri="{FF2B5EF4-FFF2-40B4-BE49-F238E27FC236}">
                  <a16:creationId xmlns:a16="http://schemas.microsoft.com/office/drawing/2014/main" id="{85FDDE28-B968-4375-A3D3-772CDAAB6BB9}"/>
                </a:ext>
              </a:extLst>
            </p:cNvPr>
            <p:cNvSpPr/>
            <p:nvPr/>
          </p:nvSpPr>
          <p:spPr bwMode="auto">
            <a:xfrm>
              <a:off x="6558978" y="2206290"/>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36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C940DE60-E632-4C44-A48B-4300D974E412}"/>
              </a:ext>
              <a:ext uri="{C183D7F6-B498-43B3-948B-1728B52AA6E4}">
                <adec:decorative xmlns:adec="http://schemas.microsoft.com/office/drawing/2017/decorative" val="1"/>
              </a:ext>
            </a:extLst>
          </p:cNvPr>
          <p:cNvGrpSpPr/>
          <p:nvPr/>
        </p:nvGrpSpPr>
        <p:grpSpPr>
          <a:xfrm>
            <a:off x="10785951" y="5259409"/>
            <a:ext cx="1041062" cy="1041062"/>
            <a:chOff x="6558978" y="2206290"/>
            <a:chExt cx="1041062" cy="1041062"/>
          </a:xfrm>
        </p:grpSpPr>
        <p:sp>
          <p:nvSpPr>
            <p:cNvPr id="59" name="Content Placeholder 2">
              <a:extLst>
                <a:ext uri="{FF2B5EF4-FFF2-40B4-BE49-F238E27FC236}">
                  <a16:creationId xmlns:a16="http://schemas.microsoft.com/office/drawing/2014/main" id="{FB8DC1B7-F0D4-40FD-BDD5-DFAA97AAC37F}"/>
                </a:ext>
              </a:extLst>
            </p:cNvPr>
            <p:cNvSpPr txBox="1">
              <a:spLocks/>
            </p:cNvSpPr>
            <p:nvPr/>
          </p:nvSpPr>
          <p:spPr>
            <a:xfrm>
              <a:off x="6622309" y="2269621"/>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r>
                <a:rPr lang="en-US" sz="1100" dirty="0">
                  <a:solidFill>
                    <a:schemeClr val="tx1"/>
                  </a:solidFill>
                </a:rPr>
                <a:t>Historians</a:t>
              </a:r>
              <a:endParaRPr kumimoji="0" lang="en-US" sz="1100" b="0" i="0" u="none" strike="noStrike" kern="1200" cap="none" spc="0" normalizeH="0" baseline="0" noProof="0" dirty="0">
                <a:ln>
                  <a:noFill/>
                </a:ln>
                <a:solidFill>
                  <a:schemeClr val="tx1"/>
                </a:solidFill>
                <a:effectLst/>
                <a:uLnTx/>
                <a:uFillTx/>
                <a:ea typeface="+mn-ea"/>
                <a:cs typeface="Segoe UI" panose="020B0502040204020203" pitchFamily="34" charset="0"/>
              </a:endParaRPr>
            </a:p>
          </p:txBody>
        </p:sp>
        <p:sp>
          <p:nvSpPr>
            <p:cNvPr id="60" name="Oval 59">
              <a:extLst>
                <a:ext uri="{FF2B5EF4-FFF2-40B4-BE49-F238E27FC236}">
                  <a16:creationId xmlns:a16="http://schemas.microsoft.com/office/drawing/2014/main" id="{9F5DFB5E-231A-40E7-BC0B-526C0FFF309D}"/>
                </a:ext>
              </a:extLst>
            </p:cNvPr>
            <p:cNvSpPr/>
            <p:nvPr/>
          </p:nvSpPr>
          <p:spPr bwMode="auto">
            <a:xfrm>
              <a:off x="6558978" y="2206290"/>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36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04060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25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nodeType="withEffect">
                                  <p:stCondLst>
                                    <p:cond delay="25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nodeType="withEffect">
                                  <p:stCondLst>
                                    <p:cond delay="25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nodeType="withEffect">
                                  <p:stCondLst>
                                    <p:cond delay="25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nodeType="withEffect">
                                  <p:stCondLst>
                                    <p:cond delay="25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nodeType="withEffect">
                                  <p:stCondLst>
                                    <p:cond delay="25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nodeType="withEffect">
                                  <p:stCondLst>
                                    <p:cond delay="25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par>
                                <p:cTn id="29" presetID="10" presetClass="entr" presetSubtype="0" fill="hold" nodeType="withEffect">
                                  <p:stCondLst>
                                    <p:cond delay="25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par>
                                <p:cTn id="32" presetID="10" presetClass="entr" presetSubtype="0" fill="hold" nodeType="withEffect">
                                  <p:stCondLst>
                                    <p:cond delay="250"/>
                                  </p:stCondLst>
                                  <p:childTnLst>
                                    <p:set>
                                      <p:cBhvr>
                                        <p:cTn id="33" dur="1" fill="hold">
                                          <p:stCondLst>
                                            <p:cond delay="0"/>
                                          </p:stCondLst>
                                        </p:cTn>
                                        <p:tgtEl>
                                          <p:spTgt spid="52"/>
                                        </p:tgtEl>
                                        <p:attrNameLst>
                                          <p:attrName>style.visibility</p:attrName>
                                        </p:attrNameLst>
                                      </p:cBhvr>
                                      <p:to>
                                        <p:strVal val="visible"/>
                                      </p:to>
                                    </p:set>
                                    <p:animEffect transition="in" filter="fade">
                                      <p:cBhvr>
                                        <p:cTn id="34" dur="500"/>
                                        <p:tgtEl>
                                          <p:spTgt spid="52"/>
                                        </p:tgtEl>
                                      </p:cBhvr>
                                    </p:animEffect>
                                  </p:childTnLst>
                                </p:cTn>
                              </p:par>
                              <p:par>
                                <p:cTn id="35" presetID="10" presetClass="entr" presetSubtype="0" fill="hold" nodeType="withEffect">
                                  <p:stCondLst>
                                    <p:cond delay="25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par>
                                <p:cTn id="38" presetID="10" presetClass="entr" presetSubtype="0" fill="hold" nodeType="withEffect">
                                  <p:stCondLst>
                                    <p:cond delay="250"/>
                                  </p:stCondLst>
                                  <p:childTnLst>
                                    <p:set>
                                      <p:cBhvr>
                                        <p:cTn id="39" dur="1" fill="hold">
                                          <p:stCondLst>
                                            <p:cond delay="0"/>
                                          </p:stCondLst>
                                        </p:cTn>
                                        <p:tgtEl>
                                          <p:spTgt spid="58"/>
                                        </p:tgtEl>
                                        <p:attrNameLst>
                                          <p:attrName>style.visibility</p:attrName>
                                        </p:attrNameLst>
                                      </p:cBhvr>
                                      <p:to>
                                        <p:strVal val="visible"/>
                                      </p:to>
                                    </p:set>
                                    <p:animEffect transition="in" filter="fade">
                                      <p:cBhvr>
                                        <p:cTn id="40" dur="500"/>
                                        <p:tgtEl>
                                          <p:spTgt spid="58"/>
                                        </p:tgtEl>
                                      </p:cBhvr>
                                    </p:animEffect>
                                  </p:childTnLst>
                                </p:cTn>
                              </p:par>
                              <p:par>
                                <p:cTn id="41" presetID="64" presetClass="path" presetSubtype="0" decel="100000" fill="hold" nodeType="withEffect">
                                  <p:stCondLst>
                                    <p:cond delay="250"/>
                                  </p:stCondLst>
                                  <p:childTnLst>
                                    <p:animMotion origin="layout" path="M 0.075 0.02686 L -4.16667E-6 2.59259E-6 " pathEditMode="relative" rAng="0" ptsTypes="AA">
                                      <p:cBhvr>
                                        <p:cTn id="42" dur="500" fill="hold"/>
                                        <p:tgtEl>
                                          <p:spTgt spid="37"/>
                                        </p:tgtEl>
                                        <p:attrNameLst>
                                          <p:attrName>ppt_x</p:attrName>
                                          <p:attrName>ppt_y</p:attrName>
                                        </p:attrNameLst>
                                      </p:cBhvr>
                                      <p:rCtr x="-3750" y="-1250"/>
                                    </p:animMotion>
                                  </p:childTnLst>
                                </p:cTn>
                              </p:par>
                              <p:par>
                                <p:cTn id="43" presetID="64" presetClass="path" presetSubtype="0" accel="50000" decel="50000" fill="hold" nodeType="withEffect">
                                  <p:stCondLst>
                                    <p:cond delay="250"/>
                                  </p:stCondLst>
                                  <p:childTnLst>
                                    <p:animMotion origin="layout" path="M 0.06732 0.07592 L -4.16667E-6 2.96296E-6 " pathEditMode="relative" rAng="0" ptsTypes="AA">
                                      <p:cBhvr>
                                        <p:cTn id="44" dur="500" fill="hold"/>
                                        <p:tgtEl>
                                          <p:spTgt spid="34"/>
                                        </p:tgtEl>
                                        <p:attrNameLst>
                                          <p:attrName>ppt_x</p:attrName>
                                          <p:attrName>ppt_y</p:attrName>
                                        </p:attrNameLst>
                                      </p:cBhvr>
                                      <p:rCtr x="-3372" y="-3727"/>
                                    </p:animMotion>
                                  </p:childTnLst>
                                </p:cTn>
                              </p:par>
                              <p:par>
                                <p:cTn id="45" presetID="64" presetClass="path" presetSubtype="0" accel="50000" decel="50000" fill="hold" nodeType="withEffect">
                                  <p:stCondLst>
                                    <p:cond delay="250"/>
                                  </p:stCondLst>
                                  <p:childTnLst>
                                    <p:animMotion origin="layout" path="M 0.05951 0.09421 L -1.875E-6 2.96296E-6 " pathEditMode="relative" rAng="0" ptsTypes="AA">
                                      <p:cBhvr>
                                        <p:cTn id="46" dur="500" fill="hold"/>
                                        <p:tgtEl>
                                          <p:spTgt spid="31"/>
                                        </p:tgtEl>
                                        <p:attrNameLst>
                                          <p:attrName>ppt_x</p:attrName>
                                          <p:attrName>ppt_y</p:attrName>
                                        </p:attrNameLst>
                                      </p:cBhvr>
                                      <p:rCtr x="-3021" y="-4699"/>
                                    </p:animMotion>
                                  </p:childTnLst>
                                </p:cTn>
                              </p:par>
                              <p:par>
                                <p:cTn id="47" presetID="64" presetClass="path" presetSubtype="0" accel="50000" decel="50000" fill="hold" nodeType="withEffect">
                                  <p:stCondLst>
                                    <p:cond delay="250"/>
                                  </p:stCondLst>
                                  <p:childTnLst>
                                    <p:animMotion origin="layout" path="M 0.04037 0.13125 L -1.04167E-6 7.40741E-7 " pathEditMode="relative" rAng="0" ptsTypes="AA">
                                      <p:cBhvr>
                                        <p:cTn id="48" dur="500" fill="hold"/>
                                        <p:tgtEl>
                                          <p:spTgt spid="28"/>
                                        </p:tgtEl>
                                        <p:attrNameLst>
                                          <p:attrName>ppt_x</p:attrName>
                                          <p:attrName>ppt_y</p:attrName>
                                        </p:attrNameLst>
                                      </p:cBhvr>
                                      <p:rCtr x="-2031" y="-6597"/>
                                    </p:animMotion>
                                  </p:childTnLst>
                                </p:cTn>
                              </p:par>
                              <p:par>
                                <p:cTn id="49" presetID="64" presetClass="path" presetSubtype="0" accel="50000" decel="50000" fill="hold" nodeType="withEffect">
                                  <p:stCondLst>
                                    <p:cond delay="250"/>
                                  </p:stCondLst>
                                  <p:childTnLst>
                                    <p:animMotion origin="layout" path="M 0.01849 0.10672 L -3.75E-6 -3.7037E-7 " pathEditMode="relative" rAng="0" ptsTypes="AA">
                                      <p:cBhvr>
                                        <p:cTn id="50" dur="500" fill="hold"/>
                                        <p:tgtEl>
                                          <p:spTgt spid="25"/>
                                        </p:tgtEl>
                                        <p:attrNameLst>
                                          <p:attrName>ppt_x</p:attrName>
                                          <p:attrName>ppt_y</p:attrName>
                                        </p:attrNameLst>
                                      </p:cBhvr>
                                      <p:rCtr x="-924" y="-5278"/>
                                    </p:animMotion>
                                  </p:childTnLst>
                                </p:cTn>
                              </p:par>
                              <p:par>
                                <p:cTn id="51" presetID="64" presetClass="path" presetSubtype="0" accel="50000" decel="50000" fill="hold" nodeType="withEffect">
                                  <p:stCondLst>
                                    <p:cond delay="250"/>
                                  </p:stCondLst>
                                  <p:childTnLst>
                                    <p:animMotion origin="layout" path="M 0.00156 0.12315 L 1.04167E-6 -3.7037E-6 " pathEditMode="relative" rAng="0" ptsTypes="AA">
                                      <p:cBhvr>
                                        <p:cTn id="52" dur="500" fill="hold"/>
                                        <p:tgtEl>
                                          <p:spTgt spid="22"/>
                                        </p:tgtEl>
                                        <p:attrNameLst>
                                          <p:attrName>ppt_x</p:attrName>
                                          <p:attrName>ppt_y</p:attrName>
                                        </p:attrNameLst>
                                      </p:cBhvr>
                                      <p:rCtr x="-143" y="-6551"/>
                                    </p:animMotion>
                                  </p:childTnLst>
                                </p:cTn>
                              </p:par>
                              <p:par>
                                <p:cTn id="53" presetID="64" presetClass="path" presetSubtype="0" accel="50000" decel="50000" fill="hold" nodeType="withEffect">
                                  <p:stCondLst>
                                    <p:cond delay="250"/>
                                  </p:stCondLst>
                                  <p:childTnLst>
                                    <p:animMotion origin="layout" path="M -0.0181 0.13079 L 2.08333E-7 -4.07407E-6 " pathEditMode="relative" rAng="0" ptsTypes="AA">
                                      <p:cBhvr>
                                        <p:cTn id="54" dur="500" fill="hold"/>
                                        <p:tgtEl>
                                          <p:spTgt spid="41"/>
                                        </p:tgtEl>
                                        <p:attrNameLst>
                                          <p:attrName>ppt_x</p:attrName>
                                          <p:attrName>ppt_y</p:attrName>
                                        </p:attrNameLst>
                                      </p:cBhvr>
                                      <p:rCtr x="924" y="-6620"/>
                                    </p:animMotion>
                                  </p:childTnLst>
                                </p:cTn>
                              </p:par>
                              <p:par>
                                <p:cTn id="55" presetID="64" presetClass="path" presetSubtype="0" accel="50000" decel="50000" fill="hold" nodeType="withEffect">
                                  <p:stCondLst>
                                    <p:cond delay="250"/>
                                  </p:stCondLst>
                                  <p:childTnLst>
                                    <p:animMotion origin="layout" path="M -0.03515 0.12222 L -3.33333E-6 -2.96296E-6 " pathEditMode="relative" rAng="0" ptsTypes="AA">
                                      <p:cBhvr>
                                        <p:cTn id="56" dur="500" fill="hold"/>
                                        <p:tgtEl>
                                          <p:spTgt spid="46"/>
                                        </p:tgtEl>
                                        <p:attrNameLst>
                                          <p:attrName>ppt_x</p:attrName>
                                          <p:attrName>ppt_y</p:attrName>
                                        </p:attrNameLst>
                                      </p:cBhvr>
                                      <p:rCtr x="1745" y="-6157"/>
                                    </p:animMotion>
                                  </p:childTnLst>
                                </p:cTn>
                              </p:par>
                              <p:par>
                                <p:cTn id="57" presetID="64" presetClass="path" presetSubtype="0" accel="50000" decel="50000" fill="hold" nodeType="withEffect">
                                  <p:stCondLst>
                                    <p:cond delay="250"/>
                                  </p:stCondLst>
                                  <p:childTnLst>
                                    <p:animMotion origin="layout" path="M -0.05313 0.0875 L 1.45833E-6 -3.7037E-6 " pathEditMode="relative" rAng="0" ptsTypes="AA">
                                      <p:cBhvr>
                                        <p:cTn id="58" dur="500" fill="hold"/>
                                        <p:tgtEl>
                                          <p:spTgt spid="52"/>
                                        </p:tgtEl>
                                        <p:attrNameLst>
                                          <p:attrName>ppt_x</p:attrName>
                                          <p:attrName>ppt_y</p:attrName>
                                        </p:attrNameLst>
                                      </p:cBhvr>
                                      <p:rCtr x="2708" y="-4398"/>
                                    </p:animMotion>
                                  </p:childTnLst>
                                </p:cTn>
                              </p:par>
                              <p:par>
                                <p:cTn id="59" presetID="64" presetClass="path" presetSubtype="0" accel="50000" decel="50000" fill="hold" nodeType="withEffect">
                                  <p:stCondLst>
                                    <p:cond delay="250"/>
                                  </p:stCondLst>
                                  <p:childTnLst>
                                    <p:animMotion origin="layout" path="M -0.05521 0.0757 L -2.5E-6 2.22222E-6 " pathEditMode="relative" rAng="0" ptsTypes="AA">
                                      <p:cBhvr>
                                        <p:cTn id="60" dur="500" fill="hold"/>
                                        <p:tgtEl>
                                          <p:spTgt spid="55"/>
                                        </p:tgtEl>
                                        <p:attrNameLst>
                                          <p:attrName>ppt_x</p:attrName>
                                          <p:attrName>ppt_y</p:attrName>
                                        </p:attrNameLst>
                                      </p:cBhvr>
                                      <p:rCtr x="2786" y="-3681"/>
                                    </p:animMotion>
                                  </p:childTnLst>
                                </p:cTn>
                              </p:par>
                              <p:par>
                                <p:cTn id="61" presetID="64" presetClass="path" presetSubtype="0" accel="50000" decel="50000" fill="hold" nodeType="withEffect">
                                  <p:stCondLst>
                                    <p:cond delay="250"/>
                                  </p:stCondLst>
                                  <p:childTnLst>
                                    <p:animMotion origin="layout" path="M -0.0802 0.01945 L -3.33333E-6 2.96296E-6 " pathEditMode="relative" rAng="0" ptsTypes="AA">
                                      <p:cBhvr>
                                        <p:cTn id="62" dur="500" fill="hold"/>
                                        <p:tgtEl>
                                          <p:spTgt spid="58"/>
                                        </p:tgtEl>
                                        <p:attrNameLst>
                                          <p:attrName>ppt_x</p:attrName>
                                          <p:attrName>ppt_y</p:attrName>
                                        </p:attrNameLst>
                                      </p:cBhvr>
                                      <p:rCtr x="3997"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A340D2-C832-4AAD-8EB4-0F13D4237673}"/>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565" t="1800" r="19643" b="1376"/>
          <a:stretch/>
        </p:blipFill>
        <p:spPr>
          <a:xfrm>
            <a:off x="-6650693" y="-2351787"/>
            <a:ext cx="10694966" cy="11355710"/>
          </a:xfrm>
          <a:prstGeom prst="rect">
            <a:avLst/>
          </a:prstGeom>
        </p:spPr>
      </p:pic>
      <p:sp>
        <p:nvSpPr>
          <p:cNvPr id="62" name="Rectangle 61">
            <a:extLst>
              <a:ext uri="{FF2B5EF4-FFF2-40B4-BE49-F238E27FC236}">
                <a16:creationId xmlns:a16="http://schemas.microsoft.com/office/drawing/2014/main" id="{132395C8-1B6B-4CD7-A6BB-F6D47AF6B2BA}"/>
              </a:ext>
              <a:ext uri="{C183D7F6-B498-43B3-948B-1728B52AA6E4}">
                <adec:decorative xmlns:adec="http://schemas.microsoft.com/office/drawing/2017/decorative" val="1"/>
              </a:ext>
            </a:extLst>
          </p:cNvPr>
          <p:cNvSpPr/>
          <p:nvPr/>
        </p:nvSpPr>
        <p:spPr bwMode="auto">
          <a:xfrm>
            <a:off x="-6805319" y="-2662425"/>
            <a:ext cx="11025188" cy="12134723"/>
          </a:xfrm>
          <a:prstGeom prst="rect">
            <a:avLst/>
          </a:prstGeom>
          <a:gradFill>
            <a:gsLst>
              <a:gs pos="65000">
                <a:schemeClr val="bg1"/>
              </a:gs>
              <a:gs pos="57000">
                <a:schemeClr val="bg1">
                  <a:alpha val="0"/>
                </a:schemeClr>
              </a:gs>
            </a:gsLst>
            <a:path path="circle">
              <a:fillToRect l="50000" t="50000" r="50000" b="5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A20EEB7A-87D5-4C18-BD07-5FEAB4CD57FC}"/>
              </a:ext>
              <a:ext uri="{C183D7F6-B498-43B3-948B-1728B52AA6E4}">
                <adec:decorative xmlns:adec="http://schemas.microsoft.com/office/drawing/2017/decorative" val="1"/>
              </a:ext>
            </a:extLst>
          </p:cNvPr>
          <p:cNvSpPr/>
          <p:nvPr/>
        </p:nvSpPr>
        <p:spPr bwMode="auto">
          <a:xfrm>
            <a:off x="-6573908" y="-1735737"/>
            <a:ext cx="10561031" cy="10561031"/>
          </a:xfrm>
          <a:prstGeom prst="ellipse">
            <a:avLst/>
          </a:prstGeom>
          <a:noFill/>
          <a:ln w="38100">
            <a:solidFill>
              <a:schemeClr val="accent2">
                <a:alpha val="74000"/>
              </a:schemeClr>
            </a:solidFill>
            <a:headEnd type="none" w="med" len="med"/>
            <a:tailEnd type="none" w="med" len="med"/>
          </a:ln>
          <a:effectLst>
            <a:glow rad="635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Content Placeholder 2">
            <a:extLst>
              <a:ext uri="{FF2B5EF4-FFF2-40B4-BE49-F238E27FC236}">
                <a16:creationId xmlns:a16="http://schemas.microsoft.com/office/drawing/2014/main" id="{9E3BB702-64D2-4D45-A714-C0F756A81A3C}"/>
              </a:ext>
            </a:extLst>
          </p:cNvPr>
          <p:cNvSpPr txBox="1">
            <a:spLocks/>
          </p:cNvSpPr>
          <p:nvPr/>
        </p:nvSpPr>
        <p:spPr>
          <a:xfrm>
            <a:off x="6305233" y="2452609"/>
            <a:ext cx="4898476" cy="240065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spcAft>
                <a:spcPts val="600"/>
              </a:spcAft>
              <a:defRPr/>
            </a:pPr>
            <a:r>
              <a:rPr lang="en-US" sz="1800" dirty="0">
                <a:solidFill>
                  <a:srgbClr val="50E6FF"/>
                </a:solidFill>
              </a:rPr>
              <a:t>Ways to break data silo</a:t>
            </a:r>
          </a:p>
          <a:p>
            <a:pPr>
              <a:spcBef>
                <a:spcPts val="0"/>
              </a:spcBef>
              <a:spcAft>
                <a:spcPts val="600"/>
              </a:spcAft>
              <a:defRPr/>
            </a:pPr>
            <a:r>
              <a:rPr lang="en-US" sz="1800" dirty="0">
                <a:solidFill>
                  <a:srgbClr val="50E6FF"/>
                </a:solidFill>
              </a:rPr>
              <a:t>Get real time insights </a:t>
            </a:r>
          </a:p>
          <a:p>
            <a:pPr>
              <a:spcBef>
                <a:spcPts val="0"/>
              </a:spcBef>
              <a:spcAft>
                <a:spcPts val="600"/>
              </a:spcAft>
              <a:defRPr/>
            </a:pPr>
            <a:r>
              <a:rPr lang="en-US" sz="1800" dirty="0">
                <a:solidFill>
                  <a:srgbClr val="50E6FF"/>
                </a:solidFill>
              </a:rPr>
              <a:t>Monitor health of systems, apps, devices…</a:t>
            </a:r>
          </a:p>
          <a:p>
            <a:pPr>
              <a:spcBef>
                <a:spcPts val="0"/>
              </a:spcBef>
              <a:spcAft>
                <a:spcPts val="600"/>
              </a:spcAft>
              <a:defRPr/>
            </a:pPr>
            <a:r>
              <a:rPr lang="en-US" sz="1800" dirty="0">
                <a:solidFill>
                  <a:srgbClr val="50E6FF"/>
                </a:solidFill>
              </a:rPr>
              <a:t>Identify trends and anomalies</a:t>
            </a:r>
          </a:p>
          <a:p>
            <a:pPr>
              <a:spcBef>
                <a:spcPts val="0"/>
              </a:spcBef>
              <a:spcAft>
                <a:spcPts val="600"/>
              </a:spcAft>
              <a:defRPr/>
            </a:pPr>
            <a:r>
              <a:rPr lang="en-US" sz="1800" dirty="0">
                <a:solidFill>
                  <a:srgbClr val="50E6FF"/>
                </a:solidFill>
              </a:rPr>
              <a:t>Perform root case analysis</a:t>
            </a:r>
          </a:p>
          <a:p>
            <a:pPr>
              <a:spcBef>
                <a:spcPts val="0"/>
              </a:spcBef>
              <a:spcAft>
                <a:spcPts val="600"/>
              </a:spcAft>
              <a:defRPr/>
            </a:pPr>
            <a:r>
              <a:rPr lang="en-US" sz="1800" dirty="0">
                <a:solidFill>
                  <a:srgbClr val="50E6FF"/>
                </a:solidFill>
              </a:rPr>
              <a:t>Scale + Performance + Price</a:t>
            </a:r>
          </a:p>
          <a:p>
            <a:pPr>
              <a:spcBef>
                <a:spcPts val="0"/>
              </a:spcBef>
              <a:spcAft>
                <a:spcPts val="600"/>
              </a:spcAft>
              <a:defRPr/>
            </a:pPr>
            <a:endParaRPr lang="en-US" sz="1800" dirty="0">
              <a:solidFill>
                <a:srgbClr val="000000"/>
              </a:solidFill>
            </a:endParaRPr>
          </a:p>
        </p:txBody>
      </p:sp>
      <p:sp>
        <p:nvSpPr>
          <p:cNvPr id="6" name="Title 1">
            <a:extLst>
              <a:ext uri="{FF2B5EF4-FFF2-40B4-BE49-F238E27FC236}">
                <a16:creationId xmlns:a16="http://schemas.microsoft.com/office/drawing/2014/main" id="{635A4FBD-FAB0-4247-99E5-429AF7B99A8F}"/>
              </a:ext>
            </a:extLst>
          </p:cNvPr>
          <p:cNvSpPr txBox="1">
            <a:spLocks noGrp="1"/>
          </p:cNvSpPr>
          <p:nvPr>
            <p:ph type="title" idx="4294967295"/>
          </p:nvPr>
        </p:nvSpPr>
        <p:spPr>
          <a:xfrm>
            <a:off x="5957120" y="457200"/>
            <a:ext cx="3017520" cy="166199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mj-lt"/>
                <a:ea typeface="+mn-ea"/>
                <a:cs typeface="Segoe UI"/>
              </a:rPr>
              <a:t>What are</a:t>
            </a:r>
            <a:br>
              <a:rPr kumimoji="0" lang="en-US" sz="3600" b="0" i="0" u="none" strike="noStrike" kern="1200" cap="none" spc="-50" normalizeH="0" baseline="0" noProof="0" dirty="0">
                <a:ln w="3175">
                  <a:noFill/>
                </a:ln>
                <a:solidFill>
                  <a:schemeClr val="tx1"/>
                </a:solidFill>
                <a:effectLst/>
                <a:uLnTx/>
                <a:uFillTx/>
                <a:latin typeface="+mj-lt"/>
                <a:ea typeface="+mn-ea"/>
                <a:cs typeface="Segoe UI"/>
              </a:rPr>
            </a:br>
            <a:r>
              <a:rPr kumimoji="0" lang="en-US" sz="3600" b="0" i="0" u="none" strike="noStrike" kern="1200" cap="none" spc="-50" normalizeH="0" baseline="0" noProof="0" dirty="0">
                <a:ln w="3175">
                  <a:noFill/>
                </a:ln>
                <a:solidFill>
                  <a:schemeClr val="tx1"/>
                </a:solidFill>
                <a:effectLst/>
                <a:uLnTx/>
                <a:uFillTx/>
                <a:latin typeface="+mj-lt"/>
                <a:ea typeface="+mn-ea"/>
                <a:cs typeface="Segoe UI"/>
              </a:rPr>
              <a:t>customers</a:t>
            </a:r>
            <a:br>
              <a:rPr kumimoji="0" lang="en-US" sz="3600" b="0" i="0" u="none" strike="noStrike" kern="1200" cap="none" spc="-50" normalizeH="0" baseline="0" noProof="0" dirty="0">
                <a:ln w="3175">
                  <a:noFill/>
                </a:ln>
                <a:solidFill>
                  <a:schemeClr val="tx1"/>
                </a:solidFill>
                <a:effectLst/>
                <a:uLnTx/>
                <a:uFillTx/>
                <a:latin typeface="+mj-lt"/>
                <a:ea typeface="+mn-ea"/>
                <a:cs typeface="Segoe UI"/>
              </a:rPr>
            </a:br>
            <a:r>
              <a:rPr kumimoji="0" lang="en-US" sz="3600" b="0" i="0" u="none" strike="noStrike" kern="1200" cap="none" spc="-50" normalizeH="0" baseline="0" noProof="0" dirty="0">
                <a:ln w="3175">
                  <a:noFill/>
                </a:ln>
                <a:solidFill>
                  <a:schemeClr val="tx1"/>
                </a:solidFill>
                <a:effectLst/>
                <a:uLnTx/>
                <a:uFillTx/>
                <a:latin typeface="+mj-lt"/>
                <a:ea typeface="+mn-ea"/>
                <a:cs typeface="Segoe UI"/>
              </a:rPr>
              <a:t>looking for? </a:t>
            </a:r>
            <a:endParaRPr kumimoji="0" lang="en-US" sz="3600" b="0" i="0" u="none" strike="noStrike" kern="1200" cap="none" spc="-50" normalizeH="0" baseline="0" noProof="0" dirty="0">
              <a:ln w="3175">
                <a:noFill/>
              </a:ln>
              <a:solidFill>
                <a:schemeClr val="tx1"/>
              </a:solidFill>
              <a:effectLst/>
              <a:uLnTx/>
              <a:uFillTx/>
              <a:latin typeface="+mj-lt"/>
              <a:ea typeface="+mn-ea"/>
              <a:cs typeface="Segoe UI" pitchFamily="34" charset="0"/>
            </a:endParaRPr>
          </a:p>
        </p:txBody>
      </p:sp>
    </p:spTree>
    <p:extLst>
      <p:ext uri="{BB962C8B-B14F-4D97-AF65-F5344CB8AC3E}">
        <p14:creationId xmlns:p14="http://schemas.microsoft.com/office/powerpoint/2010/main" val="27563958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wipe(left)">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4">
                                            <p:txEl>
                                              <p:pRg st="1" end="1"/>
                                            </p:txEl>
                                          </p:spTgt>
                                        </p:tgtEl>
                                        <p:attrNameLst>
                                          <p:attrName>style.visibility</p:attrName>
                                        </p:attrNameLst>
                                      </p:cBhvr>
                                      <p:to>
                                        <p:strVal val="visible"/>
                                      </p:to>
                                    </p:set>
                                    <p:animEffect transition="in" filter="wipe(left)">
                                      <p:cBhvr>
                                        <p:cTn id="12" dur="500"/>
                                        <p:tgtEl>
                                          <p:spTgt spid="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4">
                                            <p:txEl>
                                              <p:pRg st="2" end="2"/>
                                            </p:txEl>
                                          </p:spTgt>
                                        </p:tgtEl>
                                        <p:attrNameLst>
                                          <p:attrName>style.visibility</p:attrName>
                                        </p:attrNameLst>
                                      </p:cBhvr>
                                      <p:to>
                                        <p:strVal val="visible"/>
                                      </p:to>
                                    </p:set>
                                    <p:animEffect transition="in" filter="wipe(left)">
                                      <p:cBhvr>
                                        <p:cTn id="17" dur="500"/>
                                        <p:tgtEl>
                                          <p:spTgt spid="4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4">
                                            <p:txEl>
                                              <p:pRg st="3" end="3"/>
                                            </p:txEl>
                                          </p:spTgt>
                                        </p:tgtEl>
                                        <p:attrNameLst>
                                          <p:attrName>style.visibility</p:attrName>
                                        </p:attrNameLst>
                                      </p:cBhvr>
                                      <p:to>
                                        <p:strVal val="visible"/>
                                      </p:to>
                                    </p:set>
                                    <p:animEffect transition="in" filter="wipe(left)">
                                      <p:cBhvr>
                                        <p:cTn id="22" dur="500"/>
                                        <p:tgtEl>
                                          <p:spTgt spid="4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4">
                                            <p:txEl>
                                              <p:pRg st="4" end="4"/>
                                            </p:txEl>
                                          </p:spTgt>
                                        </p:tgtEl>
                                        <p:attrNameLst>
                                          <p:attrName>style.visibility</p:attrName>
                                        </p:attrNameLst>
                                      </p:cBhvr>
                                      <p:to>
                                        <p:strVal val="visible"/>
                                      </p:to>
                                    </p:set>
                                    <p:animEffect transition="in" filter="wipe(left)">
                                      <p:cBhvr>
                                        <p:cTn id="27" dur="500"/>
                                        <p:tgtEl>
                                          <p:spTgt spid="4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4">
                                            <p:txEl>
                                              <p:pRg st="5" end="5"/>
                                            </p:txEl>
                                          </p:spTgt>
                                        </p:tgtEl>
                                        <p:attrNameLst>
                                          <p:attrName>style.visibility</p:attrName>
                                        </p:attrNameLst>
                                      </p:cBhvr>
                                      <p:to>
                                        <p:strVal val="visible"/>
                                      </p:to>
                                    </p:set>
                                    <p:animEffect transition="in" filter="wipe(left)">
                                      <p:cBhvr>
                                        <p:cTn id="32" dur="500"/>
                                        <p:tgtEl>
                                          <p:spTgt spid="4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descr="Showing digital transformation cycle and QR code for Satya's article on digital transformation. ">
            <a:extLst>
              <a:ext uri="{FF2B5EF4-FFF2-40B4-BE49-F238E27FC236}">
                <a16:creationId xmlns:a16="http://schemas.microsoft.com/office/drawing/2014/main" id="{1BDFCF03-AFBE-4D41-8E74-9CD06E64D7C4}"/>
              </a:ext>
            </a:extLst>
          </p:cNvPr>
          <p:cNvSpPr/>
          <p:nvPr/>
        </p:nvSpPr>
        <p:spPr bwMode="auto">
          <a:xfrm>
            <a:off x="0" y="3429000"/>
            <a:ext cx="12192000" cy="3429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idx="4294967295"/>
          </p:nvPr>
        </p:nvSpPr>
        <p:spPr>
          <a:xfrm>
            <a:off x="1174750" y="457200"/>
            <a:ext cx="11017250" cy="554038"/>
          </a:xfrm>
        </p:spPr>
        <p:txBody>
          <a:bodyPr/>
          <a:lstStyle/>
          <a:p>
            <a:r>
              <a:rPr lang="en-US" dirty="0"/>
              <a:t>The Digital Transformation</a:t>
            </a:r>
          </a:p>
        </p:txBody>
      </p:sp>
      <p:sp>
        <p:nvSpPr>
          <p:cNvPr id="6" name="Text Placeholder 5"/>
          <p:cNvSpPr>
            <a:spLocks noGrp="1"/>
          </p:cNvSpPr>
          <p:nvPr>
            <p:ph type="body" sz="quarter" idx="4294967295"/>
          </p:nvPr>
        </p:nvSpPr>
        <p:spPr>
          <a:xfrm>
            <a:off x="2579427" y="1485900"/>
            <a:ext cx="8724830" cy="1107996"/>
          </a:xfrm>
        </p:spPr>
        <p:txBody>
          <a:bodyPr/>
          <a:lstStyle/>
          <a:p>
            <a:pPr marL="0" indent="0">
              <a:buNone/>
            </a:pPr>
            <a:r>
              <a:rPr lang="en-US" sz="2400" dirty="0"/>
              <a:t>digital feedback loops that help you better engage with your </a:t>
            </a:r>
            <a:r>
              <a:rPr lang="en-US" sz="2400" b="1" dirty="0">
                <a:solidFill>
                  <a:schemeClr val="accent2"/>
                </a:solidFill>
              </a:rPr>
              <a:t>customers</a:t>
            </a:r>
            <a:r>
              <a:rPr lang="en-US" sz="2400" dirty="0">
                <a:solidFill>
                  <a:schemeClr val="accent2"/>
                </a:solidFill>
              </a:rPr>
              <a:t>,</a:t>
            </a:r>
            <a:r>
              <a:rPr lang="en-US" sz="2400" dirty="0"/>
              <a:t> empower your </a:t>
            </a:r>
            <a:r>
              <a:rPr lang="en-US" sz="2400" b="1" dirty="0">
                <a:solidFill>
                  <a:schemeClr val="accent2"/>
                </a:solidFill>
              </a:rPr>
              <a:t>employees</a:t>
            </a:r>
            <a:r>
              <a:rPr lang="en-US" sz="2400" dirty="0"/>
              <a:t>, optimize your </a:t>
            </a:r>
            <a:r>
              <a:rPr lang="en-US" sz="2400" b="1" dirty="0">
                <a:solidFill>
                  <a:schemeClr val="accent2"/>
                </a:solidFill>
              </a:rPr>
              <a:t>operations</a:t>
            </a:r>
            <a:r>
              <a:rPr lang="en-US" sz="2400" dirty="0"/>
              <a:t>, and reinvent </a:t>
            </a:r>
            <a:r>
              <a:rPr lang="en-US" sz="2400" b="1" dirty="0">
                <a:solidFill>
                  <a:schemeClr val="accent2"/>
                </a:solidFill>
              </a:rPr>
              <a:t>products and business models</a:t>
            </a:r>
          </a:p>
        </p:txBody>
      </p:sp>
      <p:pic>
        <p:nvPicPr>
          <p:cNvPr id="3" name="Picture 2" descr="QR Code for ADX">
            <a:extLst>
              <a:ext uri="{FF2B5EF4-FFF2-40B4-BE49-F238E27FC236}">
                <a16:creationId xmlns:a16="http://schemas.microsoft.com/office/drawing/2014/main" id="{9597CB3F-3C35-49E4-9932-FEE8F3E4E1C4}"/>
              </a:ext>
            </a:extLst>
          </p:cNvPr>
          <p:cNvPicPr>
            <a:picLocks noChangeAspect="1"/>
          </p:cNvPicPr>
          <p:nvPr/>
        </p:nvPicPr>
        <p:blipFill>
          <a:blip r:embed="rId3"/>
          <a:stretch>
            <a:fillRect/>
          </a:stretch>
        </p:blipFill>
        <p:spPr>
          <a:xfrm>
            <a:off x="8550971" y="4009025"/>
            <a:ext cx="1782610" cy="1782610"/>
          </a:xfrm>
          <a:prstGeom prst="rect">
            <a:avLst/>
          </a:prstGeom>
        </p:spPr>
      </p:pic>
      <p:sp>
        <p:nvSpPr>
          <p:cNvPr id="4" name="Rectangle 3">
            <a:extLst>
              <a:ext uri="{FF2B5EF4-FFF2-40B4-BE49-F238E27FC236}">
                <a16:creationId xmlns:a16="http://schemas.microsoft.com/office/drawing/2014/main" id="{F96DAB65-F5DF-479C-8877-AD05B66484EC}"/>
              </a:ext>
            </a:extLst>
          </p:cNvPr>
          <p:cNvSpPr/>
          <p:nvPr/>
        </p:nvSpPr>
        <p:spPr>
          <a:xfrm>
            <a:off x="8032421" y="5791635"/>
            <a:ext cx="3576967" cy="523220"/>
          </a:xfrm>
          <a:prstGeom prst="rect">
            <a:avLst/>
          </a:prstGeom>
        </p:spPr>
        <p:txBody>
          <a:bodyPr wrap="square">
            <a:spAutoFit/>
          </a:bodyPr>
          <a:lstStyle/>
          <a:p>
            <a:pPr defTabSz="914192">
              <a:defRPr/>
            </a:pPr>
            <a:r>
              <a:rPr lang="en-US" sz="1400" dirty="0">
                <a:solidFill>
                  <a:srgbClr val="1A1A1A"/>
                </a:solidFill>
                <a:hlinkClick r:id="rId4"/>
              </a:rPr>
              <a:t>https://www.linkedin.com/pulse/digital-transformation-satya-nadella/</a:t>
            </a:r>
            <a:endParaRPr lang="en-US" sz="1400" dirty="0">
              <a:solidFill>
                <a:srgbClr val="1A1A1A"/>
              </a:solidFill>
            </a:endParaRPr>
          </a:p>
        </p:txBody>
      </p:sp>
      <p:pic>
        <p:nvPicPr>
          <p:cNvPr id="7" name="Picture 6" descr="picture showing digital transformation ">
            <a:extLst>
              <a:ext uri="{FF2B5EF4-FFF2-40B4-BE49-F238E27FC236}">
                <a16:creationId xmlns:a16="http://schemas.microsoft.com/office/drawing/2014/main" id="{CE181492-3C15-4234-BE75-3CACA67B3650}"/>
              </a:ext>
            </a:extLst>
          </p:cNvPr>
          <p:cNvPicPr>
            <a:picLocks noChangeAspect="1"/>
          </p:cNvPicPr>
          <p:nvPr/>
        </p:nvPicPr>
        <p:blipFill rotWithShape="1">
          <a:blip r:embed="rId5"/>
          <a:srcRect l="8883" t="5651" r="7668" b="15237"/>
          <a:stretch/>
        </p:blipFill>
        <p:spPr>
          <a:xfrm>
            <a:off x="730975" y="3758164"/>
            <a:ext cx="5266197" cy="2701001"/>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BB7BC819-8ED9-4706-B47F-312A34D869F7}"/>
              </a:ext>
            </a:extLst>
          </p:cNvPr>
          <p:cNvSpPr txBox="1"/>
          <p:nvPr/>
        </p:nvSpPr>
        <p:spPr>
          <a:xfrm>
            <a:off x="9153681" y="2806201"/>
            <a:ext cx="1125308" cy="307777"/>
          </a:xfrm>
          <a:prstGeom prst="rect">
            <a:avLst/>
          </a:prstGeom>
          <a:noFill/>
        </p:spPr>
        <p:txBody>
          <a:bodyPr wrap="none" lIns="0" tIns="0" rIns="0" bIns="0" rtlCol="0">
            <a:spAutoFit/>
          </a:bodyPr>
          <a:lstStyle/>
          <a:p>
            <a:pPr algn="l"/>
            <a:r>
              <a:rPr lang="en-US" sz="2000" dirty="0">
                <a:solidFill>
                  <a:schemeClr val="accent2"/>
                </a:solidFill>
              </a:rPr>
              <a:t>S. Nadella</a:t>
            </a:r>
          </a:p>
        </p:txBody>
      </p:sp>
      <p:sp>
        <p:nvSpPr>
          <p:cNvPr id="8" name="TextBox 7">
            <a:extLst>
              <a:ext uri="{FF2B5EF4-FFF2-40B4-BE49-F238E27FC236}">
                <a16:creationId xmlns:a16="http://schemas.microsoft.com/office/drawing/2014/main" id="{91079718-12DF-4D95-83D7-1296A15FE246}"/>
              </a:ext>
            </a:extLst>
          </p:cNvPr>
          <p:cNvSpPr txBox="1"/>
          <p:nvPr/>
        </p:nvSpPr>
        <p:spPr>
          <a:xfrm>
            <a:off x="2055304" y="1168301"/>
            <a:ext cx="464871" cy="1477328"/>
          </a:xfrm>
          <a:prstGeom prst="rect">
            <a:avLst/>
          </a:prstGeom>
          <a:noFill/>
        </p:spPr>
        <p:txBody>
          <a:bodyPr wrap="none" lIns="0" tIns="0" rIns="0" bIns="0" rtlCol="0">
            <a:spAutoFit/>
          </a:bodyPr>
          <a:lstStyle/>
          <a:p>
            <a:pPr algn="l"/>
            <a:r>
              <a:rPr lang="en-US" sz="9600" dirty="0">
                <a:solidFill>
                  <a:schemeClr val="accent1">
                    <a:lumMod val="50000"/>
                  </a:schemeClr>
                </a:solidFill>
              </a:rPr>
              <a:t>“</a:t>
            </a:r>
          </a:p>
        </p:txBody>
      </p:sp>
      <p:sp>
        <p:nvSpPr>
          <p:cNvPr id="10" name="TextBox 9">
            <a:extLst>
              <a:ext uri="{FF2B5EF4-FFF2-40B4-BE49-F238E27FC236}">
                <a16:creationId xmlns:a16="http://schemas.microsoft.com/office/drawing/2014/main" id="{D54D4914-B593-4F9E-BF7B-F06222F2916E}"/>
              </a:ext>
            </a:extLst>
          </p:cNvPr>
          <p:cNvSpPr txBox="1"/>
          <p:nvPr/>
        </p:nvSpPr>
        <p:spPr>
          <a:xfrm>
            <a:off x="10333581" y="1968740"/>
            <a:ext cx="457448" cy="1477328"/>
          </a:xfrm>
          <a:prstGeom prst="rect">
            <a:avLst/>
          </a:prstGeom>
          <a:noFill/>
        </p:spPr>
        <p:txBody>
          <a:bodyPr wrap="square" lIns="0" tIns="0" rIns="0" bIns="0" rtlCol="0">
            <a:spAutoFit/>
          </a:bodyPr>
          <a:lstStyle/>
          <a:p>
            <a:pPr algn="l"/>
            <a:r>
              <a:rPr lang="en-US" sz="9600" dirty="0">
                <a:solidFill>
                  <a:schemeClr val="accent1">
                    <a:lumMod val="50000"/>
                  </a:schemeClr>
                </a:solidFill>
              </a:rPr>
              <a:t>“</a:t>
            </a:r>
          </a:p>
        </p:txBody>
      </p:sp>
      <p:grpSp>
        <p:nvGrpSpPr>
          <p:cNvPr id="11" name="Group 10">
            <a:extLst>
              <a:ext uri="{FF2B5EF4-FFF2-40B4-BE49-F238E27FC236}">
                <a16:creationId xmlns:a16="http://schemas.microsoft.com/office/drawing/2014/main" id="{AEFBA507-E878-4D03-A1B8-365E74D8F3C4}"/>
              </a:ext>
              <a:ext uri="{C183D7F6-B498-43B3-948B-1728B52AA6E4}">
                <adec:decorative xmlns:adec="http://schemas.microsoft.com/office/drawing/2017/decorative" val="1"/>
              </a:ext>
            </a:extLst>
          </p:cNvPr>
          <p:cNvGrpSpPr/>
          <p:nvPr/>
        </p:nvGrpSpPr>
        <p:grpSpPr>
          <a:xfrm>
            <a:off x="654333" y="1550134"/>
            <a:ext cx="1141165" cy="1147570"/>
            <a:chOff x="3223201" y="3531073"/>
            <a:chExt cx="1141165" cy="1147570"/>
          </a:xfrm>
        </p:grpSpPr>
        <p:sp>
          <p:nvSpPr>
            <p:cNvPr id="12" name="Oval 11">
              <a:extLst>
                <a:ext uri="{FF2B5EF4-FFF2-40B4-BE49-F238E27FC236}">
                  <a16:creationId xmlns:a16="http://schemas.microsoft.com/office/drawing/2014/main" id="{D5369063-5979-497D-9EE0-370A6479C905}"/>
                </a:ext>
              </a:extLst>
            </p:cNvPr>
            <p:cNvSpPr/>
            <p:nvPr/>
          </p:nvSpPr>
          <p:spPr bwMode="auto">
            <a:xfrm>
              <a:off x="3223201" y="3531073"/>
              <a:ext cx="1141165" cy="1147570"/>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27" tIns="1737113" rIns="91427" bIns="46630" numCol="1" rtlCol="0" anchor="t" anchorCtr="0" compatLnSpc="1">
              <a:prstTxWarp prst="textNoShape">
                <a:avLst/>
              </a:prstTxWarp>
            </a:bodyPr>
            <a:lstStyle/>
            <a:p>
              <a:pPr defTabSz="914225"/>
              <a:endParaRPr lang="en-US">
                <a:solidFill>
                  <a:srgbClr val="FFFFFF"/>
                </a:solidFill>
                <a:latin typeface="Segoe UI"/>
              </a:endParaRPr>
            </a:p>
          </p:txBody>
        </p:sp>
        <p:grpSp>
          <p:nvGrpSpPr>
            <p:cNvPr id="14" name="Group 252">
              <a:extLst>
                <a:ext uri="{FF2B5EF4-FFF2-40B4-BE49-F238E27FC236}">
                  <a16:creationId xmlns:a16="http://schemas.microsoft.com/office/drawing/2014/main" id="{AAC99450-E0FD-4CA2-A8D6-7EC5E476F194}"/>
                </a:ext>
              </a:extLst>
            </p:cNvPr>
            <p:cNvGrpSpPr>
              <a:grpSpLocks noChangeAspect="1"/>
            </p:cNvGrpSpPr>
            <p:nvPr/>
          </p:nvGrpSpPr>
          <p:grpSpPr bwMode="auto">
            <a:xfrm>
              <a:off x="3505652" y="3816727"/>
              <a:ext cx="576262" cy="576262"/>
              <a:chOff x="410" y="2777"/>
              <a:chExt cx="312" cy="312"/>
            </a:xfrm>
          </p:grpSpPr>
          <p:sp>
            <p:nvSpPr>
              <p:cNvPr id="15" name="Oval 253">
                <a:extLst>
                  <a:ext uri="{FF2B5EF4-FFF2-40B4-BE49-F238E27FC236}">
                    <a16:creationId xmlns:a16="http://schemas.microsoft.com/office/drawing/2014/main" id="{3B0C4F17-38B3-4956-8941-7116F1875089}"/>
                  </a:ext>
                </a:extLst>
              </p:cNvPr>
              <p:cNvSpPr>
                <a:spLocks noChangeArrowheads="1"/>
              </p:cNvSpPr>
              <p:nvPr/>
            </p:nvSpPr>
            <p:spPr bwMode="auto">
              <a:xfrm>
                <a:off x="410"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6" name="Oval 254">
                <a:extLst>
                  <a:ext uri="{FF2B5EF4-FFF2-40B4-BE49-F238E27FC236}">
                    <a16:creationId xmlns:a16="http://schemas.microsoft.com/office/drawing/2014/main" id="{24FABD9A-9F13-4A02-8419-9991847E0007}"/>
                  </a:ext>
                </a:extLst>
              </p:cNvPr>
              <p:cNvSpPr>
                <a:spLocks noChangeArrowheads="1"/>
              </p:cNvSpPr>
              <p:nvPr/>
            </p:nvSpPr>
            <p:spPr bwMode="auto">
              <a:xfrm>
                <a:off x="467"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8" name="Oval 255">
                <a:extLst>
                  <a:ext uri="{FF2B5EF4-FFF2-40B4-BE49-F238E27FC236}">
                    <a16:creationId xmlns:a16="http://schemas.microsoft.com/office/drawing/2014/main" id="{52FF77ED-C747-4980-931C-B4E66C6DF260}"/>
                  </a:ext>
                </a:extLst>
              </p:cNvPr>
              <p:cNvSpPr>
                <a:spLocks noChangeArrowheads="1"/>
              </p:cNvSpPr>
              <p:nvPr/>
            </p:nvSpPr>
            <p:spPr bwMode="auto">
              <a:xfrm>
                <a:off x="525"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9" name="Oval 256">
                <a:extLst>
                  <a:ext uri="{FF2B5EF4-FFF2-40B4-BE49-F238E27FC236}">
                    <a16:creationId xmlns:a16="http://schemas.microsoft.com/office/drawing/2014/main" id="{14444DB6-3477-461B-A59B-720F05F1ED52}"/>
                  </a:ext>
                </a:extLst>
              </p:cNvPr>
              <p:cNvSpPr>
                <a:spLocks noChangeArrowheads="1"/>
              </p:cNvSpPr>
              <p:nvPr/>
            </p:nvSpPr>
            <p:spPr bwMode="auto">
              <a:xfrm>
                <a:off x="583" y="2777"/>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20" name="Oval 257">
                <a:extLst>
                  <a:ext uri="{FF2B5EF4-FFF2-40B4-BE49-F238E27FC236}">
                    <a16:creationId xmlns:a16="http://schemas.microsoft.com/office/drawing/2014/main" id="{F10F3AB2-CCF5-48DA-B575-4621ECB09EE1}"/>
                  </a:ext>
                </a:extLst>
              </p:cNvPr>
              <p:cNvSpPr>
                <a:spLocks noChangeArrowheads="1"/>
              </p:cNvSpPr>
              <p:nvPr/>
            </p:nvSpPr>
            <p:spPr bwMode="auto">
              <a:xfrm>
                <a:off x="643"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21" name="Oval 258">
                <a:extLst>
                  <a:ext uri="{FF2B5EF4-FFF2-40B4-BE49-F238E27FC236}">
                    <a16:creationId xmlns:a16="http://schemas.microsoft.com/office/drawing/2014/main" id="{1BEE3447-FC9D-42F8-8FA8-3C106D33D3BC}"/>
                  </a:ext>
                </a:extLst>
              </p:cNvPr>
              <p:cNvSpPr>
                <a:spLocks noChangeArrowheads="1"/>
              </p:cNvSpPr>
              <p:nvPr/>
            </p:nvSpPr>
            <p:spPr bwMode="auto">
              <a:xfrm>
                <a:off x="697"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22" name="Oval 259">
                <a:extLst>
                  <a:ext uri="{FF2B5EF4-FFF2-40B4-BE49-F238E27FC236}">
                    <a16:creationId xmlns:a16="http://schemas.microsoft.com/office/drawing/2014/main" id="{A2F7966D-E363-49F1-A5FE-49BC7802C8E9}"/>
                  </a:ext>
                </a:extLst>
              </p:cNvPr>
              <p:cNvSpPr>
                <a:spLocks noChangeArrowheads="1"/>
              </p:cNvSpPr>
              <p:nvPr/>
            </p:nvSpPr>
            <p:spPr bwMode="auto">
              <a:xfrm>
                <a:off x="410" y="283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23" name="Oval 260">
                <a:extLst>
                  <a:ext uri="{FF2B5EF4-FFF2-40B4-BE49-F238E27FC236}">
                    <a16:creationId xmlns:a16="http://schemas.microsoft.com/office/drawing/2014/main" id="{255784A5-6544-470B-B3B8-C0C48F86A3EE}"/>
                  </a:ext>
                </a:extLst>
              </p:cNvPr>
              <p:cNvSpPr>
                <a:spLocks noChangeArrowheads="1"/>
              </p:cNvSpPr>
              <p:nvPr/>
            </p:nvSpPr>
            <p:spPr bwMode="auto">
              <a:xfrm>
                <a:off x="467" y="283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24" name="Oval 261">
                <a:extLst>
                  <a:ext uri="{FF2B5EF4-FFF2-40B4-BE49-F238E27FC236}">
                    <a16:creationId xmlns:a16="http://schemas.microsoft.com/office/drawing/2014/main" id="{D51DD032-CEDF-4D05-B349-37FD43D57914}"/>
                  </a:ext>
                </a:extLst>
              </p:cNvPr>
              <p:cNvSpPr>
                <a:spLocks noChangeArrowheads="1"/>
              </p:cNvSpPr>
              <p:nvPr/>
            </p:nvSpPr>
            <p:spPr bwMode="auto">
              <a:xfrm>
                <a:off x="520" y="282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25" name="Oval 262">
                <a:extLst>
                  <a:ext uri="{FF2B5EF4-FFF2-40B4-BE49-F238E27FC236}">
                    <a16:creationId xmlns:a16="http://schemas.microsoft.com/office/drawing/2014/main" id="{B41F2431-4A3A-4872-86B3-356206F5822D}"/>
                  </a:ext>
                </a:extLst>
              </p:cNvPr>
              <p:cNvSpPr>
                <a:spLocks noChangeArrowheads="1"/>
              </p:cNvSpPr>
              <p:nvPr/>
            </p:nvSpPr>
            <p:spPr bwMode="auto">
              <a:xfrm>
                <a:off x="578" y="2829"/>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26" name="Oval 263">
                <a:extLst>
                  <a:ext uri="{FF2B5EF4-FFF2-40B4-BE49-F238E27FC236}">
                    <a16:creationId xmlns:a16="http://schemas.microsoft.com/office/drawing/2014/main" id="{B8F12F0E-3CEA-4C12-88F8-6E2EDA8265AB}"/>
                  </a:ext>
                </a:extLst>
              </p:cNvPr>
              <p:cNvSpPr>
                <a:spLocks noChangeArrowheads="1"/>
              </p:cNvSpPr>
              <p:nvPr/>
            </p:nvSpPr>
            <p:spPr bwMode="auto">
              <a:xfrm>
                <a:off x="638" y="2829"/>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27" name="Oval 264">
                <a:extLst>
                  <a:ext uri="{FF2B5EF4-FFF2-40B4-BE49-F238E27FC236}">
                    <a16:creationId xmlns:a16="http://schemas.microsoft.com/office/drawing/2014/main" id="{81EF69AE-62D3-4040-9F27-2071CEB84603}"/>
                  </a:ext>
                </a:extLst>
              </p:cNvPr>
              <p:cNvSpPr>
                <a:spLocks noChangeArrowheads="1"/>
              </p:cNvSpPr>
              <p:nvPr/>
            </p:nvSpPr>
            <p:spPr bwMode="auto">
              <a:xfrm>
                <a:off x="692" y="282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28" name="Oval 265">
                <a:extLst>
                  <a:ext uri="{FF2B5EF4-FFF2-40B4-BE49-F238E27FC236}">
                    <a16:creationId xmlns:a16="http://schemas.microsoft.com/office/drawing/2014/main" id="{F0DDEFE3-2983-4930-A4E0-3E7B1F5C36FC}"/>
                  </a:ext>
                </a:extLst>
              </p:cNvPr>
              <p:cNvSpPr>
                <a:spLocks noChangeArrowheads="1"/>
              </p:cNvSpPr>
              <p:nvPr/>
            </p:nvSpPr>
            <p:spPr bwMode="auto">
              <a:xfrm>
                <a:off x="410" y="2892"/>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29" name="Oval 266">
                <a:extLst>
                  <a:ext uri="{FF2B5EF4-FFF2-40B4-BE49-F238E27FC236}">
                    <a16:creationId xmlns:a16="http://schemas.microsoft.com/office/drawing/2014/main" id="{FA5355D2-0A0C-4369-9BB5-1036FA779798}"/>
                  </a:ext>
                </a:extLst>
              </p:cNvPr>
              <p:cNvSpPr>
                <a:spLocks noChangeArrowheads="1"/>
              </p:cNvSpPr>
              <p:nvPr/>
            </p:nvSpPr>
            <p:spPr bwMode="auto">
              <a:xfrm>
                <a:off x="462" y="2887"/>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30" name="Oval 267">
                <a:extLst>
                  <a:ext uri="{FF2B5EF4-FFF2-40B4-BE49-F238E27FC236}">
                    <a16:creationId xmlns:a16="http://schemas.microsoft.com/office/drawing/2014/main" id="{00C818A6-1241-446B-AA3A-4EE8206F6218}"/>
                  </a:ext>
                </a:extLst>
              </p:cNvPr>
              <p:cNvSpPr>
                <a:spLocks noChangeArrowheads="1"/>
              </p:cNvSpPr>
              <p:nvPr/>
            </p:nvSpPr>
            <p:spPr bwMode="auto">
              <a:xfrm>
                <a:off x="520" y="2887"/>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31" name="Oval 268">
                <a:extLst>
                  <a:ext uri="{FF2B5EF4-FFF2-40B4-BE49-F238E27FC236}">
                    <a16:creationId xmlns:a16="http://schemas.microsoft.com/office/drawing/2014/main" id="{394D564F-2F5B-421C-A81B-41816F9E0CAD}"/>
                  </a:ext>
                </a:extLst>
              </p:cNvPr>
              <p:cNvSpPr>
                <a:spLocks noChangeArrowheads="1"/>
              </p:cNvSpPr>
              <p:nvPr/>
            </p:nvSpPr>
            <p:spPr bwMode="auto">
              <a:xfrm>
                <a:off x="573" y="2882"/>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32" name="Oval 269">
                <a:extLst>
                  <a:ext uri="{FF2B5EF4-FFF2-40B4-BE49-F238E27FC236}">
                    <a16:creationId xmlns:a16="http://schemas.microsoft.com/office/drawing/2014/main" id="{CBFCA859-F507-4D6F-A253-2FB64FA22D86}"/>
                  </a:ext>
                </a:extLst>
              </p:cNvPr>
              <p:cNvSpPr>
                <a:spLocks noChangeArrowheads="1"/>
              </p:cNvSpPr>
              <p:nvPr/>
            </p:nvSpPr>
            <p:spPr bwMode="auto">
              <a:xfrm>
                <a:off x="638" y="2887"/>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33" name="Oval 270">
                <a:extLst>
                  <a:ext uri="{FF2B5EF4-FFF2-40B4-BE49-F238E27FC236}">
                    <a16:creationId xmlns:a16="http://schemas.microsoft.com/office/drawing/2014/main" id="{7ABD39F5-CB1F-4488-80A2-8E0EE2140B9D}"/>
                  </a:ext>
                </a:extLst>
              </p:cNvPr>
              <p:cNvSpPr>
                <a:spLocks noChangeArrowheads="1"/>
              </p:cNvSpPr>
              <p:nvPr/>
            </p:nvSpPr>
            <p:spPr bwMode="auto">
              <a:xfrm>
                <a:off x="692" y="2887"/>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34" name="Oval 271">
                <a:extLst>
                  <a:ext uri="{FF2B5EF4-FFF2-40B4-BE49-F238E27FC236}">
                    <a16:creationId xmlns:a16="http://schemas.microsoft.com/office/drawing/2014/main" id="{B16F4443-C462-464D-8108-BF47E77BAD5C}"/>
                  </a:ext>
                </a:extLst>
              </p:cNvPr>
              <p:cNvSpPr>
                <a:spLocks noChangeArrowheads="1"/>
              </p:cNvSpPr>
              <p:nvPr/>
            </p:nvSpPr>
            <p:spPr bwMode="auto">
              <a:xfrm>
                <a:off x="410" y="2950"/>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35" name="Oval 272">
                <a:extLst>
                  <a:ext uri="{FF2B5EF4-FFF2-40B4-BE49-F238E27FC236}">
                    <a16:creationId xmlns:a16="http://schemas.microsoft.com/office/drawing/2014/main" id="{C819F3F5-19A3-4C3D-AEBC-5558CA8E082F}"/>
                  </a:ext>
                </a:extLst>
              </p:cNvPr>
              <p:cNvSpPr>
                <a:spLocks noChangeArrowheads="1"/>
              </p:cNvSpPr>
              <p:nvPr/>
            </p:nvSpPr>
            <p:spPr bwMode="auto">
              <a:xfrm>
                <a:off x="462" y="294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36" name="Oval 273">
                <a:extLst>
                  <a:ext uri="{FF2B5EF4-FFF2-40B4-BE49-F238E27FC236}">
                    <a16:creationId xmlns:a16="http://schemas.microsoft.com/office/drawing/2014/main" id="{5457FA32-FA31-4C12-9512-A516C9651AED}"/>
                  </a:ext>
                </a:extLst>
              </p:cNvPr>
              <p:cNvSpPr>
                <a:spLocks noChangeArrowheads="1"/>
              </p:cNvSpPr>
              <p:nvPr/>
            </p:nvSpPr>
            <p:spPr bwMode="auto">
              <a:xfrm>
                <a:off x="515" y="2940"/>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37" name="Oval 274">
                <a:extLst>
                  <a:ext uri="{FF2B5EF4-FFF2-40B4-BE49-F238E27FC236}">
                    <a16:creationId xmlns:a16="http://schemas.microsoft.com/office/drawing/2014/main" id="{CBABF152-02C0-46F1-898E-FFE5849104AC}"/>
                  </a:ext>
                </a:extLst>
              </p:cNvPr>
              <p:cNvSpPr>
                <a:spLocks noChangeArrowheads="1"/>
              </p:cNvSpPr>
              <p:nvPr/>
            </p:nvSpPr>
            <p:spPr bwMode="auto">
              <a:xfrm>
                <a:off x="563" y="2930"/>
                <a:ext cx="60" cy="6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38" name="Oval 275">
                <a:extLst>
                  <a:ext uri="{FF2B5EF4-FFF2-40B4-BE49-F238E27FC236}">
                    <a16:creationId xmlns:a16="http://schemas.microsoft.com/office/drawing/2014/main" id="{C6349A89-5309-4668-B78E-90EAB3FF4100}"/>
                  </a:ext>
                </a:extLst>
              </p:cNvPr>
              <p:cNvSpPr>
                <a:spLocks noChangeArrowheads="1"/>
              </p:cNvSpPr>
              <p:nvPr/>
            </p:nvSpPr>
            <p:spPr bwMode="auto">
              <a:xfrm>
                <a:off x="633" y="2940"/>
                <a:ext cx="39"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39" name="Oval 276">
                <a:extLst>
                  <a:ext uri="{FF2B5EF4-FFF2-40B4-BE49-F238E27FC236}">
                    <a16:creationId xmlns:a16="http://schemas.microsoft.com/office/drawing/2014/main" id="{D7FDD594-E35E-4647-8639-CA0584513687}"/>
                  </a:ext>
                </a:extLst>
              </p:cNvPr>
              <p:cNvSpPr>
                <a:spLocks noChangeArrowheads="1"/>
              </p:cNvSpPr>
              <p:nvPr/>
            </p:nvSpPr>
            <p:spPr bwMode="auto">
              <a:xfrm>
                <a:off x="697" y="2950"/>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0" name="Oval 277">
                <a:extLst>
                  <a:ext uri="{FF2B5EF4-FFF2-40B4-BE49-F238E27FC236}">
                    <a16:creationId xmlns:a16="http://schemas.microsoft.com/office/drawing/2014/main" id="{553EB923-88A8-4B6F-8EEB-F676F92CA516}"/>
                  </a:ext>
                </a:extLst>
              </p:cNvPr>
              <p:cNvSpPr>
                <a:spLocks noChangeArrowheads="1"/>
              </p:cNvSpPr>
              <p:nvPr/>
            </p:nvSpPr>
            <p:spPr bwMode="auto">
              <a:xfrm>
                <a:off x="410" y="300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1" name="Oval 278">
                <a:extLst>
                  <a:ext uri="{FF2B5EF4-FFF2-40B4-BE49-F238E27FC236}">
                    <a16:creationId xmlns:a16="http://schemas.microsoft.com/office/drawing/2014/main" id="{3367AC90-B67B-41E5-ADE4-BA68557F4D86}"/>
                  </a:ext>
                </a:extLst>
              </p:cNvPr>
              <p:cNvSpPr>
                <a:spLocks noChangeArrowheads="1"/>
              </p:cNvSpPr>
              <p:nvPr/>
            </p:nvSpPr>
            <p:spPr bwMode="auto">
              <a:xfrm>
                <a:off x="467" y="300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2" name="Oval 279">
                <a:extLst>
                  <a:ext uri="{FF2B5EF4-FFF2-40B4-BE49-F238E27FC236}">
                    <a16:creationId xmlns:a16="http://schemas.microsoft.com/office/drawing/2014/main" id="{4E1189B8-0E95-48E7-9E02-C75B8B1004EC}"/>
                  </a:ext>
                </a:extLst>
              </p:cNvPr>
              <p:cNvSpPr>
                <a:spLocks noChangeArrowheads="1"/>
              </p:cNvSpPr>
              <p:nvPr/>
            </p:nvSpPr>
            <p:spPr bwMode="auto">
              <a:xfrm>
                <a:off x="520" y="3002"/>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3" name="Oval 280">
                <a:extLst>
                  <a:ext uri="{FF2B5EF4-FFF2-40B4-BE49-F238E27FC236}">
                    <a16:creationId xmlns:a16="http://schemas.microsoft.com/office/drawing/2014/main" id="{CF0CAAC2-A2FF-427C-8151-3E78476E9391}"/>
                  </a:ext>
                </a:extLst>
              </p:cNvPr>
              <p:cNvSpPr>
                <a:spLocks noChangeArrowheads="1"/>
              </p:cNvSpPr>
              <p:nvPr/>
            </p:nvSpPr>
            <p:spPr bwMode="auto">
              <a:xfrm>
                <a:off x="573" y="2997"/>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4" name="Oval 281">
                <a:extLst>
                  <a:ext uri="{FF2B5EF4-FFF2-40B4-BE49-F238E27FC236}">
                    <a16:creationId xmlns:a16="http://schemas.microsoft.com/office/drawing/2014/main" id="{BB0080FA-428E-411B-87D9-A955DE1C1AC9}"/>
                  </a:ext>
                </a:extLst>
              </p:cNvPr>
              <p:cNvSpPr>
                <a:spLocks noChangeArrowheads="1"/>
              </p:cNvSpPr>
              <p:nvPr/>
            </p:nvSpPr>
            <p:spPr bwMode="auto">
              <a:xfrm>
                <a:off x="638" y="3004"/>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5" name="Oval 282">
                <a:extLst>
                  <a:ext uri="{FF2B5EF4-FFF2-40B4-BE49-F238E27FC236}">
                    <a16:creationId xmlns:a16="http://schemas.microsoft.com/office/drawing/2014/main" id="{B320B232-B9B6-470E-A147-CC3C4502858B}"/>
                  </a:ext>
                </a:extLst>
              </p:cNvPr>
              <p:cNvSpPr>
                <a:spLocks noChangeArrowheads="1"/>
              </p:cNvSpPr>
              <p:nvPr/>
            </p:nvSpPr>
            <p:spPr bwMode="auto">
              <a:xfrm>
                <a:off x="697" y="3007"/>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6" name="Oval 283">
                <a:extLst>
                  <a:ext uri="{FF2B5EF4-FFF2-40B4-BE49-F238E27FC236}">
                    <a16:creationId xmlns:a16="http://schemas.microsoft.com/office/drawing/2014/main" id="{64943448-E1EB-4F1B-9AF0-6B047CC06506}"/>
                  </a:ext>
                </a:extLst>
              </p:cNvPr>
              <p:cNvSpPr>
                <a:spLocks noChangeArrowheads="1"/>
              </p:cNvSpPr>
              <p:nvPr/>
            </p:nvSpPr>
            <p:spPr bwMode="auto">
              <a:xfrm>
                <a:off x="410" y="306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7" name="Oval 284">
                <a:extLst>
                  <a:ext uri="{FF2B5EF4-FFF2-40B4-BE49-F238E27FC236}">
                    <a16:creationId xmlns:a16="http://schemas.microsoft.com/office/drawing/2014/main" id="{FCBB83B0-D9DE-4A64-A4B1-97BC54729FB9}"/>
                  </a:ext>
                </a:extLst>
              </p:cNvPr>
              <p:cNvSpPr>
                <a:spLocks noChangeArrowheads="1"/>
              </p:cNvSpPr>
              <p:nvPr/>
            </p:nvSpPr>
            <p:spPr bwMode="auto">
              <a:xfrm>
                <a:off x="467" y="306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8" name="Oval 285">
                <a:extLst>
                  <a:ext uri="{FF2B5EF4-FFF2-40B4-BE49-F238E27FC236}">
                    <a16:creationId xmlns:a16="http://schemas.microsoft.com/office/drawing/2014/main" id="{B6DB1509-F087-41C2-B5C3-D8FB149464A2}"/>
                  </a:ext>
                </a:extLst>
              </p:cNvPr>
              <p:cNvSpPr>
                <a:spLocks noChangeArrowheads="1"/>
              </p:cNvSpPr>
              <p:nvPr/>
            </p:nvSpPr>
            <p:spPr bwMode="auto">
              <a:xfrm>
                <a:off x="520" y="305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9" name="Oval 286">
                <a:extLst>
                  <a:ext uri="{FF2B5EF4-FFF2-40B4-BE49-F238E27FC236}">
                    <a16:creationId xmlns:a16="http://schemas.microsoft.com/office/drawing/2014/main" id="{6CBD19B0-E590-4BF7-BD77-668B96AC6704}"/>
                  </a:ext>
                </a:extLst>
              </p:cNvPr>
              <p:cNvSpPr>
                <a:spLocks noChangeArrowheads="1"/>
              </p:cNvSpPr>
              <p:nvPr/>
            </p:nvSpPr>
            <p:spPr bwMode="auto">
              <a:xfrm>
                <a:off x="578" y="3059"/>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50" name="Oval 287">
                <a:extLst>
                  <a:ext uri="{FF2B5EF4-FFF2-40B4-BE49-F238E27FC236}">
                    <a16:creationId xmlns:a16="http://schemas.microsoft.com/office/drawing/2014/main" id="{8E31C9C0-AAD2-46D4-9316-BF6AC7533A6F}"/>
                  </a:ext>
                </a:extLst>
              </p:cNvPr>
              <p:cNvSpPr>
                <a:spLocks noChangeArrowheads="1"/>
              </p:cNvSpPr>
              <p:nvPr/>
            </p:nvSpPr>
            <p:spPr bwMode="auto">
              <a:xfrm>
                <a:off x="638" y="3059"/>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51" name="Oval 288">
                <a:extLst>
                  <a:ext uri="{FF2B5EF4-FFF2-40B4-BE49-F238E27FC236}">
                    <a16:creationId xmlns:a16="http://schemas.microsoft.com/office/drawing/2014/main" id="{0AC927DC-3A09-4133-9190-794053C64E2B}"/>
                  </a:ext>
                </a:extLst>
              </p:cNvPr>
              <p:cNvSpPr>
                <a:spLocks noChangeArrowheads="1"/>
              </p:cNvSpPr>
              <p:nvPr/>
            </p:nvSpPr>
            <p:spPr bwMode="auto">
              <a:xfrm>
                <a:off x="697" y="3064"/>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grpSp>
      </p:grpSp>
    </p:spTree>
    <p:extLst>
      <p:ext uri="{BB962C8B-B14F-4D97-AF65-F5344CB8AC3E}">
        <p14:creationId xmlns:p14="http://schemas.microsoft.com/office/powerpoint/2010/main" val="4574423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00"/>
                                  </p:stCondLst>
                                  <p:childTnLst>
                                    <p:set>
                                      <p:cBhvr>
                                        <p:cTn id="10" dur="1" fill="hold">
                                          <p:stCondLst>
                                            <p:cond delay="0"/>
                                          </p:stCondLst>
                                        </p:cTn>
                                        <p:tgtEl>
                                          <p:spTgt spid="6">
                                            <p:txEl>
                                              <p:pRg st="0" end="0"/>
                                            </p:txEl>
                                          </p:spTgt>
                                        </p:tgtEl>
                                        <p:attrNameLst>
                                          <p:attrName>style.visibility</p:attrName>
                                        </p:attrNameLst>
                                      </p:cBhvr>
                                      <p:to>
                                        <p:strVal val="visible"/>
                                      </p:to>
                                    </p:set>
                                    <p:anim calcmode="lin" valueType="num">
                                      <p:cBhvr additive="base">
                                        <p:cTn id="11"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6">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1+#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3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0-#ppt_w/2"/>
                                          </p:val>
                                        </p:tav>
                                        <p:tav tm="100000">
                                          <p:val>
                                            <p:strVal val="#ppt_x"/>
                                          </p:val>
                                        </p:tav>
                                      </p:tavLst>
                                    </p:anim>
                                    <p:anim calcmode="lin" valueType="num">
                                      <p:cBhvr additive="base">
                                        <p:cTn id="2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5" grpId="0"/>
      <p:bldP spid="8"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Group 96" descr="Showing different logs types that qualify as big data">
            <a:extLst>
              <a:ext uri="{FF2B5EF4-FFF2-40B4-BE49-F238E27FC236}">
                <a16:creationId xmlns:a16="http://schemas.microsoft.com/office/drawing/2014/main" id="{7EAFA6F5-A194-464C-A7EC-012011A5C376}"/>
              </a:ext>
            </a:extLst>
          </p:cNvPr>
          <p:cNvGrpSpPr/>
          <p:nvPr/>
        </p:nvGrpSpPr>
        <p:grpSpPr>
          <a:xfrm>
            <a:off x="1679168" y="2198542"/>
            <a:ext cx="7839479" cy="3585163"/>
            <a:chOff x="1679168" y="2198542"/>
            <a:chExt cx="8041094" cy="3585163"/>
          </a:xfrm>
        </p:grpSpPr>
        <p:sp>
          <p:nvSpPr>
            <p:cNvPr id="8" name="Rectangle 7">
              <a:extLst>
                <a:ext uri="{FF2B5EF4-FFF2-40B4-BE49-F238E27FC236}">
                  <a16:creationId xmlns:a16="http://schemas.microsoft.com/office/drawing/2014/main" id="{C04D4029-8370-4FB6-80B2-8B76BBCD2650}"/>
                </a:ext>
              </a:extLst>
            </p:cNvPr>
            <p:cNvSpPr/>
            <p:nvPr/>
          </p:nvSpPr>
          <p:spPr bwMode="auto">
            <a:xfrm>
              <a:off x="1679168" y="2198542"/>
              <a:ext cx="8041094" cy="3585163"/>
            </a:xfrm>
            <a:prstGeom prst="rect">
              <a:avLst/>
            </a:prstGeom>
            <a:solidFill>
              <a:schemeClr val="accent1"/>
            </a:solidFill>
            <a:ln w="15875">
              <a:gradFill flip="none" rotWithShape="1">
                <a:gsLst>
                  <a:gs pos="44000">
                    <a:schemeClr val="tx1">
                      <a:alpha val="0"/>
                    </a:schemeClr>
                  </a:gs>
                  <a:gs pos="75000">
                    <a:schemeClr val="tx1"/>
                  </a:gs>
                </a:gsLst>
                <a:lin ang="189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66EE8183-DCC1-4914-8DC5-7F0B979C8DBC}"/>
                </a:ext>
              </a:extLst>
            </p:cNvPr>
            <p:cNvSpPr txBox="1"/>
            <p:nvPr/>
          </p:nvSpPr>
          <p:spPr>
            <a:xfrm>
              <a:off x="8140868" y="2364902"/>
              <a:ext cx="1175505" cy="369332"/>
            </a:xfrm>
            <a:prstGeom prst="rect">
              <a:avLst/>
            </a:prstGeom>
            <a:noFill/>
          </p:spPr>
          <p:txBody>
            <a:bodyPr wrap="square" lIns="0" tIns="0" rIns="0" bIns="0" rtlCol="0">
              <a:spAutoFit/>
            </a:bodyPr>
            <a:lstStyle/>
            <a:p>
              <a:pPr defTabSz="914192"/>
              <a:r>
                <a:rPr lang="en-US" sz="2400" dirty="0" err="1">
                  <a:solidFill>
                    <a:srgbClr val="FFFFFF"/>
                  </a:solidFill>
                  <a:latin typeface="Segoe UI"/>
                </a:rPr>
                <a:t>BigData</a:t>
              </a:r>
              <a:endParaRPr lang="en-US" sz="2400" dirty="0">
                <a:solidFill>
                  <a:srgbClr val="FFFFFF"/>
                </a:solidFill>
                <a:latin typeface="Segoe UI"/>
              </a:endParaRPr>
            </a:p>
          </p:txBody>
        </p:sp>
        <p:grpSp>
          <p:nvGrpSpPr>
            <p:cNvPr id="92" name="Group 91">
              <a:extLst>
                <a:ext uri="{FF2B5EF4-FFF2-40B4-BE49-F238E27FC236}">
                  <a16:creationId xmlns:a16="http://schemas.microsoft.com/office/drawing/2014/main" id="{504569D5-358C-4858-BCF6-8737A5FA0BF2}"/>
                </a:ext>
              </a:extLst>
            </p:cNvPr>
            <p:cNvGrpSpPr/>
            <p:nvPr/>
          </p:nvGrpSpPr>
          <p:grpSpPr>
            <a:xfrm>
              <a:off x="2156967" y="2360132"/>
              <a:ext cx="7437763" cy="3287343"/>
              <a:chOff x="2156967" y="2360132"/>
              <a:chExt cx="7437763" cy="3287343"/>
            </a:xfrm>
          </p:grpSpPr>
          <p:sp>
            <p:nvSpPr>
              <p:cNvPr id="47" name="TextBox 46">
                <a:extLst>
                  <a:ext uri="{FF2B5EF4-FFF2-40B4-BE49-F238E27FC236}">
                    <a16:creationId xmlns:a16="http://schemas.microsoft.com/office/drawing/2014/main" id="{FA802A65-4210-41A9-A9D3-208497157C5A}"/>
                  </a:ext>
                </a:extLst>
              </p:cNvPr>
              <p:cNvSpPr txBox="1"/>
              <p:nvPr/>
            </p:nvSpPr>
            <p:spPr>
              <a:xfrm>
                <a:off x="8127912" y="3102291"/>
                <a:ext cx="1466818" cy="2545184"/>
              </a:xfrm>
              <a:prstGeom prst="rect">
                <a:avLst/>
              </a:prstGeom>
              <a:noFill/>
            </p:spPr>
            <p:txBody>
              <a:bodyPr wrap="square" lIns="0" tIns="0" rIns="0" bIns="0" rtlCol="0">
                <a:spAutoFit/>
              </a:bodyPr>
              <a:lstStyle/>
              <a:p>
                <a:pPr defTabSz="914192">
                  <a:lnSpc>
                    <a:spcPct val="150000"/>
                  </a:lnSpc>
                </a:pPr>
                <a:r>
                  <a:rPr lang="en-US" sz="1400" dirty="0">
                    <a:solidFill>
                      <a:srgbClr val="FFFFFF"/>
                    </a:solidFill>
                    <a:latin typeface="Segoe UI"/>
                  </a:rPr>
                  <a:t>Log files</a:t>
                </a:r>
              </a:p>
              <a:p>
                <a:pPr defTabSz="914192">
                  <a:lnSpc>
                    <a:spcPct val="150000"/>
                  </a:lnSpc>
                </a:pPr>
                <a:r>
                  <a:rPr lang="en-US" sz="1400" dirty="0">
                    <a:solidFill>
                      <a:srgbClr val="FFFFFF"/>
                    </a:solidFill>
                    <a:latin typeface="Segoe UI"/>
                  </a:rPr>
                  <a:t>Spatial &amp; GPS coordinates</a:t>
                </a:r>
              </a:p>
              <a:p>
                <a:pPr defTabSz="914192">
                  <a:lnSpc>
                    <a:spcPct val="150000"/>
                  </a:lnSpc>
                </a:pPr>
                <a:r>
                  <a:rPr lang="en-US" sz="1400" dirty="0">
                    <a:solidFill>
                      <a:srgbClr val="FFFFFF"/>
                    </a:solidFill>
                    <a:latin typeface="Segoe UI"/>
                  </a:rPr>
                  <a:t>Data market feeds</a:t>
                </a:r>
              </a:p>
              <a:p>
                <a:pPr defTabSz="914192">
                  <a:lnSpc>
                    <a:spcPct val="150000"/>
                  </a:lnSpc>
                </a:pPr>
                <a:r>
                  <a:rPr lang="en-US" sz="1400" dirty="0" err="1">
                    <a:solidFill>
                      <a:srgbClr val="FFFFFF"/>
                    </a:solidFill>
                    <a:latin typeface="Segoe UI"/>
                  </a:rPr>
                  <a:t>eGov</a:t>
                </a:r>
                <a:r>
                  <a:rPr lang="en-US" sz="1400" dirty="0">
                    <a:solidFill>
                      <a:srgbClr val="FFFFFF"/>
                    </a:solidFill>
                    <a:latin typeface="Segoe UI"/>
                  </a:rPr>
                  <a:t> feeds</a:t>
                </a:r>
              </a:p>
              <a:p>
                <a:pPr defTabSz="914192">
                  <a:lnSpc>
                    <a:spcPct val="150000"/>
                  </a:lnSpc>
                </a:pPr>
                <a:r>
                  <a:rPr lang="en-US" sz="1400" dirty="0">
                    <a:solidFill>
                      <a:srgbClr val="FFFFFF"/>
                    </a:solidFill>
                    <a:latin typeface="Segoe UI"/>
                  </a:rPr>
                  <a:t>Weather</a:t>
                </a:r>
              </a:p>
              <a:p>
                <a:pPr defTabSz="914192">
                  <a:lnSpc>
                    <a:spcPct val="150000"/>
                  </a:lnSpc>
                </a:pPr>
                <a:r>
                  <a:rPr lang="en-US" sz="1400" dirty="0">
                    <a:solidFill>
                      <a:srgbClr val="FFFFFF"/>
                    </a:solidFill>
                    <a:latin typeface="Segoe UI"/>
                  </a:rPr>
                  <a:t>Text/image</a:t>
                </a:r>
              </a:p>
              <a:p>
                <a:pPr defTabSz="914192">
                  <a:lnSpc>
                    <a:spcPct val="150000"/>
                  </a:lnSpc>
                </a:pPr>
                <a:endParaRPr lang="en-US" sz="1400" dirty="0">
                  <a:solidFill>
                    <a:srgbClr val="FFFFFF"/>
                  </a:solidFill>
                  <a:latin typeface="Segoe UI"/>
                </a:endParaRPr>
              </a:p>
            </p:txBody>
          </p:sp>
          <p:sp>
            <p:nvSpPr>
              <p:cNvPr id="44" name="TextBox 43">
                <a:extLst>
                  <a:ext uri="{FF2B5EF4-FFF2-40B4-BE49-F238E27FC236}">
                    <a16:creationId xmlns:a16="http://schemas.microsoft.com/office/drawing/2014/main" id="{F419CFAE-C02C-4076-9EE5-38151FF78438}"/>
                  </a:ext>
                </a:extLst>
              </p:cNvPr>
              <p:cNvSpPr txBox="1"/>
              <p:nvPr/>
            </p:nvSpPr>
            <p:spPr>
              <a:xfrm>
                <a:off x="2156967" y="2360132"/>
                <a:ext cx="1088745" cy="606192"/>
              </a:xfrm>
              <a:prstGeom prst="rect">
                <a:avLst/>
              </a:prstGeom>
              <a:noFill/>
            </p:spPr>
            <p:txBody>
              <a:bodyPr wrap="square" lIns="0" tIns="0" rIns="0" bIns="0" rtlCol="0">
                <a:spAutoFit/>
              </a:bodyPr>
              <a:lstStyle/>
              <a:p>
                <a:pPr defTabSz="914192">
                  <a:lnSpc>
                    <a:spcPct val="150000"/>
                  </a:lnSpc>
                </a:pPr>
                <a:r>
                  <a:rPr lang="en-US" sz="1400" dirty="0">
                    <a:solidFill>
                      <a:srgbClr val="FFFFFF"/>
                    </a:solidFill>
                    <a:latin typeface="Segoe UI"/>
                  </a:rPr>
                  <a:t>Click streams</a:t>
                </a:r>
              </a:p>
              <a:p>
                <a:pPr defTabSz="914192">
                  <a:lnSpc>
                    <a:spcPct val="150000"/>
                  </a:lnSpc>
                </a:pPr>
                <a:r>
                  <a:rPr lang="en-US" sz="1400" dirty="0">
                    <a:solidFill>
                      <a:srgbClr val="FFFFFF"/>
                    </a:solidFill>
                    <a:latin typeface="Segoe UI"/>
                  </a:rPr>
                  <a:t>Wikis, Blogs</a:t>
                </a:r>
              </a:p>
            </p:txBody>
          </p:sp>
          <p:sp>
            <p:nvSpPr>
              <p:cNvPr id="45" name="TextBox 44">
                <a:extLst>
                  <a:ext uri="{FF2B5EF4-FFF2-40B4-BE49-F238E27FC236}">
                    <a16:creationId xmlns:a16="http://schemas.microsoft.com/office/drawing/2014/main" id="{719B5DF0-7F20-4254-B9F1-FA7F4CB0E616}"/>
                  </a:ext>
                </a:extLst>
              </p:cNvPr>
              <p:cNvSpPr txBox="1"/>
              <p:nvPr/>
            </p:nvSpPr>
            <p:spPr>
              <a:xfrm>
                <a:off x="3778458" y="2360132"/>
                <a:ext cx="1128019" cy="606192"/>
              </a:xfrm>
              <a:prstGeom prst="rect">
                <a:avLst/>
              </a:prstGeom>
              <a:noFill/>
            </p:spPr>
            <p:txBody>
              <a:bodyPr wrap="square" lIns="0" tIns="0" rIns="0" bIns="0" rtlCol="0">
                <a:spAutoFit/>
              </a:bodyPr>
              <a:lstStyle/>
              <a:p>
                <a:pPr defTabSz="914192">
                  <a:lnSpc>
                    <a:spcPct val="150000"/>
                  </a:lnSpc>
                </a:pPr>
                <a:r>
                  <a:rPr lang="en-US" sz="1400" dirty="0">
                    <a:solidFill>
                      <a:srgbClr val="FFFFFF"/>
                    </a:solidFill>
                    <a:latin typeface="Segoe UI"/>
                  </a:rPr>
                  <a:t>Sensors/RFID/ Devices</a:t>
                </a:r>
              </a:p>
            </p:txBody>
          </p:sp>
          <p:sp>
            <p:nvSpPr>
              <p:cNvPr id="46" name="TextBox 45">
                <a:extLst>
                  <a:ext uri="{FF2B5EF4-FFF2-40B4-BE49-F238E27FC236}">
                    <a16:creationId xmlns:a16="http://schemas.microsoft.com/office/drawing/2014/main" id="{EC0384BD-FD88-4729-9D3A-715267F95EEF}"/>
                  </a:ext>
                </a:extLst>
              </p:cNvPr>
              <p:cNvSpPr txBox="1"/>
              <p:nvPr/>
            </p:nvSpPr>
            <p:spPr>
              <a:xfrm>
                <a:off x="5319660" y="2360132"/>
                <a:ext cx="1489659" cy="606192"/>
              </a:xfrm>
              <a:prstGeom prst="rect">
                <a:avLst/>
              </a:prstGeom>
              <a:noFill/>
            </p:spPr>
            <p:txBody>
              <a:bodyPr wrap="square" lIns="0" tIns="0" rIns="0" bIns="0" rtlCol="0">
                <a:spAutoFit/>
              </a:bodyPr>
              <a:lstStyle/>
              <a:p>
                <a:pPr defTabSz="914192">
                  <a:lnSpc>
                    <a:spcPct val="150000"/>
                  </a:lnSpc>
                </a:pPr>
                <a:r>
                  <a:rPr lang="en-US" sz="1400" dirty="0">
                    <a:solidFill>
                      <a:srgbClr val="FFFFFF"/>
                    </a:solidFill>
                    <a:latin typeface="Segoe UI"/>
                  </a:rPr>
                  <a:t>Social Sentiment</a:t>
                </a:r>
              </a:p>
              <a:p>
                <a:pPr defTabSz="914192">
                  <a:lnSpc>
                    <a:spcPct val="150000"/>
                  </a:lnSpc>
                </a:pPr>
                <a:r>
                  <a:rPr lang="en-US" sz="1400" dirty="0">
                    <a:solidFill>
                      <a:srgbClr val="FFFFFF"/>
                    </a:solidFill>
                    <a:latin typeface="Segoe UI"/>
                  </a:rPr>
                  <a:t>Audio/Video</a:t>
                </a:r>
              </a:p>
            </p:txBody>
          </p:sp>
        </p:grpSp>
      </p:grpSp>
      <p:grpSp>
        <p:nvGrpSpPr>
          <p:cNvPr id="98" name="Group 97">
            <a:extLst>
              <a:ext uri="{FF2B5EF4-FFF2-40B4-BE49-F238E27FC236}">
                <a16:creationId xmlns:a16="http://schemas.microsoft.com/office/drawing/2014/main" id="{9A52F0FE-EB49-46CC-B501-31C589BEA434}"/>
              </a:ext>
              <a:ext uri="{C183D7F6-B498-43B3-948B-1728B52AA6E4}">
                <adec:decorative xmlns:adec="http://schemas.microsoft.com/office/drawing/2017/decorative" val="1"/>
              </a:ext>
            </a:extLst>
          </p:cNvPr>
          <p:cNvGrpSpPr/>
          <p:nvPr/>
        </p:nvGrpSpPr>
        <p:grpSpPr>
          <a:xfrm>
            <a:off x="9097702" y="1767138"/>
            <a:ext cx="860102" cy="860102"/>
            <a:chOff x="9290212" y="1767138"/>
            <a:chExt cx="860102" cy="860102"/>
          </a:xfrm>
        </p:grpSpPr>
        <p:sp>
          <p:nvSpPr>
            <p:cNvPr id="74" name="Content Placeholder 2">
              <a:extLst>
                <a:ext uri="{FF2B5EF4-FFF2-40B4-BE49-F238E27FC236}">
                  <a16:creationId xmlns:a16="http://schemas.microsoft.com/office/drawing/2014/main" id="{5523FC17-0C8B-48BA-A605-B8006E78A42E}"/>
                </a:ext>
              </a:extLst>
            </p:cNvPr>
            <p:cNvSpPr txBox="1">
              <a:spLocks/>
            </p:cNvSpPr>
            <p:nvPr/>
          </p:nvSpPr>
          <p:spPr>
            <a:xfrm>
              <a:off x="9342535" y="1819461"/>
              <a:ext cx="755457" cy="755457"/>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endParaRPr kumimoji="0" lang="en-US" sz="1200" b="0" i="0" u="none" strike="noStrike" kern="1200" cap="none" spc="0" normalizeH="0" baseline="0" noProof="0" dirty="0">
                <a:ln>
                  <a:noFill/>
                </a:ln>
                <a:solidFill>
                  <a:schemeClr val="tx1"/>
                </a:solidFill>
                <a:effectLst/>
                <a:uLnTx/>
                <a:uFillTx/>
                <a:ea typeface="+mn-ea"/>
                <a:cs typeface="Segoe UI" panose="020B0502040204020203" pitchFamily="34" charset="0"/>
              </a:endParaRPr>
            </a:p>
          </p:txBody>
        </p:sp>
        <p:sp>
          <p:nvSpPr>
            <p:cNvPr id="75" name="Oval 74">
              <a:extLst>
                <a:ext uri="{FF2B5EF4-FFF2-40B4-BE49-F238E27FC236}">
                  <a16:creationId xmlns:a16="http://schemas.microsoft.com/office/drawing/2014/main" id="{C5653359-638B-498C-8470-399A1C032638}"/>
                </a:ext>
              </a:extLst>
            </p:cNvPr>
            <p:cNvSpPr/>
            <p:nvPr/>
          </p:nvSpPr>
          <p:spPr bwMode="auto">
            <a:xfrm>
              <a:off x="9290212" y="1767138"/>
              <a:ext cx="860102" cy="860102"/>
            </a:xfrm>
            <a:prstGeom prst="ellips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9" name="Picture 78" descr="A picture containing icon&#10;&#10;Description automatically generated">
              <a:extLst>
                <a:ext uri="{FF2B5EF4-FFF2-40B4-BE49-F238E27FC236}">
                  <a16:creationId xmlns:a16="http://schemas.microsoft.com/office/drawing/2014/main" id="{9F17E1E2-9F3C-4E5C-8D57-92A4440AB5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8942" y="1970204"/>
              <a:ext cx="378214" cy="378922"/>
            </a:xfrm>
            <a:prstGeom prst="rect">
              <a:avLst/>
            </a:prstGeom>
          </p:spPr>
        </p:pic>
      </p:grpSp>
      <p:grpSp>
        <p:nvGrpSpPr>
          <p:cNvPr id="96" name="Group 95" descr="Showing different types of web logs ">
            <a:extLst>
              <a:ext uri="{FF2B5EF4-FFF2-40B4-BE49-F238E27FC236}">
                <a16:creationId xmlns:a16="http://schemas.microsoft.com/office/drawing/2014/main" id="{5337A1B1-80BE-48A1-9377-F841A86E41C5}"/>
              </a:ext>
            </a:extLst>
          </p:cNvPr>
          <p:cNvGrpSpPr/>
          <p:nvPr/>
        </p:nvGrpSpPr>
        <p:grpSpPr>
          <a:xfrm>
            <a:off x="1679167" y="3262984"/>
            <a:ext cx="5756097" cy="2520719"/>
            <a:chOff x="1679167" y="3262984"/>
            <a:chExt cx="5756097" cy="2520719"/>
          </a:xfrm>
        </p:grpSpPr>
        <p:sp>
          <p:nvSpPr>
            <p:cNvPr id="6" name="Rectangle 5">
              <a:extLst>
                <a:ext uri="{FF2B5EF4-FFF2-40B4-BE49-F238E27FC236}">
                  <a16:creationId xmlns:a16="http://schemas.microsoft.com/office/drawing/2014/main" id="{0251E5C9-8728-4BC9-9652-120E1D0E9B8F}"/>
                </a:ext>
              </a:extLst>
            </p:cNvPr>
            <p:cNvSpPr/>
            <p:nvPr/>
          </p:nvSpPr>
          <p:spPr bwMode="auto">
            <a:xfrm>
              <a:off x="1679167" y="3262984"/>
              <a:ext cx="5756097" cy="2520719"/>
            </a:xfrm>
            <a:prstGeom prst="rect">
              <a:avLst/>
            </a:prstGeom>
            <a:solidFill>
              <a:schemeClr val="accent1">
                <a:lumMod val="50000"/>
              </a:schemeClr>
            </a:solidFill>
            <a:ln w="15875">
              <a:gradFill flip="none" rotWithShape="1">
                <a:gsLst>
                  <a:gs pos="51000">
                    <a:schemeClr val="tx1">
                      <a:alpha val="0"/>
                    </a:schemeClr>
                  </a:gs>
                  <a:gs pos="78000">
                    <a:schemeClr val="tx1"/>
                  </a:gs>
                </a:gsLst>
                <a:lin ang="189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CEA6BE1B-3959-43AB-A506-90C85F483F98}"/>
                </a:ext>
              </a:extLst>
            </p:cNvPr>
            <p:cNvSpPr txBox="1"/>
            <p:nvPr/>
          </p:nvSpPr>
          <p:spPr>
            <a:xfrm>
              <a:off x="5880142" y="3537322"/>
              <a:ext cx="1179540" cy="369332"/>
            </a:xfrm>
            <a:prstGeom prst="rect">
              <a:avLst/>
            </a:prstGeom>
            <a:noFill/>
          </p:spPr>
          <p:txBody>
            <a:bodyPr wrap="square" lIns="0" tIns="0" rIns="0" bIns="0" rtlCol="0">
              <a:spAutoFit/>
            </a:bodyPr>
            <a:lstStyle/>
            <a:p>
              <a:pPr defTabSz="914192"/>
              <a:r>
                <a:rPr lang="en-US" sz="2400" dirty="0">
                  <a:solidFill>
                    <a:srgbClr val="FFFFFF"/>
                  </a:solidFill>
                  <a:latin typeface="Segoe UI"/>
                </a:rPr>
                <a:t>Web 2.0</a:t>
              </a:r>
            </a:p>
          </p:txBody>
        </p:sp>
        <p:grpSp>
          <p:nvGrpSpPr>
            <p:cNvPr id="93" name="Group 92">
              <a:extLst>
                <a:ext uri="{FF2B5EF4-FFF2-40B4-BE49-F238E27FC236}">
                  <a16:creationId xmlns:a16="http://schemas.microsoft.com/office/drawing/2014/main" id="{5031A632-D92F-4B85-8C1C-DB5D9B4AF903}"/>
                </a:ext>
              </a:extLst>
            </p:cNvPr>
            <p:cNvGrpSpPr/>
            <p:nvPr/>
          </p:nvGrpSpPr>
          <p:grpSpPr>
            <a:xfrm>
              <a:off x="2031219" y="3372287"/>
              <a:ext cx="5202318" cy="2103068"/>
              <a:chOff x="2031219" y="3372287"/>
              <a:chExt cx="5202318" cy="2103068"/>
            </a:xfrm>
          </p:grpSpPr>
          <p:sp>
            <p:nvSpPr>
              <p:cNvPr id="39" name="TextBox 38">
                <a:extLst>
                  <a:ext uri="{FF2B5EF4-FFF2-40B4-BE49-F238E27FC236}">
                    <a16:creationId xmlns:a16="http://schemas.microsoft.com/office/drawing/2014/main" id="{72D77269-79F4-4D05-B999-DBAB6CCD7E23}"/>
                  </a:ext>
                </a:extLst>
              </p:cNvPr>
              <p:cNvSpPr txBox="1"/>
              <p:nvPr/>
            </p:nvSpPr>
            <p:spPr>
              <a:xfrm>
                <a:off x="2031219" y="3372287"/>
                <a:ext cx="1088746" cy="606192"/>
              </a:xfrm>
              <a:prstGeom prst="rect">
                <a:avLst/>
              </a:prstGeom>
              <a:noFill/>
            </p:spPr>
            <p:txBody>
              <a:bodyPr wrap="square" lIns="0" tIns="0" rIns="0" bIns="0" rtlCol="0">
                <a:spAutoFit/>
              </a:bodyPr>
              <a:lstStyle/>
              <a:p>
                <a:pPr defTabSz="914192">
                  <a:lnSpc>
                    <a:spcPct val="150000"/>
                  </a:lnSpc>
                </a:pPr>
                <a:r>
                  <a:rPr lang="en-US" sz="1400" dirty="0">
                    <a:solidFill>
                      <a:srgbClr val="FFFFFF"/>
                    </a:solidFill>
                    <a:latin typeface="Segoe UI"/>
                  </a:rPr>
                  <a:t>Advertising</a:t>
                </a:r>
              </a:p>
              <a:p>
                <a:pPr defTabSz="914192">
                  <a:lnSpc>
                    <a:spcPct val="150000"/>
                  </a:lnSpc>
                </a:pPr>
                <a:r>
                  <a:rPr lang="en-US" sz="1400" dirty="0">
                    <a:solidFill>
                      <a:srgbClr val="FFFFFF"/>
                    </a:solidFill>
                    <a:latin typeface="Segoe UI"/>
                  </a:rPr>
                  <a:t>Mobile</a:t>
                </a:r>
              </a:p>
            </p:txBody>
          </p:sp>
          <p:sp>
            <p:nvSpPr>
              <p:cNvPr id="40" name="TextBox 39">
                <a:extLst>
                  <a:ext uri="{FF2B5EF4-FFF2-40B4-BE49-F238E27FC236}">
                    <a16:creationId xmlns:a16="http://schemas.microsoft.com/office/drawing/2014/main" id="{EAF7DB9D-59C8-4F13-BC87-74789C704B32}"/>
                  </a:ext>
                </a:extLst>
              </p:cNvPr>
              <p:cNvSpPr txBox="1"/>
              <p:nvPr/>
            </p:nvSpPr>
            <p:spPr>
              <a:xfrm>
                <a:off x="3435603" y="3372287"/>
                <a:ext cx="1088746" cy="606192"/>
              </a:xfrm>
              <a:prstGeom prst="rect">
                <a:avLst/>
              </a:prstGeom>
              <a:noFill/>
            </p:spPr>
            <p:txBody>
              <a:bodyPr wrap="square" lIns="0" tIns="0" rIns="0" bIns="0" rtlCol="0">
                <a:spAutoFit/>
              </a:bodyPr>
              <a:lstStyle/>
              <a:p>
                <a:pPr defTabSz="914192">
                  <a:lnSpc>
                    <a:spcPct val="150000"/>
                  </a:lnSpc>
                </a:pPr>
                <a:r>
                  <a:rPr lang="en-US" sz="1400" dirty="0">
                    <a:solidFill>
                      <a:srgbClr val="FFFFFF"/>
                    </a:solidFill>
                    <a:latin typeface="Segoe UI"/>
                  </a:rPr>
                  <a:t>Collaboration</a:t>
                </a:r>
              </a:p>
              <a:p>
                <a:pPr defTabSz="914192">
                  <a:lnSpc>
                    <a:spcPct val="150000"/>
                  </a:lnSpc>
                </a:pPr>
                <a:r>
                  <a:rPr lang="en-US" sz="1400" dirty="0">
                    <a:solidFill>
                      <a:srgbClr val="FFFFFF"/>
                    </a:solidFill>
                    <a:latin typeface="Segoe UI"/>
                  </a:rPr>
                  <a:t>eCommerce</a:t>
                </a:r>
              </a:p>
            </p:txBody>
          </p:sp>
          <p:sp>
            <p:nvSpPr>
              <p:cNvPr id="43" name="TextBox 42">
                <a:extLst>
                  <a:ext uri="{FF2B5EF4-FFF2-40B4-BE49-F238E27FC236}">
                    <a16:creationId xmlns:a16="http://schemas.microsoft.com/office/drawing/2014/main" id="{AA5C61C1-D27E-4011-B8A0-D2A6F6CF269D}"/>
                  </a:ext>
                </a:extLst>
              </p:cNvPr>
              <p:cNvSpPr txBox="1"/>
              <p:nvPr/>
            </p:nvSpPr>
            <p:spPr>
              <a:xfrm>
                <a:off x="5749989" y="4222833"/>
                <a:ext cx="1483548" cy="1252522"/>
              </a:xfrm>
              <a:prstGeom prst="rect">
                <a:avLst/>
              </a:prstGeom>
              <a:noFill/>
            </p:spPr>
            <p:txBody>
              <a:bodyPr wrap="square" lIns="0" tIns="0" rIns="0" bIns="0" rtlCol="0">
                <a:spAutoFit/>
              </a:bodyPr>
              <a:lstStyle/>
              <a:p>
                <a:pPr defTabSz="914192">
                  <a:lnSpc>
                    <a:spcPct val="150000"/>
                  </a:lnSpc>
                </a:pPr>
                <a:r>
                  <a:rPr lang="en-US" sz="1400" dirty="0">
                    <a:solidFill>
                      <a:srgbClr val="FFFFFF"/>
                    </a:solidFill>
                    <a:latin typeface="Segoe UI"/>
                  </a:rPr>
                  <a:t>Web logs</a:t>
                </a:r>
              </a:p>
              <a:p>
                <a:pPr defTabSz="914192">
                  <a:lnSpc>
                    <a:spcPct val="150000"/>
                  </a:lnSpc>
                </a:pPr>
                <a:r>
                  <a:rPr lang="en-US" sz="1400" dirty="0">
                    <a:solidFill>
                      <a:srgbClr val="FFFFFF"/>
                    </a:solidFill>
                    <a:latin typeface="Segoe UI"/>
                  </a:rPr>
                  <a:t>Digital Marketing</a:t>
                </a:r>
              </a:p>
              <a:p>
                <a:pPr defTabSz="914192">
                  <a:lnSpc>
                    <a:spcPct val="150000"/>
                  </a:lnSpc>
                </a:pPr>
                <a:r>
                  <a:rPr lang="en-US" sz="1400" dirty="0">
                    <a:solidFill>
                      <a:srgbClr val="FFFFFF"/>
                    </a:solidFill>
                    <a:latin typeface="Segoe UI"/>
                  </a:rPr>
                  <a:t>Search Marketing </a:t>
                </a:r>
              </a:p>
              <a:p>
                <a:pPr defTabSz="914192">
                  <a:lnSpc>
                    <a:spcPct val="150000"/>
                  </a:lnSpc>
                </a:pPr>
                <a:r>
                  <a:rPr lang="en-US" sz="1400" dirty="0">
                    <a:solidFill>
                      <a:srgbClr val="FFFFFF"/>
                    </a:solidFill>
                    <a:latin typeface="Segoe UI"/>
                  </a:rPr>
                  <a:t>Recommendations</a:t>
                </a:r>
              </a:p>
            </p:txBody>
          </p:sp>
        </p:grpSp>
      </p:grpSp>
      <p:sp>
        <p:nvSpPr>
          <p:cNvPr id="2" name="Title 1"/>
          <p:cNvSpPr>
            <a:spLocks noGrp="1"/>
          </p:cNvSpPr>
          <p:nvPr>
            <p:ph type="title"/>
          </p:nvPr>
        </p:nvSpPr>
        <p:spPr/>
        <p:txBody>
          <a:bodyPr>
            <a:noAutofit/>
          </a:bodyPr>
          <a:lstStyle/>
          <a:p>
            <a:r>
              <a:rPr lang="en-US" dirty="0"/>
              <a:t>Big Data in Modern Business Environment </a:t>
            </a:r>
          </a:p>
        </p:txBody>
      </p:sp>
      <p:cxnSp>
        <p:nvCxnSpPr>
          <p:cNvPr id="16" name="Straight Arrow Connector 15">
            <a:extLst>
              <a:ext uri="{FF2B5EF4-FFF2-40B4-BE49-F238E27FC236}">
                <a16:creationId xmlns:a16="http://schemas.microsoft.com/office/drawing/2014/main" id="{396F546A-098D-4616-9DC5-3114586A7CD1}"/>
              </a:ext>
              <a:ext uri="{C183D7F6-B498-43B3-948B-1728B52AA6E4}">
                <adec:decorative xmlns:adec="http://schemas.microsoft.com/office/drawing/2017/decorative" val="1"/>
              </a:ext>
            </a:extLst>
          </p:cNvPr>
          <p:cNvCxnSpPr>
            <a:cxnSpLocks/>
          </p:cNvCxnSpPr>
          <p:nvPr/>
        </p:nvCxnSpPr>
        <p:spPr>
          <a:xfrm flipV="1">
            <a:off x="1540080" y="2279671"/>
            <a:ext cx="0" cy="3622361"/>
          </a:xfrm>
          <a:prstGeom prst="straightConnector1">
            <a:avLst/>
          </a:prstGeom>
          <a:ln w="38100">
            <a:solidFill>
              <a:schemeClr val="bg1">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250395D-AD91-4F0B-A049-BFCFC31BEB09}"/>
              </a:ext>
              <a:ext uri="{C183D7F6-B498-43B3-948B-1728B52AA6E4}">
                <adec:decorative xmlns:adec="http://schemas.microsoft.com/office/drawing/2017/decorative" val="1"/>
              </a:ext>
            </a:extLst>
          </p:cNvPr>
          <p:cNvCxnSpPr>
            <a:cxnSpLocks/>
          </p:cNvCxnSpPr>
          <p:nvPr/>
        </p:nvCxnSpPr>
        <p:spPr>
          <a:xfrm>
            <a:off x="1552987" y="5902031"/>
            <a:ext cx="8126952" cy="0"/>
          </a:xfrm>
          <a:prstGeom prst="straightConnector1">
            <a:avLst/>
          </a:prstGeom>
          <a:ln w="38100">
            <a:solidFill>
              <a:schemeClr val="bg1">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0194B0E-B662-4B93-B460-569CA26ADDB2}"/>
              </a:ext>
            </a:extLst>
          </p:cNvPr>
          <p:cNvSpPr txBox="1"/>
          <p:nvPr/>
        </p:nvSpPr>
        <p:spPr>
          <a:xfrm>
            <a:off x="455911" y="5599064"/>
            <a:ext cx="922062" cy="215420"/>
          </a:xfrm>
          <a:prstGeom prst="rect">
            <a:avLst/>
          </a:prstGeom>
          <a:noFill/>
        </p:spPr>
        <p:txBody>
          <a:bodyPr wrap="square" lIns="0" tIns="0" rIns="0" bIns="0" rtlCol="0">
            <a:spAutoFit/>
          </a:bodyPr>
          <a:lstStyle/>
          <a:p>
            <a:pPr algn="r" defTabSz="914192"/>
            <a:r>
              <a:rPr lang="en-US" sz="1400">
                <a:solidFill>
                  <a:schemeClr val="accent2"/>
                </a:solidFill>
                <a:latin typeface="Segoe UI"/>
              </a:rPr>
              <a:t>Megabytes</a:t>
            </a:r>
          </a:p>
        </p:txBody>
      </p:sp>
      <p:sp>
        <p:nvSpPr>
          <p:cNvPr id="33" name="TextBox 32">
            <a:extLst>
              <a:ext uri="{FF2B5EF4-FFF2-40B4-BE49-F238E27FC236}">
                <a16:creationId xmlns:a16="http://schemas.microsoft.com/office/drawing/2014/main" id="{287E2685-2407-44D0-9238-C1112377C3A3}"/>
              </a:ext>
            </a:extLst>
          </p:cNvPr>
          <p:cNvSpPr txBox="1"/>
          <p:nvPr/>
        </p:nvSpPr>
        <p:spPr>
          <a:xfrm>
            <a:off x="455911" y="4578049"/>
            <a:ext cx="922062" cy="215444"/>
          </a:xfrm>
          <a:prstGeom prst="rect">
            <a:avLst/>
          </a:prstGeom>
          <a:noFill/>
        </p:spPr>
        <p:txBody>
          <a:bodyPr wrap="square" lIns="0" tIns="0" rIns="0" bIns="0" rtlCol="0">
            <a:spAutoFit/>
          </a:bodyPr>
          <a:lstStyle/>
          <a:p>
            <a:pPr algn="r" defTabSz="914192"/>
            <a:r>
              <a:rPr lang="en-US" sz="1400">
                <a:solidFill>
                  <a:schemeClr val="accent2"/>
                </a:solidFill>
                <a:latin typeface="Segoe UI"/>
              </a:rPr>
              <a:t>Gigabytes</a:t>
            </a:r>
          </a:p>
        </p:txBody>
      </p:sp>
      <p:sp>
        <p:nvSpPr>
          <p:cNvPr id="34" name="TextBox 33">
            <a:extLst>
              <a:ext uri="{FF2B5EF4-FFF2-40B4-BE49-F238E27FC236}">
                <a16:creationId xmlns:a16="http://schemas.microsoft.com/office/drawing/2014/main" id="{E5602D50-7941-4F31-BA79-BEFE8201C6BE}"/>
              </a:ext>
            </a:extLst>
          </p:cNvPr>
          <p:cNvSpPr txBox="1"/>
          <p:nvPr/>
        </p:nvSpPr>
        <p:spPr>
          <a:xfrm>
            <a:off x="455911" y="3557035"/>
            <a:ext cx="922062" cy="215444"/>
          </a:xfrm>
          <a:prstGeom prst="rect">
            <a:avLst/>
          </a:prstGeom>
          <a:noFill/>
        </p:spPr>
        <p:txBody>
          <a:bodyPr wrap="square" lIns="0" tIns="0" rIns="0" bIns="0" rtlCol="0">
            <a:spAutoFit/>
          </a:bodyPr>
          <a:lstStyle/>
          <a:p>
            <a:pPr algn="r" defTabSz="914192"/>
            <a:r>
              <a:rPr lang="en-US" sz="1400" dirty="0">
                <a:solidFill>
                  <a:schemeClr val="accent2"/>
                </a:solidFill>
                <a:latin typeface="Segoe UI"/>
              </a:rPr>
              <a:t>Terabytes</a:t>
            </a:r>
          </a:p>
        </p:txBody>
      </p:sp>
      <p:sp>
        <p:nvSpPr>
          <p:cNvPr id="35" name="TextBox 34">
            <a:extLst>
              <a:ext uri="{FF2B5EF4-FFF2-40B4-BE49-F238E27FC236}">
                <a16:creationId xmlns:a16="http://schemas.microsoft.com/office/drawing/2014/main" id="{B4DC2C03-0267-4F14-BE7F-361B68390A2A}"/>
              </a:ext>
            </a:extLst>
          </p:cNvPr>
          <p:cNvSpPr txBox="1"/>
          <p:nvPr/>
        </p:nvSpPr>
        <p:spPr>
          <a:xfrm>
            <a:off x="455911" y="2536020"/>
            <a:ext cx="922062" cy="215444"/>
          </a:xfrm>
          <a:prstGeom prst="rect">
            <a:avLst/>
          </a:prstGeom>
          <a:noFill/>
        </p:spPr>
        <p:txBody>
          <a:bodyPr wrap="square" lIns="0" tIns="0" rIns="0" bIns="0" rtlCol="0">
            <a:spAutoFit/>
          </a:bodyPr>
          <a:lstStyle/>
          <a:p>
            <a:pPr algn="r" defTabSz="914192"/>
            <a:r>
              <a:rPr lang="en-US" sz="1400" dirty="0">
                <a:solidFill>
                  <a:schemeClr val="accent2"/>
                </a:solidFill>
                <a:latin typeface="Segoe UI"/>
              </a:rPr>
              <a:t>Petabytes</a:t>
            </a:r>
          </a:p>
        </p:txBody>
      </p:sp>
      <p:sp>
        <p:nvSpPr>
          <p:cNvPr id="36" name="TextBox 35">
            <a:extLst>
              <a:ext uri="{FF2B5EF4-FFF2-40B4-BE49-F238E27FC236}">
                <a16:creationId xmlns:a16="http://schemas.microsoft.com/office/drawing/2014/main" id="{9CBB42DD-4CE8-4CFA-8021-A4404EF0E0BC}"/>
              </a:ext>
            </a:extLst>
          </p:cNvPr>
          <p:cNvSpPr txBox="1"/>
          <p:nvPr/>
        </p:nvSpPr>
        <p:spPr>
          <a:xfrm>
            <a:off x="1793687" y="6021246"/>
            <a:ext cx="4302313" cy="215444"/>
          </a:xfrm>
          <a:prstGeom prst="rect">
            <a:avLst/>
          </a:prstGeom>
          <a:noFill/>
        </p:spPr>
        <p:txBody>
          <a:bodyPr wrap="square" lIns="0" tIns="0" rIns="0" bIns="0" rtlCol="0">
            <a:spAutoFit/>
          </a:bodyPr>
          <a:lstStyle/>
          <a:p>
            <a:pPr defTabSz="914192"/>
            <a:r>
              <a:rPr lang="en-US" sz="1400" dirty="0">
                <a:solidFill>
                  <a:schemeClr val="accent2"/>
                </a:solidFill>
                <a:latin typeface="Segoe UI"/>
              </a:rPr>
              <a:t>Data Complexity: Velocity, Variety </a:t>
            </a:r>
          </a:p>
        </p:txBody>
      </p:sp>
      <p:sp>
        <p:nvSpPr>
          <p:cNvPr id="4" name="Rectangle 3" descr="Showing different type of CRM/ERP logs">
            <a:extLst>
              <a:ext uri="{FF2B5EF4-FFF2-40B4-BE49-F238E27FC236}">
                <a16:creationId xmlns:a16="http://schemas.microsoft.com/office/drawing/2014/main" id="{09D9C444-72BD-4F47-9AE5-10B98E278E5F}"/>
              </a:ext>
            </a:extLst>
          </p:cNvPr>
          <p:cNvSpPr/>
          <p:nvPr/>
        </p:nvSpPr>
        <p:spPr bwMode="auto">
          <a:xfrm>
            <a:off x="1677876" y="4131013"/>
            <a:ext cx="3543398" cy="1652691"/>
          </a:xfrm>
          <a:prstGeom prst="rect">
            <a:avLst/>
          </a:prstGeom>
          <a:solidFill>
            <a:schemeClr val="bg1"/>
          </a:solidFill>
          <a:ln w="15875">
            <a:gradFill flip="none" rotWithShape="1">
              <a:gsLst>
                <a:gs pos="40000">
                  <a:schemeClr val="tx1">
                    <a:alpha val="2000"/>
                  </a:schemeClr>
                </a:gs>
                <a:gs pos="77000">
                  <a:schemeClr val="tx1"/>
                </a:gs>
              </a:gsLst>
              <a:lin ang="189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TextBox 30">
            <a:extLst>
              <a:ext uri="{FF2B5EF4-FFF2-40B4-BE49-F238E27FC236}">
                <a16:creationId xmlns:a16="http://schemas.microsoft.com/office/drawing/2014/main" id="{AC7CC2A8-D965-433E-8D47-88F03A82411D}"/>
              </a:ext>
            </a:extLst>
          </p:cNvPr>
          <p:cNvSpPr txBox="1"/>
          <p:nvPr/>
        </p:nvSpPr>
        <p:spPr>
          <a:xfrm>
            <a:off x="3472016" y="4329399"/>
            <a:ext cx="1310279" cy="369332"/>
          </a:xfrm>
          <a:prstGeom prst="rect">
            <a:avLst/>
          </a:prstGeom>
          <a:noFill/>
        </p:spPr>
        <p:txBody>
          <a:bodyPr wrap="square" lIns="0" tIns="0" rIns="0" bIns="0" rtlCol="0">
            <a:spAutoFit/>
          </a:bodyPr>
          <a:lstStyle/>
          <a:p>
            <a:pPr defTabSz="914192"/>
            <a:r>
              <a:rPr lang="en-US" sz="2400" dirty="0">
                <a:solidFill>
                  <a:srgbClr val="FFFFFF"/>
                </a:solidFill>
                <a:latin typeface="Segoe UI"/>
              </a:rPr>
              <a:t>ERP/CRM</a:t>
            </a:r>
          </a:p>
        </p:txBody>
      </p:sp>
      <p:grpSp>
        <p:nvGrpSpPr>
          <p:cNvPr id="94" name="Group 93">
            <a:extLst>
              <a:ext uri="{FF2B5EF4-FFF2-40B4-BE49-F238E27FC236}">
                <a16:creationId xmlns:a16="http://schemas.microsoft.com/office/drawing/2014/main" id="{D9790EA8-D652-46F5-835E-D32147D38569}"/>
              </a:ext>
              <a:ext uri="{C183D7F6-B498-43B3-948B-1728B52AA6E4}">
                <adec:decorative xmlns:adec="http://schemas.microsoft.com/office/drawing/2017/decorative" val="1"/>
              </a:ext>
            </a:extLst>
          </p:cNvPr>
          <p:cNvGrpSpPr/>
          <p:nvPr/>
        </p:nvGrpSpPr>
        <p:grpSpPr>
          <a:xfrm>
            <a:off x="1910008" y="4724333"/>
            <a:ext cx="3029153" cy="929357"/>
            <a:chOff x="1910008" y="4724333"/>
            <a:chExt cx="3029153" cy="929357"/>
          </a:xfrm>
        </p:grpSpPr>
        <p:sp>
          <p:nvSpPr>
            <p:cNvPr id="37" name="TextBox 36">
              <a:extLst>
                <a:ext uri="{FF2B5EF4-FFF2-40B4-BE49-F238E27FC236}">
                  <a16:creationId xmlns:a16="http://schemas.microsoft.com/office/drawing/2014/main" id="{CB9E00EC-1222-4E78-B4D1-D17713B96CA5}"/>
                </a:ext>
              </a:extLst>
            </p:cNvPr>
            <p:cNvSpPr txBox="1"/>
            <p:nvPr/>
          </p:nvSpPr>
          <p:spPr>
            <a:xfrm>
              <a:off x="1910008" y="4724333"/>
              <a:ext cx="1088746" cy="929357"/>
            </a:xfrm>
            <a:prstGeom prst="rect">
              <a:avLst/>
            </a:prstGeom>
            <a:noFill/>
          </p:spPr>
          <p:txBody>
            <a:bodyPr wrap="square" lIns="0" tIns="0" rIns="0" bIns="0" rtlCol="0">
              <a:spAutoFit/>
            </a:bodyPr>
            <a:lstStyle/>
            <a:p>
              <a:pPr defTabSz="914192">
                <a:lnSpc>
                  <a:spcPct val="150000"/>
                </a:lnSpc>
              </a:pPr>
              <a:r>
                <a:rPr lang="en-US" sz="1400" dirty="0">
                  <a:solidFill>
                    <a:srgbClr val="FFFFFF"/>
                  </a:solidFill>
                  <a:latin typeface="Segoe UI"/>
                </a:rPr>
                <a:t>Payables </a:t>
              </a:r>
            </a:p>
            <a:p>
              <a:pPr defTabSz="914192">
                <a:lnSpc>
                  <a:spcPct val="150000"/>
                </a:lnSpc>
              </a:pPr>
              <a:r>
                <a:rPr lang="en-US" sz="1400" dirty="0">
                  <a:solidFill>
                    <a:srgbClr val="FFFFFF"/>
                  </a:solidFill>
                  <a:latin typeface="Segoe UI"/>
                </a:rPr>
                <a:t>Payroll</a:t>
              </a:r>
            </a:p>
            <a:p>
              <a:pPr defTabSz="914192">
                <a:lnSpc>
                  <a:spcPct val="150000"/>
                </a:lnSpc>
              </a:pPr>
              <a:r>
                <a:rPr lang="en-US" sz="1400" dirty="0">
                  <a:solidFill>
                    <a:srgbClr val="FFFFFF"/>
                  </a:solidFill>
                  <a:latin typeface="Segoe UI"/>
                </a:rPr>
                <a:t>Inventory</a:t>
              </a:r>
            </a:p>
          </p:txBody>
        </p:sp>
        <p:sp>
          <p:nvSpPr>
            <p:cNvPr id="38" name="TextBox 37">
              <a:extLst>
                <a:ext uri="{FF2B5EF4-FFF2-40B4-BE49-F238E27FC236}">
                  <a16:creationId xmlns:a16="http://schemas.microsoft.com/office/drawing/2014/main" id="{90657950-A9AD-49A2-9BA7-D7AAF71461D8}"/>
                </a:ext>
              </a:extLst>
            </p:cNvPr>
            <p:cNvSpPr txBox="1"/>
            <p:nvPr/>
          </p:nvSpPr>
          <p:spPr>
            <a:xfrm>
              <a:off x="3041416" y="4724333"/>
              <a:ext cx="1897745" cy="929357"/>
            </a:xfrm>
            <a:prstGeom prst="rect">
              <a:avLst/>
            </a:prstGeom>
            <a:noFill/>
          </p:spPr>
          <p:txBody>
            <a:bodyPr wrap="square" lIns="0" tIns="0" rIns="0" bIns="0" rtlCol="0">
              <a:spAutoFit/>
            </a:bodyPr>
            <a:lstStyle/>
            <a:p>
              <a:pPr defTabSz="914192">
                <a:lnSpc>
                  <a:spcPct val="150000"/>
                </a:lnSpc>
              </a:pPr>
              <a:r>
                <a:rPr lang="en-US" sz="1400">
                  <a:solidFill>
                    <a:srgbClr val="FFFFFF"/>
                  </a:solidFill>
                  <a:latin typeface="Segoe UI"/>
                </a:rPr>
                <a:t>Contacts </a:t>
              </a:r>
            </a:p>
            <a:p>
              <a:pPr defTabSz="914192">
                <a:lnSpc>
                  <a:spcPct val="150000"/>
                </a:lnSpc>
              </a:pPr>
              <a:r>
                <a:rPr lang="en-US" sz="1400">
                  <a:solidFill>
                    <a:srgbClr val="FFFFFF"/>
                  </a:solidFill>
                  <a:latin typeface="Segoe UI"/>
                </a:rPr>
                <a:t>Deal Tracking </a:t>
              </a:r>
            </a:p>
            <a:p>
              <a:pPr defTabSz="914192">
                <a:lnSpc>
                  <a:spcPct val="150000"/>
                </a:lnSpc>
              </a:pPr>
              <a:r>
                <a:rPr lang="en-US" sz="1400">
                  <a:solidFill>
                    <a:srgbClr val="FFFFFF"/>
                  </a:solidFill>
                  <a:latin typeface="Segoe UI"/>
                </a:rPr>
                <a:t>Sales Pipeline</a:t>
              </a:r>
            </a:p>
          </p:txBody>
        </p:sp>
      </p:grpSp>
      <p:cxnSp>
        <p:nvCxnSpPr>
          <p:cNvPr id="48" name="Straight Arrow Connector 47">
            <a:extLst>
              <a:ext uri="{FF2B5EF4-FFF2-40B4-BE49-F238E27FC236}">
                <a16:creationId xmlns:a16="http://schemas.microsoft.com/office/drawing/2014/main" id="{F40BD080-3350-4739-B45E-01FAA0CB0695}"/>
              </a:ext>
              <a:ext uri="{C183D7F6-B498-43B3-948B-1728B52AA6E4}">
                <adec:decorative xmlns:adec="http://schemas.microsoft.com/office/drawing/2017/decorative" val="1"/>
              </a:ext>
            </a:extLst>
          </p:cNvPr>
          <p:cNvCxnSpPr>
            <a:cxnSpLocks/>
          </p:cNvCxnSpPr>
          <p:nvPr/>
        </p:nvCxnSpPr>
        <p:spPr>
          <a:xfrm flipV="1">
            <a:off x="1540080" y="3262984"/>
            <a:ext cx="0" cy="1013465"/>
          </a:xfrm>
          <a:prstGeom prst="straightConnector1">
            <a:avLst/>
          </a:prstGeom>
          <a:ln>
            <a:solidFill>
              <a:schemeClr val="accent2"/>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3714A3-F9C1-40EC-88E2-E210CA8EC88E}"/>
              </a:ext>
              <a:ext uri="{C183D7F6-B498-43B3-948B-1728B52AA6E4}">
                <adec:decorative xmlns:adec="http://schemas.microsoft.com/office/drawing/2017/decorative" val="1"/>
              </a:ext>
            </a:extLst>
          </p:cNvPr>
          <p:cNvCxnSpPr>
            <a:cxnSpLocks/>
          </p:cNvCxnSpPr>
          <p:nvPr/>
        </p:nvCxnSpPr>
        <p:spPr>
          <a:xfrm flipV="1">
            <a:off x="1540080" y="4276449"/>
            <a:ext cx="0" cy="1507254"/>
          </a:xfrm>
          <a:prstGeom prst="straightConnector1">
            <a:avLst/>
          </a:prstGeom>
          <a:ln>
            <a:solidFill>
              <a:schemeClr val="accent2"/>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F5D8B2D-229C-487A-BCAB-F26C746DFE96}"/>
              </a:ext>
              <a:ext uri="{C183D7F6-B498-43B3-948B-1728B52AA6E4}">
                <adec:decorative xmlns:adec="http://schemas.microsoft.com/office/drawing/2017/decorative" val="1"/>
              </a:ext>
            </a:extLst>
          </p:cNvPr>
          <p:cNvCxnSpPr>
            <a:cxnSpLocks/>
          </p:cNvCxnSpPr>
          <p:nvPr/>
        </p:nvCxnSpPr>
        <p:spPr>
          <a:xfrm flipV="1">
            <a:off x="1540080" y="2198543"/>
            <a:ext cx="0" cy="1064441"/>
          </a:xfrm>
          <a:prstGeom prst="straightConnector1">
            <a:avLst/>
          </a:prstGeom>
          <a:ln>
            <a:solidFill>
              <a:schemeClr val="accent2"/>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2C425AA-9617-4768-AF93-C36CCA57EAAC}"/>
              </a:ext>
              <a:ext uri="{C183D7F6-B498-43B3-948B-1728B52AA6E4}">
                <adec:decorative xmlns:adec="http://schemas.microsoft.com/office/drawing/2017/decorative" val="1"/>
              </a:ext>
            </a:extLst>
          </p:cNvPr>
          <p:cNvCxnSpPr>
            <a:cxnSpLocks/>
          </p:cNvCxnSpPr>
          <p:nvPr/>
        </p:nvCxnSpPr>
        <p:spPr>
          <a:xfrm>
            <a:off x="1677876" y="5978800"/>
            <a:ext cx="3543398" cy="0"/>
          </a:xfrm>
          <a:prstGeom prst="straightConnector1">
            <a:avLst/>
          </a:prstGeom>
          <a:ln>
            <a:solidFill>
              <a:schemeClr val="accent2"/>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9809B6D-0CC0-4D11-AB34-8AA2F33AC6AC}"/>
              </a:ext>
              <a:ext uri="{C183D7F6-B498-43B3-948B-1728B52AA6E4}">
                <adec:decorative xmlns:adec="http://schemas.microsoft.com/office/drawing/2017/decorative" val="1"/>
              </a:ext>
            </a:extLst>
          </p:cNvPr>
          <p:cNvCxnSpPr>
            <a:cxnSpLocks/>
          </p:cNvCxnSpPr>
          <p:nvPr/>
        </p:nvCxnSpPr>
        <p:spPr>
          <a:xfrm>
            <a:off x="5221274" y="5982364"/>
            <a:ext cx="2221948" cy="0"/>
          </a:xfrm>
          <a:prstGeom prst="straightConnector1">
            <a:avLst/>
          </a:prstGeom>
          <a:ln>
            <a:solidFill>
              <a:schemeClr val="accent2"/>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5F88E34B-E937-4063-A3FA-BF3B893C21E5}"/>
              </a:ext>
              <a:ext uri="{C183D7F6-B498-43B3-948B-1728B52AA6E4}">
                <adec:decorative xmlns:adec="http://schemas.microsoft.com/office/drawing/2017/decorative" val="1"/>
              </a:ext>
            </a:extLst>
          </p:cNvPr>
          <p:cNvCxnSpPr>
            <a:cxnSpLocks/>
          </p:cNvCxnSpPr>
          <p:nvPr/>
        </p:nvCxnSpPr>
        <p:spPr>
          <a:xfrm>
            <a:off x="7435264" y="5982364"/>
            <a:ext cx="2284998" cy="0"/>
          </a:xfrm>
          <a:prstGeom prst="straightConnector1">
            <a:avLst/>
          </a:prstGeom>
          <a:ln>
            <a:solidFill>
              <a:schemeClr val="accent2"/>
            </a:solidFill>
            <a:headEnd type="none" w="lg" len="med"/>
            <a:tailEnd type="arrow"/>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9EE228D0-A941-4C77-85F7-C3E80F00AB10}"/>
              </a:ext>
              <a:ext uri="{C183D7F6-B498-43B3-948B-1728B52AA6E4}">
                <adec:decorative xmlns:adec="http://schemas.microsoft.com/office/drawing/2017/decorative" val="1"/>
              </a:ext>
            </a:extLst>
          </p:cNvPr>
          <p:cNvGrpSpPr/>
          <p:nvPr/>
        </p:nvGrpSpPr>
        <p:grpSpPr>
          <a:xfrm>
            <a:off x="4744323" y="3682509"/>
            <a:ext cx="860102" cy="860102"/>
            <a:chOff x="4519009" y="3045760"/>
            <a:chExt cx="1041062" cy="1041062"/>
          </a:xfrm>
        </p:grpSpPr>
        <p:sp>
          <p:nvSpPr>
            <p:cNvPr id="66" name="Content Placeholder 2">
              <a:extLst>
                <a:ext uri="{FF2B5EF4-FFF2-40B4-BE49-F238E27FC236}">
                  <a16:creationId xmlns:a16="http://schemas.microsoft.com/office/drawing/2014/main" id="{17AE2C6E-7BA0-43E9-B77E-14907F1CBEB1}"/>
                </a:ext>
              </a:extLst>
            </p:cNvPr>
            <p:cNvSpPr txBox="1">
              <a:spLocks/>
            </p:cNvSpPr>
            <p:nvPr/>
          </p:nvSpPr>
          <p:spPr>
            <a:xfrm>
              <a:off x="4582340" y="3109091"/>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endParaRPr kumimoji="0" lang="en-US" sz="1200" b="0" i="0" u="none" strike="noStrike" kern="1200" cap="none" spc="0" normalizeH="0" baseline="0" noProof="0" dirty="0">
                <a:ln>
                  <a:noFill/>
                </a:ln>
                <a:solidFill>
                  <a:schemeClr val="tx1"/>
                </a:solidFill>
                <a:effectLst/>
                <a:uLnTx/>
                <a:uFillTx/>
                <a:ea typeface="+mn-ea"/>
                <a:cs typeface="Segoe UI" panose="020B0502040204020203" pitchFamily="34" charset="0"/>
              </a:endParaRPr>
            </a:p>
          </p:txBody>
        </p:sp>
        <p:sp>
          <p:nvSpPr>
            <p:cNvPr id="67" name="Oval 66">
              <a:extLst>
                <a:ext uri="{FF2B5EF4-FFF2-40B4-BE49-F238E27FC236}">
                  <a16:creationId xmlns:a16="http://schemas.microsoft.com/office/drawing/2014/main" id="{62715EFA-7AFB-4E18-B4E9-0B2A9BA4E618}"/>
                </a:ext>
              </a:extLst>
            </p:cNvPr>
            <p:cNvSpPr/>
            <p:nvPr/>
          </p:nvSpPr>
          <p:spPr bwMode="auto">
            <a:xfrm>
              <a:off x="4519009" y="3045760"/>
              <a:ext cx="1041062" cy="1041062"/>
            </a:xfrm>
            <a:prstGeom prst="ellips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 picture containing icon&#10;&#10;Description automatically generated">
              <a:extLst>
                <a:ext uri="{FF2B5EF4-FFF2-40B4-BE49-F238E27FC236}">
                  <a16:creationId xmlns:a16="http://schemas.microsoft.com/office/drawing/2014/main" id="{AFABA148-42C6-4E5D-8AD4-6C6639C7715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1860" y="3306850"/>
              <a:ext cx="440470" cy="439646"/>
            </a:xfrm>
            <a:prstGeom prst="rect">
              <a:avLst/>
            </a:prstGeom>
          </p:spPr>
        </p:pic>
      </p:grpSp>
      <p:grpSp>
        <p:nvGrpSpPr>
          <p:cNvPr id="95" name="Group 94">
            <a:extLst>
              <a:ext uri="{FF2B5EF4-FFF2-40B4-BE49-F238E27FC236}">
                <a16:creationId xmlns:a16="http://schemas.microsoft.com/office/drawing/2014/main" id="{3C0A74F9-D87C-446D-BC24-6F51D675EB9E}"/>
              </a:ext>
              <a:ext uri="{C183D7F6-B498-43B3-948B-1728B52AA6E4}">
                <adec:decorative xmlns:adec="http://schemas.microsoft.com/office/drawing/2017/decorative" val="1"/>
              </a:ext>
            </a:extLst>
          </p:cNvPr>
          <p:cNvGrpSpPr/>
          <p:nvPr/>
        </p:nvGrpSpPr>
        <p:grpSpPr>
          <a:xfrm>
            <a:off x="7006429" y="2937579"/>
            <a:ext cx="860102" cy="860102"/>
            <a:chOff x="7006429" y="2937579"/>
            <a:chExt cx="860102" cy="860102"/>
          </a:xfrm>
        </p:grpSpPr>
        <p:sp>
          <p:nvSpPr>
            <p:cNvPr id="70" name="Content Placeholder 2">
              <a:extLst>
                <a:ext uri="{FF2B5EF4-FFF2-40B4-BE49-F238E27FC236}">
                  <a16:creationId xmlns:a16="http://schemas.microsoft.com/office/drawing/2014/main" id="{11510B5E-631E-439A-9F99-8464637B97E8}"/>
                </a:ext>
              </a:extLst>
            </p:cNvPr>
            <p:cNvSpPr txBox="1">
              <a:spLocks/>
            </p:cNvSpPr>
            <p:nvPr/>
          </p:nvSpPr>
          <p:spPr>
            <a:xfrm>
              <a:off x="7058752" y="2989902"/>
              <a:ext cx="755457" cy="755457"/>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endParaRPr kumimoji="0" lang="en-US" sz="1200" b="0" i="0" u="none" strike="noStrike" kern="1200" cap="none" spc="0" normalizeH="0" baseline="0" noProof="0" dirty="0">
                <a:ln>
                  <a:noFill/>
                </a:ln>
                <a:solidFill>
                  <a:schemeClr val="tx1"/>
                </a:solidFill>
                <a:effectLst/>
                <a:uLnTx/>
                <a:uFillTx/>
                <a:ea typeface="+mn-ea"/>
                <a:cs typeface="Segoe UI" panose="020B0502040204020203" pitchFamily="34" charset="0"/>
              </a:endParaRPr>
            </a:p>
          </p:txBody>
        </p:sp>
        <p:sp>
          <p:nvSpPr>
            <p:cNvPr id="71" name="Oval 70">
              <a:extLst>
                <a:ext uri="{FF2B5EF4-FFF2-40B4-BE49-F238E27FC236}">
                  <a16:creationId xmlns:a16="http://schemas.microsoft.com/office/drawing/2014/main" id="{80C00245-D8BA-41B9-8084-93EE3791F681}"/>
                </a:ext>
              </a:extLst>
            </p:cNvPr>
            <p:cNvSpPr/>
            <p:nvPr/>
          </p:nvSpPr>
          <p:spPr bwMode="auto">
            <a:xfrm>
              <a:off x="7006429" y="2937579"/>
              <a:ext cx="860102" cy="860102"/>
            </a:xfrm>
            <a:prstGeom prst="ellips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7" name="Picture 76" descr="Icon&#10;&#10;Description automatically generated">
              <a:extLst>
                <a:ext uri="{FF2B5EF4-FFF2-40B4-BE49-F238E27FC236}">
                  <a16:creationId xmlns:a16="http://schemas.microsoft.com/office/drawing/2014/main" id="{09435071-ACC1-4E59-837B-AE58B7568A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22502" y="3145690"/>
              <a:ext cx="441441" cy="440616"/>
            </a:xfrm>
            <a:prstGeom prst="rect">
              <a:avLst/>
            </a:prstGeom>
          </p:spPr>
        </p:pic>
      </p:grpSp>
      <p:sp>
        <p:nvSpPr>
          <p:cNvPr id="88" name="Rectangle 87">
            <a:extLst>
              <a:ext uri="{FF2B5EF4-FFF2-40B4-BE49-F238E27FC236}">
                <a16:creationId xmlns:a16="http://schemas.microsoft.com/office/drawing/2014/main" id="{81FA6341-C10E-4C81-B1ED-5ED636992A24}"/>
              </a:ext>
            </a:extLst>
          </p:cNvPr>
          <p:cNvSpPr/>
          <p:nvPr/>
        </p:nvSpPr>
        <p:spPr bwMode="auto">
          <a:xfrm>
            <a:off x="3281670" y="1447321"/>
            <a:ext cx="1567836" cy="4349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defTabSz="913748" fontAlgn="base">
              <a:spcBef>
                <a:spcPct val="0"/>
              </a:spcBef>
              <a:spcAft>
                <a:spcPct val="0"/>
              </a:spcAft>
              <a:defRPr/>
            </a:pPr>
            <a:r>
              <a:rPr lang="en-US" b="1" spc="-50" dirty="0">
                <a:gradFill>
                  <a:gsLst>
                    <a:gs pos="0">
                      <a:srgbClr val="FFFFFF"/>
                    </a:gs>
                    <a:gs pos="100000">
                      <a:srgbClr val="FFFFFF"/>
                    </a:gs>
                  </a:gsLst>
                  <a:lin ang="5400000" scaled="0"/>
                </a:gradFill>
                <a:ea typeface="Segoe UI" pitchFamily="34" charset="0"/>
                <a:cs typeface="Segoe UI" pitchFamily="34" charset="0"/>
              </a:rPr>
              <a:t>Free text data</a:t>
            </a:r>
          </a:p>
        </p:txBody>
      </p:sp>
      <p:sp>
        <p:nvSpPr>
          <p:cNvPr id="99" name="Rectangle 98">
            <a:extLst>
              <a:ext uri="{FF2B5EF4-FFF2-40B4-BE49-F238E27FC236}">
                <a16:creationId xmlns:a16="http://schemas.microsoft.com/office/drawing/2014/main" id="{F0ED03B4-4954-4B58-BF3A-3407872EBB7E}"/>
              </a:ext>
              <a:ext uri="{C183D7F6-B498-43B3-948B-1728B52AA6E4}">
                <adec:decorative xmlns:adec="http://schemas.microsoft.com/office/drawing/2017/decorative" val="1"/>
              </a:ext>
            </a:extLst>
          </p:cNvPr>
          <p:cNvSpPr/>
          <p:nvPr/>
        </p:nvSpPr>
        <p:spPr bwMode="auto">
          <a:xfrm>
            <a:off x="1910008" y="3372287"/>
            <a:ext cx="2665472" cy="658479"/>
          </a:xfrm>
          <a:prstGeom prst="rect">
            <a:avLst/>
          </a:prstGeom>
          <a:solidFill>
            <a:schemeClr val="accent1">
              <a:lumMod val="5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a:extLst>
              <a:ext uri="{FF2B5EF4-FFF2-40B4-BE49-F238E27FC236}">
                <a16:creationId xmlns:a16="http://schemas.microsoft.com/office/drawing/2014/main" id="{9536DC65-7259-4ADF-A097-6147BFCC4FCE}"/>
              </a:ext>
              <a:ext uri="{C183D7F6-B498-43B3-948B-1728B52AA6E4}">
                <adec:decorative xmlns:adec="http://schemas.microsoft.com/office/drawing/2017/decorative" val="1"/>
              </a:ext>
            </a:extLst>
          </p:cNvPr>
          <p:cNvSpPr/>
          <p:nvPr/>
        </p:nvSpPr>
        <p:spPr bwMode="auto">
          <a:xfrm>
            <a:off x="5624711" y="4161091"/>
            <a:ext cx="1709539" cy="1437973"/>
          </a:xfrm>
          <a:prstGeom prst="rect">
            <a:avLst/>
          </a:prstGeom>
          <a:solidFill>
            <a:schemeClr val="accent1">
              <a:lumMod val="5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a:extLst>
              <a:ext uri="{FF2B5EF4-FFF2-40B4-BE49-F238E27FC236}">
                <a16:creationId xmlns:a16="http://schemas.microsoft.com/office/drawing/2014/main" id="{F3AFE07C-34F1-464F-BACD-280B73859C3F}"/>
              </a:ext>
              <a:ext uri="{C183D7F6-B498-43B3-948B-1728B52AA6E4}">
                <adec:decorative xmlns:adec="http://schemas.microsoft.com/office/drawing/2017/decorative" val="1"/>
              </a:ext>
            </a:extLst>
          </p:cNvPr>
          <p:cNvSpPr/>
          <p:nvPr/>
        </p:nvSpPr>
        <p:spPr bwMode="auto">
          <a:xfrm>
            <a:off x="1785651" y="4690996"/>
            <a:ext cx="2481549" cy="1092708"/>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EC6644E2-D0CD-43FF-9767-A1D72C3E9362}"/>
              </a:ext>
            </a:extLst>
          </p:cNvPr>
          <p:cNvSpPr/>
          <p:nvPr/>
        </p:nvSpPr>
        <p:spPr bwMode="auto">
          <a:xfrm>
            <a:off x="5299075" y="1447321"/>
            <a:ext cx="1567836" cy="4349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defTabSz="913748" fontAlgn="base">
              <a:spcBef>
                <a:spcPct val="0"/>
              </a:spcBef>
              <a:spcAft>
                <a:spcPct val="0"/>
              </a:spcAft>
              <a:defRPr/>
            </a:pPr>
            <a:r>
              <a:rPr lang="en-US" b="1" spc="-50" dirty="0">
                <a:gradFill>
                  <a:gsLst>
                    <a:gs pos="0">
                      <a:srgbClr val="FFFFFF"/>
                    </a:gs>
                    <a:gs pos="100000">
                      <a:srgbClr val="FFFFFF"/>
                    </a:gs>
                  </a:gsLst>
                  <a:lin ang="5400000" scaled="0"/>
                </a:gradFill>
                <a:ea typeface="Segoe UI" pitchFamily="34" charset="0"/>
                <a:cs typeface="Segoe UI" pitchFamily="34" charset="0"/>
              </a:rPr>
              <a:t>Append Only</a:t>
            </a:r>
          </a:p>
        </p:txBody>
      </p:sp>
      <p:grpSp>
        <p:nvGrpSpPr>
          <p:cNvPr id="5" name="Group 4" descr="Showing new decisions daily icon - Today logs are being used to make new decision daily.">
            <a:extLst>
              <a:ext uri="{FF2B5EF4-FFF2-40B4-BE49-F238E27FC236}">
                <a16:creationId xmlns:a16="http://schemas.microsoft.com/office/drawing/2014/main" id="{B66A762B-FE9F-41C7-9414-ED5BDA20214E}"/>
              </a:ext>
            </a:extLst>
          </p:cNvPr>
          <p:cNvGrpSpPr/>
          <p:nvPr/>
        </p:nvGrpSpPr>
        <p:grpSpPr>
          <a:xfrm>
            <a:off x="10078215" y="2445488"/>
            <a:ext cx="1549033" cy="1554480"/>
            <a:chOff x="10078215" y="2445488"/>
            <a:chExt cx="1549033" cy="1554480"/>
          </a:xfrm>
        </p:grpSpPr>
        <p:sp>
          <p:nvSpPr>
            <p:cNvPr id="105" name="Rectangle 104">
              <a:extLst>
                <a:ext uri="{FF2B5EF4-FFF2-40B4-BE49-F238E27FC236}">
                  <a16:creationId xmlns:a16="http://schemas.microsoft.com/office/drawing/2014/main" id="{FFD3C74E-2E09-41D9-B6E6-CF9B93A7956E}"/>
                </a:ext>
              </a:extLst>
            </p:cNvPr>
            <p:cNvSpPr/>
            <p:nvPr/>
          </p:nvSpPr>
          <p:spPr bwMode="auto">
            <a:xfrm>
              <a:off x="10078215" y="2445488"/>
              <a:ext cx="1549033" cy="1554480"/>
            </a:xfrm>
            <a:prstGeom prst="rect">
              <a:avLst/>
            </a:prstGeom>
            <a:solidFill>
              <a:schemeClr val="bg1"/>
            </a:solidFill>
            <a:ln>
              <a:solidFill>
                <a:schemeClr val="accent1"/>
              </a:solidFill>
            </a:ln>
            <a:effectLst>
              <a:glow rad="63500">
                <a:schemeClr val="accent1">
                  <a:satMod val="175000"/>
                  <a:alpha val="40000"/>
                </a:schemeClr>
              </a:glo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algn="ctr" defTabSz="913748" fontAlgn="base">
                <a:spcBef>
                  <a:spcPct val="0"/>
                </a:spcBef>
                <a:spcAft>
                  <a:spcPct val="0"/>
                </a:spcAft>
                <a:defRPr/>
              </a:pP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New</a:t>
              </a:r>
              <a:b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b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decisions</a:t>
              </a:r>
              <a:b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b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daily</a:t>
              </a:r>
            </a:p>
          </p:txBody>
        </p:sp>
        <p:grpSp>
          <p:nvGrpSpPr>
            <p:cNvPr id="56" name="Group 55">
              <a:extLst>
                <a:ext uri="{FF2B5EF4-FFF2-40B4-BE49-F238E27FC236}">
                  <a16:creationId xmlns:a16="http://schemas.microsoft.com/office/drawing/2014/main" id="{2EA16311-AFEA-43B9-A81E-86A5DBD91357}"/>
                </a:ext>
              </a:extLst>
            </p:cNvPr>
            <p:cNvGrpSpPr/>
            <p:nvPr/>
          </p:nvGrpSpPr>
          <p:grpSpPr>
            <a:xfrm>
              <a:off x="10714257" y="2545632"/>
              <a:ext cx="276948" cy="469878"/>
              <a:chOff x="2878138" y="4421188"/>
              <a:chExt cx="282575" cy="479425"/>
            </a:xfrm>
            <a:solidFill>
              <a:schemeClr val="accent2"/>
            </a:solidFill>
          </p:grpSpPr>
          <p:sp>
            <p:nvSpPr>
              <p:cNvPr id="57" name="Rectangle 51">
                <a:extLst>
                  <a:ext uri="{FF2B5EF4-FFF2-40B4-BE49-F238E27FC236}">
                    <a16:creationId xmlns:a16="http://schemas.microsoft.com/office/drawing/2014/main" id="{7BEE458A-873B-4CCE-A0B4-4C6352D14182}"/>
                  </a:ext>
                </a:extLst>
              </p:cNvPr>
              <p:cNvSpPr>
                <a:spLocks noChangeArrowheads="1"/>
              </p:cNvSpPr>
              <p:nvPr/>
            </p:nvSpPr>
            <p:spPr bwMode="auto">
              <a:xfrm>
                <a:off x="2952751" y="4776788"/>
                <a:ext cx="131763"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59" name="Rectangle 52">
                <a:extLst>
                  <a:ext uri="{FF2B5EF4-FFF2-40B4-BE49-F238E27FC236}">
                    <a16:creationId xmlns:a16="http://schemas.microsoft.com/office/drawing/2014/main" id="{0E7D6D34-6D79-4B59-A889-908FB8DF9EB0}"/>
                  </a:ext>
                </a:extLst>
              </p:cNvPr>
              <p:cNvSpPr>
                <a:spLocks noChangeArrowheads="1"/>
              </p:cNvSpPr>
              <p:nvPr/>
            </p:nvSpPr>
            <p:spPr bwMode="auto">
              <a:xfrm>
                <a:off x="2952751" y="4827588"/>
                <a:ext cx="131763"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61" name="Rectangle 53">
                <a:extLst>
                  <a:ext uri="{FF2B5EF4-FFF2-40B4-BE49-F238E27FC236}">
                    <a16:creationId xmlns:a16="http://schemas.microsoft.com/office/drawing/2014/main" id="{08E053C2-FBD8-4A64-A7EB-100AC4C8BAC8}"/>
                  </a:ext>
                </a:extLst>
              </p:cNvPr>
              <p:cNvSpPr>
                <a:spLocks noChangeArrowheads="1"/>
              </p:cNvSpPr>
              <p:nvPr/>
            </p:nvSpPr>
            <p:spPr bwMode="auto">
              <a:xfrm>
                <a:off x="2968626" y="4875213"/>
                <a:ext cx="100013"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62" name="Freeform 54">
                <a:extLst>
                  <a:ext uri="{FF2B5EF4-FFF2-40B4-BE49-F238E27FC236}">
                    <a16:creationId xmlns:a16="http://schemas.microsoft.com/office/drawing/2014/main" id="{20DC5B7C-E571-41E0-9D59-1B013D43C2D2}"/>
                  </a:ext>
                </a:extLst>
              </p:cNvPr>
              <p:cNvSpPr>
                <a:spLocks noEditPoints="1"/>
              </p:cNvSpPr>
              <p:nvPr/>
            </p:nvSpPr>
            <p:spPr bwMode="auto">
              <a:xfrm>
                <a:off x="2878138" y="4421188"/>
                <a:ext cx="282575" cy="328613"/>
              </a:xfrm>
              <a:custGeom>
                <a:avLst/>
                <a:gdLst>
                  <a:gd name="T0" fmla="*/ 69 w 90"/>
                  <a:gd name="T1" fmla="*/ 104 h 104"/>
                  <a:gd name="T2" fmla="*/ 20 w 90"/>
                  <a:gd name="T3" fmla="*/ 104 h 104"/>
                  <a:gd name="T4" fmla="*/ 20 w 90"/>
                  <a:gd name="T5" fmla="*/ 100 h 104"/>
                  <a:gd name="T6" fmla="*/ 9 w 90"/>
                  <a:gd name="T7" fmla="*/ 72 h 104"/>
                  <a:gd name="T8" fmla="*/ 12 w 90"/>
                  <a:gd name="T9" fmla="*/ 70 h 104"/>
                  <a:gd name="T10" fmla="*/ 9 w 90"/>
                  <a:gd name="T11" fmla="*/ 72 h 104"/>
                  <a:gd name="T12" fmla="*/ 0 w 90"/>
                  <a:gd name="T13" fmla="*/ 45 h 104"/>
                  <a:gd name="T14" fmla="*/ 45 w 90"/>
                  <a:gd name="T15" fmla="*/ 0 h 104"/>
                  <a:gd name="T16" fmla="*/ 90 w 90"/>
                  <a:gd name="T17" fmla="*/ 45 h 104"/>
                  <a:gd name="T18" fmla="*/ 81 w 90"/>
                  <a:gd name="T19" fmla="*/ 72 h 104"/>
                  <a:gd name="T20" fmla="*/ 79 w 90"/>
                  <a:gd name="T21" fmla="*/ 74 h 104"/>
                  <a:gd name="T22" fmla="*/ 70 w 90"/>
                  <a:gd name="T23" fmla="*/ 100 h 104"/>
                  <a:gd name="T24" fmla="*/ 69 w 90"/>
                  <a:gd name="T25" fmla="*/ 104 h 104"/>
                  <a:gd name="T26" fmla="*/ 27 w 90"/>
                  <a:gd name="T27" fmla="*/ 96 h 104"/>
                  <a:gd name="T28" fmla="*/ 62 w 90"/>
                  <a:gd name="T29" fmla="*/ 96 h 104"/>
                  <a:gd name="T30" fmla="*/ 75 w 90"/>
                  <a:gd name="T31" fmla="*/ 67 h 104"/>
                  <a:gd name="T32" fmla="*/ 75 w 90"/>
                  <a:gd name="T33" fmla="*/ 67 h 104"/>
                  <a:gd name="T34" fmla="*/ 82 w 90"/>
                  <a:gd name="T35" fmla="*/ 45 h 104"/>
                  <a:gd name="T36" fmla="*/ 45 w 90"/>
                  <a:gd name="T37" fmla="*/ 8 h 104"/>
                  <a:gd name="T38" fmla="*/ 8 w 90"/>
                  <a:gd name="T39" fmla="*/ 45 h 104"/>
                  <a:gd name="T40" fmla="*/ 15 w 90"/>
                  <a:gd name="T41" fmla="*/ 67 h 104"/>
                  <a:gd name="T42" fmla="*/ 15 w 90"/>
                  <a:gd name="T43" fmla="*/ 67 h 104"/>
                  <a:gd name="T44" fmla="*/ 27 w 90"/>
                  <a:gd name="T4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04">
                    <a:moveTo>
                      <a:pt x="69" y="104"/>
                    </a:moveTo>
                    <a:cubicBezTo>
                      <a:pt x="20" y="104"/>
                      <a:pt x="20" y="104"/>
                      <a:pt x="20" y="104"/>
                    </a:cubicBezTo>
                    <a:cubicBezTo>
                      <a:pt x="20" y="100"/>
                      <a:pt x="20" y="100"/>
                      <a:pt x="20" y="100"/>
                    </a:cubicBezTo>
                    <a:cubicBezTo>
                      <a:pt x="20" y="100"/>
                      <a:pt x="19" y="85"/>
                      <a:pt x="9" y="72"/>
                    </a:cubicBezTo>
                    <a:cubicBezTo>
                      <a:pt x="12" y="70"/>
                      <a:pt x="12" y="70"/>
                      <a:pt x="12" y="70"/>
                    </a:cubicBezTo>
                    <a:cubicBezTo>
                      <a:pt x="9" y="72"/>
                      <a:pt x="9" y="72"/>
                      <a:pt x="9" y="72"/>
                    </a:cubicBezTo>
                    <a:cubicBezTo>
                      <a:pt x="3" y="64"/>
                      <a:pt x="0" y="55"/>
                      <a:pt x="0" y="45"/>
                    </a:cubicBezTo>
                    <a:cubicBezTo>
                      <a:pt x="0" y="21"/>
                      <a:pt x="20" y="0"/>
                      <a:pt x="45" y="0"/>
                    </a:cubicBezTo>
                    <a:cubicBezTo>
                      <a:pt x="70" y="0"/>
                      <a:pt x="90" y="21"/>
                      <a:pt x="90" y="45"/>
                    </a:cubicBezTo>
                    <a:cubicBezTo>
                      <a:pt x="90" y="55"/>
                      <a:pt x="87" y="64"/>
                      <a:pt x="81" y="72"/>
                    </a:cubicBezTo>
                    <a:cubicBezTo>
                      <a:pt x="79" y="74"/>
                      <a:pt x="79" y="74"/>
                      <a:pt x="79" y="74"/>
                    </a:cubicBezTo>
                    <a:cubicBezTo>
                      <a:pt x="71" y="87"/>
                      <a:pt x="70" y="100"/>
                      <a:pt x="70" y="100"/>
                    </a:cubicBezTo>
                    <a:lnTo>
                      <a:pt x="69" y="104"/>
                    </a:lnTo>
                    <a:close/>
                    <a:moveTo>
                      <a:pt x="27" y="96"/>
                    </a:moveTo>
                    <a:cubicBezTo>
                      <a:pt x="62" y="96"/>
                      <a:pt x="62" y="96"/>
                      <a:pt x="62" y="96"/>
                    </a:cubicBezTo>
                    <a:cubicBezTo>
                      <a:pt x="63" y="90"/>
                      <a:pt x="66" y="78"/>
                      <a:pt x="75" y="67"/>
                    </a:cubicBezTo>
                    <a:cubicBezTo>
                      <a:pt x="75" y="67"/>
                      <a:pt x="75" y="67"/>
                      <a:pt x="75" y="67"/>
                    </a:cubicBezTo>
                    <a:cubicBezTo>
                      <a:pt x="79" y="61"/>
                      <a:pt x="82" y="53"/>
                      <a:pt x="82" y="45"/>
                    </a:cubicBezTo>
                    <a:cubicBezTo>
                      <a:pt x="82" y="25"/>
                      <a:pt x="65" y="8"/>
                      <a:pt x="45" y="8"/>
                    </a:cubicBezTo>
                    <a:cubicBezTo>
                      <a:pt x="24" y="8"/>
                      <a:pt x="8" y="25"/>
                      <a:pt x="8" y="45"/>
                    </a:cubicBezTo>
                    <a:cubicBezTo>
                      <a:pt x="8" y="53"/>
                      <a:pt x="10" y="61"/>
                      <a:pt x="15" y="67"/>
                    </a:cubicBezTo>
                    <a:cubicBezTo>
                      <a:pt x="15" y="67"/>
                      <a:pt x="15" y="67"/>
                      <a:pt x="15" y="67"/>
                    </a:cubicBezTo>
                    <a:cubicBezTo>
                      <a:pt x="23" y="78"/>
                      <a:pt x="26" y="90"/>
                      <a:pt x="27"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grpSp>
        <p:nvGrpSpPr>
          <p:cNvPr id="7" name="Group 6" descr="Showing more decision makers icon - Today, developers, data scientist and more people are involved in making decisions">
            <a:extLst>
              <a:ext uri="{FF2B5EF4-FFF2-40B4-BE49-F238E27FC236}">
                <a16:creationId xmlns:a16="http://schemas.microsoft.com/office/drawing/2014/main" id="{019DB299-0FA6-416F-8EA9-1886E2B517F5}"/>
              </a:ext>
            </a:extLst>
          </p:cNvPr>
          <p:cNvGrpSpPr/>
          <p:nvPr/>
        </p:nvGrpSpPr>
        <p:grpSpPr>
          <a:xfrm>
            <a:off x="10082591" y="4200187"/>
            <a:ext cx="1540280" cy="1554480"/>
            <a:chOff x="10082591" y="4200187"/>
            <a:chExt cx="1540280" cy="1554480"/>
          </a:xfrm>
        </p:grpSpPr>
        <p:sp>
          <p:nvSpPr>
            <p:cNvPr id="104" name="Rectangle 103">
              <a:extLst>
                <a:ext uri="{FF2B5EF4-FFF2-40B4-BE49-F238E27FC236}">
                  <a16:creationId xmlns:a16="http://schemas.microsoft.com/office/drawing/2014/main" id="{B5AD4A2D-B5E2-4A78-8DAD-BBCB679D7516}"/>
                </a:ext>
              </a:extLst>
            </p:cNvPr>
            <p:cNvSpPr/>
            <p:nvPr/>
          </p:nvSpPr>
          <p:spPr bwMode="auto">
            <a:xfrm>
              <a:off x="10082591" y="4200187"/>
              <a:ext cx="1540280" cy="1554480"/>
            </a:xfrm>
            <a:prstGeom prst="rect">
              <a:avLst/>
            </a:prstGeom>
            <a:solidFill>
              <a:schemeClr val="bg1"/>
            </a:solidFill>
            <a:ln>
              <a:solidFill>
                <a:schemeClr val="accent1"/>
              </a:solidFill>
            </a:ln>
            <a:effectLst>
              <a:glow rad="63500">
                <a:schemeClr val="accent1">
                  <a:satMod val="175000"/>
                  <a:alpha val="40000"/>
                </a:schemeClr>
              </a:glo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algn="ctr" defTabSz="913748" fontAlgn="base">
                <a:spcBef>
                  <a:spcPct val="0"/>
                </a:spcBef>
                <a:spcAft>
                  <a:spcPct val="0"/>
                </a:spcAft>
                <a:defRPr/>
              </a:pP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More</a:t>
              </a:r>
              <a:b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b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decision</a:t>
              </a:r>
              <a:b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b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makers</a:t>
              </a:r>
            </a:p>
          </p:txBody>
        </p:sp>
        <p:sp>
          <p:nvSpPr>
            <p:cNvPr id="3" name="Freeform 91">
              <a:extLst>
                <a:ext uri="{FF2B5EF4-FFF2-40B4-BE49-F238E27FC236}">
                  <a16:creationId xmlns:a16="http://schemas.microsoft.com/office/drawing/2014/main" id="{C0CF8AFE-B274-40AD-8A88-D0110FF4D7FF}"/>
                </a:ext>
              </a:extLst>
            </p:cNvPr>
            <p:cNvSpPr>
              <a:spLocks noEditPoints="1"/>
            </p:cNvSpPr>
            <p:nvPr/>
          </p:nvSpPr>
          <p:spPr bwMode="auto">
            <a:xfrm>
              <a:off x="10650466" y="4414681"/>
              <a:ext cx="404531" cy="326736"/>
            </a:xfrm>
            <a:custGeom>
              <a:avLst/>
              <a:gdLst>
                <a:gd name="T0" fmla="*/ 117 w 128"/>
                <a:gd name="T1" fmla="*/ 36 h 104"/>
                <a:gd name="T2" fmla="*/ 124 w 128"/>
                <a:gd name="T3" fmla="*/ 20 h 104"/>
                <a:gd name="T4" fmla="*/ 104 w 128"/>
                <a:gd name="T5" fmla="*/ 0 h 104"/>
                <a:gd name="T6" fmla="*/ 84 w 128"/>
                <a:gd name="T7" fmla="*/ 20 h 104"/>
                <a:gd name="T8" fmla="*/ 92 w 128"/>
                <a:gd name="T9" fmla="*/ 36 h 104"/>
                <a:gd name="T10" fmla="*/ 84 w 128"/>
                <a:gd name="T11" fmla="*/ 43 h 104"/>
                <a:gd name="T12" fmla="*/ 64 w 128"/>
                <a:gd name="T13" fmla="*/ 32 h 104"/>
                <a:gd name="T14" fmla="*/ 44 w 128"/>
                <a:gd name="T15" fmla="*/ 43 h 104"/>
                <a:gd name="T16" fmla="*/ 37 w 128"/>
                <a:gd name="T17" fmla="*/ 36 h 104"/>
                <a:gd name="T18" fmla="*/ 44 w 128"/>
                <a:gd name="T19" fmla="*/ 20 h 104"/>
                <a:gd name="T20" fmla="*/ 24 w 128"/>
                <a:gd name="T21" fmla="*/ 0 h 104"/>
                <a:gd name="T22" fmla="*/ 4 w 128"/>
                <a:gd name="T23" fmla="*/ 20 h 104"/>
                <a:gd name="T24" fmla="*/ 12 w 128"/>
                <a:gd name="T25" fmla="*/ 36 h 104"/>
                <a:gd name="T26" fmla="*/ 0 w 128"/>
                <a:gd name="T27" fmla="*/ 56 h 104"/>
                <a:gd name="T28" fmla="*/ 8 w 128"/>
                <a:gd name="T29" fmla="*/ 56 h 104"/>
                <a:gd name="T30" fmla="*/ 24 w 128"/>
                <a:gd name="T31" fmla="*/ 40 h 104"/>
                <a:gd name="T32" fmla="*/ 40 w 128"/>
                <a:gd name="T33" fmla="*/ 56 h 104"/>
                <a:gd name="T34" fmla="*/ 50 w 128"/>
                <a:gd name="T35" fmla="*/ 75 h 104"/>
                <a:gd name="T36" fmla="*/ 32 w 128"/>
                <a:gd name="T37" fmla="*/ 104 h 104"/>
                <a:gd name="T38" fmla="*/ 40 w 128"/>
                <a:gd name="T39" fmla="*/ 104 h 104"/>
                <a:gd name="T40" fmla="*/ 64 w 128"/>
                <a:gd name="T41" fmla="*/ 80 h 104"/>
                <a:gd name="T42" fmla="*/ 88 w 128"/>
                <a:gd name="T43" fmla="*/ 104 h 104"/>
                <a:gd name="T44" fmla="*/ 96 w 128"/>
                <a:gd name="T45" fmla="*/ 104 h 104"/>
                <a:gd name="T46" fmla="*/ 78 w 128"/>
                <a:gd name="T47" fmla="*/ 75 h 104"/>
                <a:gd name="T48" fmla="*/ 88 w 128"/>
                <a:gd name="T49" fmla="*/ 56 h 104"/>
                <a:gd name="T50" fmla="*/ 104 w 128"/>
                <a:gd name="T51" fmla="*/ 40 h 104"/>
                <a:gd name="T52" fmla="*/ 120 w 128"/>
                <a:gd name="T53" fmla="*/ 56 h 104"/>
                <a:gd name="T54" fmla="*/ 128 w 128"/>
                <a:gd name="T55" fmla="*/ 56 h 104"/>
                <a:gd name="T56" fmla="*/ 117 w 128"/>
                <a:gd name="T57" fmla="*/ 36 h 104"/>
                <a:gd name="T58" fmla="*/ 24 w 128"/>
                <a:gd name="T59" fmla="*/ 32 h 104"/>
                <a:gd name="T60" fmla="*/ 12 w 128"/>
                <a:gd name="T61" fmla="*/ 20 h 104"/>
                <a:gd name="T62" fmla="*/ 24 w 128"/>
                <a:gd name="T63" fmla="*/ 8 h 104"/>
                <a:gd name="T64" fmla="*/ 36 w 128"/>
                <a:gd name="T65" fmla="*/ 20 h 104"/>
                <a:gd name="T66" fmla="*/ 24 w 128"/>
                <a:gd name="T67" fmla="*/ 32 h 104"/>
                <a:gd name="T68" fmla="*/ 64 w 128"/>
                <a:gd name="T69" fmla="*/ 72 h 104"/>
                <a:gd name="T70" fmla="*/ 48 w 128"/>
                <a:gd name="T71" fmla="*/ 56 h 104"/>
                <a:gd name="T72" fmla="*/ 64 w 128"/>
                <a:gd name="T73" fmla="*/ 40 h 104"/>
                <a:gd name="T74" fmla="*/ 80 w 128"/>
                <a:gd name="T75" fmla="*/ 56 h 104"/>
                <a:gd name="T76" fmla="*/ 64 w 128"/>
                <a:gd name="T77" fmla="*/ 72 h 104"/>
                <a:gd name="T78" fmla="*/ 104 w 128"/>
                <a:gd name="T79" fmla="*/ 32 h 104"/>
                <a:gd name="T80" fmla="*/ 92 w 128"/>
                <a:gd name="T81" fmla="*/ 20 h 104"/>
                <a:gd name="T82" fmla="*/ 104 w 128"/>
                <a:gd name="T83" fmla="*/ 8 h 104"/>
                <a:gd name="T84" fmla="*/ 116 w 128"/>
                <a:gd name="T85" fmla="*/ 20 h 104"/>
                <a:gd name="T86" fmla="*/ 104 w 128"/>
                <a:gd name="T87"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117" y="36"/>
                  </a:move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lose/>
                  <a:moveTo>
                    <a:pt x="24" y="32"/>
                  </a:moveTo>
                  <a:cubicBezTo>
                    <a:pt x="18" y="32"/>
                    <a:pt x="12" y="27"/>
                    <a:pt x="12" y="20"/>
                  </a:cubicBezTo>
                  <a:cubicBezTo>
                    <a:pt x="12" y="13"/>
                    <a:pt x="18" y="8"/>
                    <a:pt x="24" y="8"/>
                  </a:cubicBezTo>
                  <a:cubicBezTo>
                    <a:pt x="31" y="8"/>
                    <a:pt x="36" y="13"/>
                    <a:pt x="36" y="20"/>
                  </a:cubicBezTo>
                  <a:cubicBezTo>
                    <a:pt x="36" y="27"/>
                    <a:pt x="31" y="32"/>
                    <a:pt x="24" y="32"/>
                  </a:cubicBezTo>
                  <a:close/>
                  <a:moveTo>
                    <a:pt x="64" y="72"/>
                  </a:moveTo>
                  <a:cubicBezTo>
                    <a:pt x="55" y="72"/>
                    <a:pt x="48" y="65"/>
                    <a:pt x="48" y="56"/>
                  </a:cubicBezTo>
                  <a:cubicBezTo>
                    <a:pt x="48" y="47"/>
                    <a:pt x="55" y="40"/>
                    <a:pt x="64" y="40"/>
                  </a:cubicBezTo>
                  <a:cubicBezTo>
                    <a:pt x="73" y="40"/>
                    <a:pt x="80" y="47"/>
                    <a:pt x="80" y="56"/>
                  </a:cubicBezTo>
                  <a:cubicBezTo>
                    <a:pt x="80" y="65"/>
                    <a:pt x="73" y="72"/>
                    <a:pt x="64" y="72"/>
                  </a:cubicBezTo>
                  <a:close/>
                  <a:moveTo>
                    <a:pt x="104" y="32"/>
                  </a:moveTo>
                  <a:cubicBezTo>
                    <a:pt x="98" y="32"/>
                    <a:pt x="92" y="27"/>
                    <a:pt x="92" y="20"/>
                  </a:cubicBezTo>
                  <a:cubicBezTo>
                    <a:pt x="92" y="13"/>
                    <a:pt x="98" y="8"/>
                    <a:pt x="104" y="8"/>
                  </a:cubicBezTo>
                  <a:cubicBezTo>
                    <a:pt x="111" y="8"/>
                    <a:pt x="116" y="13"/>
                    <a:pt x="116" y="20"/>
                  </a:cubicBezTo>
                  <a:cubicBezTo>
                    <a:pt x="116" y="27"/>
                    <a:pt x="111" y="32"/>
                    <a:pt x="104" y="32"/>
                  </a:cubicBezTo>
                  <a:close/>
                </a:path>
              </a:pathLst>
            </a:custGeom>
            <a:solidFill>
              <a:schemeClr val="accent2"/>
            </a:solidFill>
            <a:ln>
              <a:noFill/>
            </a:ln>
          </p:spPr>
          <p:txBody>
            <a:bodyPr vert="horz" wrap="square" lIns="89619" tIns="44810" rIns="89619" bIns="44810" numCol="1" anchor="t" anchorCtr="0" compatLnSpc="1">
              <a:prstTxWarp prst="textNoShape">
                <a:avLst/>
              </a:prstTxWarp>
            </a:bodyPr>
            <a:lstStyle/>
            <a:p>
              <a:endParaRPr lang="en-US" sz="1764"/>
            </a:p>
          </p:txBody>
        </p:sp>
      </p:grpSp>
      <p:pic>
        <p:nvPicPr>
          <p:cNvPr id="9" name="Picture 8" descr="ADX logo">
            <a:extLst>
              <a:ext uri="{FF2B5EF4-FFF2-40B4-BE49-F238E27FC236}">
                <a16:creationId xmlns:a16="http://schemas.microsoft.com/office/drawing/2014/main" id="{AA025722-B58D-449F-B795-B10FEBCF4C0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23208" y="466595"/>
            <a:ext cx="1189963" cy="624731"/>
          </a:xfrm>
          <a:prstGeom prst="rect">
            <a:avLst/>
          </a:prstGeom>
        </p:spPr>
      </p:pic>
    </p:spTree>
    <p:extLst>
      <p:ext uri="{BB962C8B-B14F-4D97-AF65-F5344CB8AC3E}">
        <p14:creationId xmlns:p14="http://schemas.microsoft.com/office/powerpoint/2010/main" val="3588185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ipe(left)">
                                      <p:cBhvr>
                                        <p:cTn id="7" dur="500"/>
                                        <p:tgtEl>
                                          <p:spTgt spid="96"/>
                                        </p:tgtEl>
                                      </p:cBhvr>
                                    </p:animEffect>
                                  </p:childTnLst>
                                </p:cTn>
                              </p:par>
                              <p:par>
                                <p:cTn id="8" presetID="10" presetClass="entr" presetSubtype="0" fill="hold" nodeType="withEffect">
                                  <p:stCondLst>
                                    <p:cond delay="200"/>
                                  </p:stCondLst>
                                  <p:childTnLst>
                                    <p:set>
                                      <p:cBhvr>
                                        <p:cTn id="9" dur="1" fill="hold">
                                          <p:stCondLst>
                                            <p:cond delay="0"/>
                                          </p:stCondLst>
                                        </p:cTn>
                                        <p:tgtEl>
                                          <p:spTgt spid="95"/>
                                        </p:tgtEl>
                                        <p:attrNameLst>
                                          <p:attrName>style.visibility</p:attrName>
                                        </p:attrNameLst>
                                      </p:cBhvr>
                                      <p:to>
                                        <p:strVal val="visible"/>
                                      </p:to>
                                    </p:set>
                                    <p:animEffect transition="in" filter="fade">
                                      <p:cBhvr>
                                        <p:cTn id="10" dur="500"/>
                                        <p:tgtEl>
                                          <p:spTgt spid="95"/>
                                        </p:tgtEl>
                                      </p:cBhvr>
                                    </p:animEffect>
                                  </p:childTnLst>
                                </p:cTn>
                              </p:par>
                              <p:par>
                                <p:cTn id="11" presetID="22" presetClass="entr" presetSubtype="4" fill="hold" nodeType="withEffect">
                                  <p:stCondLst>
                                    <p:cond delay="200"/>
                                  </p:stCondLst>
                                  <p:childTnLst>
                                    <p:set>
                                      <p:cBhvr>
                                        <p:cTn id="12" dur="1" fill="hold">
                                          <p:stCondLst>
                                            <p:cond delay="0"/>
                                          </p:stCondLst>
                                        </p:cTn>
                                        <p:tgtEl>
                                          <p:spTgt spid="48"/>
                                        </p:tgtEl>
                                        <p:attrNameLst>
                                          <p:attrName>style.visibility</p:attrName>
                                        </p:attrNameLst>
                                      </p:cBhvr>
                                      <p:to>
                                        <p:strVal val="visible"/>
                                      </p:to>
                                    </p:set>
                                    <p:animEffect transition="in" filter="wipe(down)">
                                      <p:cBhvr>
                                        <p:cTn id="13" dur="500"/>
                                        <p:tgtEl>
                                          <p:spTgt spid="48"/>
                                        </p:tgtEl>
                                      </p:cBhvr>
                                    </p:animEffect>
                                  </p:childTnLst>
                                </p:cTn>
                              </p:par>
                              <p:par>
                                <p:cTn id="14" presetID="22" presetClass="entr" presetSubtype="8" fill="hold" nodeType="withEffect">
                                  <p:stCondLst>
                                    <p:cond delay="200"/>
                                  </p:stCondLst>
                                  <p:childTnLst>
                                    <p:set>
                                      <p:cBhvr>
                                        <p:cTn id="15" dur="1" fill="hold">
                                          <p:stCondLst>
                                            <p:cond delay="0"/>
                                          </p:stCondLst>
                                        </p:cTn>
                                        <p:tgtEl>
                                          <p:spTgt spid="58"/>
                                        </p:tgtEl>
                                        <p:attrNameLst>
                                          <p:attrName>style.visibility</p:attrName>
                                        </p:attrNameLst>
                                      </p:cBhvr>
                                      <p:to>
                                        <p:strVal val="visible"/>
                                      </p:to>
                                    </p:set>
                                    <p:animEffect transition="in" filter="wipe(left)">
                                      <p:cBhvr>
                                        <p:cTn id="16" dur="500"/>
                                        <p:tgtEl>
                                          <p:spTgt spid="58"/>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97"/>
                                        </p:tgtEl>
                                        <p:attrNameLst>
                                          <p:attrName>style.visibility</p:attrName>
                                        </p:attrNameLst>
                                      </p:cBhvr>
                                      <p:to>
                                        <p:strVal val="visible"/>
                                      </p:to>
                                    </p:set>
                                    <p:animEffect transition="in" filter="wipe(left)">
                                      <p:cBhvr>
                                        <p:cTn id="24" dur="500"/>
                                        <p:tgtEl>
                                          <p:spTgt spid="97"/>
                                        </p:tgtEl>
                                      </p:cBhvr>
                                    </p:animEffect>
                                  </p:childTnLst>
                                </p:cTn>
                              </p:par>
                              <p:par>
                                <p:cTn id="25" presetID="10" presetClass="entr" presetSubtype="0" fill="hold" nodeType="withEffect">
                                  <p:stCondLst>
                                    <p:cond delay="100"/>
                                  </p:stCondLst>
                                  <p:childTnLst>
                                    <p:set>
                                      <p:cBhvr>
                                        <p:cTn id="26" dur="1" fill="hold">
                                          <p:stCondLst>
                                            <p:cond delay="0"/>
                                          </p:stCondLst>
                                        </p:cTn>
                                        <p:tgtEl>
                                          <p:spTgt spid="98"/>
                                        </p:tgtEl>
                                        <p:attrNameLst>
                                          <p:attrName>style.visibility</p:attrName>
                                        </p:attrNameLst>
                                      </p:cBhvr>
                                      <p:to>
                                        <p:strVal val="visible"/>
                                      </p:to>
                                    </p:set>
                                    <p:animEffect transition="in" filter="fade">
                                      <p:cBhvr>
                                        <p:cTn id="27" dur="500"/>
                                        <p:tgtEl>
                                          <p:spTgt spid="98"/>
                                        </p:tgtEl>
                                      </p:cBhvr>
                                    </p:animEffect>
                                  </p:childTnLst>
                                </p:cTn>
                              </p:par>
                              <p:par>
                                <p:cTn id="28" presetID="22" presetClass="entr" presetSubtype="4" fill="hold" nodeType="withEffect">
                                  <p:stCondLst>
                                    <p:cond delay="100"/>
                                  </p:stCondLst>
                                  <p:childTnLst>
                                    <p:set>
                                      <p:cBhvr>
                                        <p:cTn id="29" dur="1" fill="hold">
                                          <p:stCondLst>
                                            <p:cond delay="0"/>
                                          </p:stCondLst>
                                        </p:cTn>
                                        <p:tgtEl>
                                          <p:spTgt spid="54"/>
                                        </p:tgtEl>
                                        <p:attrNameLst>
                                          <p:attrName>style.visibility</p:attrName>
                                        </p:attrNameLst>
                                      </p:cBhvr>
                                      <p:to>
                                        <p:strVal val="visible"/>
                                      </p:to>
                                    </p:set>
                                    <p:animEffect transition="in" filter="wipe(down)">
                                      <p:cBhvr>
                                        <p:cTn id="30" dur="500"/>
                                        <p:tgtEl>
                                          <p:spTgt spid="54"/>
                                        </p:tgtEl>
                                      </p:cBhvr>
                                    </p:animEffect>
                                  </p:childTnLst>
                                </p:cTn>
                              </p:par>
                              <p:par>
                                <p:cTn id="31" presetID="22" presetClass="entr" presetSubtype="8" fill="hold" nodeType="withEffect">
                                  <p:stCondLst>
                                    <p:cond delay="100"/>
                                  </p:stCondLst>
                                  <p:childTnLst>
                                    <p:set>
                                      <p:cBhvr>
                                        <p:cTn id="32" dur="1" fill="hold">
                                          <p:stCondLst>
                                            <p:cond delay="0"/>
                                          </p:stCondLst>
                                        </p:cTn>
                                        <p:tgtEl>
                                          <p:spTgt spid="60"/>
                                        </p:tgtEl>
                                        <p:attrNameLst>
                                          <p:attrName>style.visibility</p:attrName>
                                        </p:attrNameLst>
                                      </p:cBhvr>
                                      <p:to>
                                        <p:strVal val="visible"/>
                                      </p:to>
                                    </p:set>
                                    <p:animEffect transition="in" filter="wipe(left)">
                                      <p:cBhvr>
                                        <p:cTn id="33" dur="500"/>
                                        <p:tgtEl>
                                          <p:spTgt spid="60"/>
                                        </p:tgtEl>
                                      </p:cBhvr>
                                    </p:animEffect>
                                  </p:childTnLst>
                                </p:cTn>
                              </p:par>
                              <p:par>
                                <p:cTn id="34" presetID="10" presetClass="entr" presetSubtype="0" fill="hold" grpId="0" nodeType="withEffect">
                                  <p:stCondLst>
                                    <p:cond delay="10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8"/>
                                        </p:tgtEl>
                                        <p:attrNameLst>
                                          <p:attrName>style.visibility</p:attrName>
                                        </p:attrNameLst>
                                      </p:cBhvr>
                                      <p:to>
                                        <p:strVal val="visible"/>
                                      </p:to>
                                    </p:set>
                                    <p:animEffect transition="in" filter="fade">
                                      <p:cBhvr>
                                        <p:cTn id="41" dur="500"/>
                                        <p:tgtEl>
                                          <p:spTgt spid="8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9"/>
                                        </p:tgtEl>
                                        <p:attrNameLst>
                                          <p:attrName>style.visibility</p:attrName>
                                        </p:attrNameLst>
                                      </p:cBhvr>
                                      <p:to>
                                        <p:strVal val="visible"/>
                                      </p:to>
                                    </p:set>
                                    <p:animEffect transition="in" filter="fade">
                                      <p:cBhvr>
                                        <p:cTn id="44" dur="500"/>
                                        <p:tgtEl>
                                          <p:spTgt spid="9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2"/>
                                        </p:tgtEl>
                                        <p:attrNameLst>
                                          <p:attrName>style.visibility</p:attrName>
                                        </p:attrNameLst>
                                      </p:cBhvr>
                                      <p:to>
                                        <p:strVal val="visible"/>
                                      </p:to>
                                    </p:set>
                                    <p:animEffect transition="in" filter="fade">
                                      <p:cBhvr>
                                        <p:cTn id="47" dur="500"/>
                                        <p:tgtEl>
                                          <p:spTgt spid="10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3"/>
                                        </p:tgtEl>
                                        <p:attrNameLst>
                                          <p:attrName>style.visibility</p:attrName>
                                        </p:attrNameLst>
                                      </p:cBhvr>
                                      <p:to>
                                        <p:strVal val="visible"/>
                                      </p:to>
                                    </p:set>
                                    <p:animEffect transition="in" filter="fade">
                                      <p:cBhvr>
                                        <p:cTn id="52" dur="500"/>
                                        <p:tgtEl>
                                          <p:spTgt spid="10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00"/>
                                        </p:tgtEl>
                                        <p:attrNameLst>
                                          <p:attrName>style.visibility</p:attrName>
                                        </p:attrNameLst>
                                      </p:cBhvr>
                                      <p:to>
                                        <p:strVal val="visible"/>
                                      </p:to>
                                    </p:set>
                                    <p:animEffect transition="in" filter="fade">
                                      <p:cBhvr>
                                        <p:cTn id="55" dur="500"/>
                                        <p:tgtEl>
                                          <p:spTgt spid="10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fade">
                                      <p:cBhvr>
                                        <p:cTn id="60" dur="500"/>
                                        <p:tgtEl>
                                          <p:spTgt spid="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fade">
                                      <p:cBhvr>
                                        <p:cTn id="6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88" grpId="0"/>
      <p:bldP spid="99" grpId="0" animBg="1"/>
      <p:bldP spid="100" grpId="0" animBg="1"/>
      <p:bldP spid="102" grpId="0" animBg="1"/>
      <p:bldP spid="10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le 31" descr="ADX title"/>
          <p:cNvSpPr txBox="1">
            <a:spLocks/>
          </p:cNvSpPr>
          <p:nvPr/>
        </p:nvSpPr>
        <p:spPr>
          <a:xfrm>
            <a:off x="208388" y="346052"/>
            <a:ext cx="11654187" cy="899537"/>
          </a:xfrm>
          <a:prstGeom prst="rect">
            <a:avLst/>
          </a:prstGeom>
        </p:spPr>
        <p:txBody>
          <a:bodyPr vert="horz" wrap="square" lIns="195044" tIns="121903" rIns="195044" bIns="121903" rtlCol="0" anchor="t">
            <a:noAutofit/>
          </a:bodyPr>
          <a:lst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261">
              <a:defRPr/>
            </a:pPr>
            <a:endParaRPr lang="en-US" sz="4704" spc="-100">
              <a:gradFill>
                <a:gsLst>
                  <a:gs pos="1250">
                    <a:srgbClr val="505050"/>
                  </a:gs>
                  <a:gs pos="100000">
                    <a:srgbClr val="505050"/>
                  </a:gs>
                </a:gsLst>
                <a:lin ang="5400000" scaled="0"/>
              </a:gradFill>
              <a:latin typeface="Segoe UI Light"/>
            </a:endParaRPr>
          </a:p>
        </p:txBody>
      </p:sp>
      <p:sp>
        <p:nvSpPr>
          <p:cNvPr id="2" name="Title 1"/>
          <p:cNvSpPr>
            <a:spLocks noGrp="1"/>
          </p:cNvSpPr>
          <p:nvPr>
            <p:ph type="title"/>
          </p:nvPr>
        </p:nvSpPr>
        <p:spPr>
          <a:xfrm>
            <a:off x="588263" y="457200"/>
            <a:ext cx="11018520" cy="553998"/>
          </a:xfrm>
        </p:spPr>
        <p:txBody>
          <a:bodyPr/>
          <a:lstStyle/>
          <a:p>
            <a:r>
              <a:rPr lang="en-US" dirty="0"/>
              <a:t>Introducing Azure Data Explorer!</a:t>
            </a:r>
          </a:p>
        </p:txBody>
      </p:sp>
      <p:sp>
        <p:nvSpPr>
          <p:cNvPr id="23" name="Rectangle 22"/>
          <p:cNvSpPr/>
          <p:nvPr/>
        </p:nvSpPr>
        <p:spPr>
          <a:xfrm>
            <a:off x="1555684" y="1512497"/>
            <a:ext cx="1486571" cy="1389449"/>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dirty="0">
                <a:solidFill>
                  <a:srgbClr val="FFFFFF"/>
                </a:solidFill>
                <a:latin typeface="Segoe UI"/>
              </a:rPr>
              <a:t>Any append-only stream of records</a:t>
            </a:r>
          </a:p>
        </p:txBody>
      </p:sp>
      <p:sp>
        <p:nvSpPr>
          <p:cNvPr id="24" name="Rectangle 23"/>
          <p:cNvSpPr/>
          <p:nvPr/>
        </p:nvSpPr>
        <p:spPr>
          <a:xfrm>
            <a:off x="5661468" y="1512497"/>
            <a:ext cx="1783318" cy="1389449"/>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dirty="0">
                <a:solidFill>
                  <a:srgbClr val="FFFFFF"/>
                </a:solidFill>
                <a:latin typeface="Segoe UI"/>
              </a:rPr>
              <a:t>Relational query model:</a:t>
            </a:r>
          </a:p>
          <a:p>
            <a:pPr algn="ctr" defTabSz="914367"/>
            <a:r>
              <a:rPr lang="en-US" sz="1400" dirty="0">
                <a:solidFill>
                  <a:srgbClr val="FFFFFF"/>
                </a:solidFill>
                <a:latin typeface="Segoe UI"/>
              </a:rPr>
              <a:t>Filter, aggregate, join, calculated columns, …</a:t>
            </a:r>
          </a:p>
        </p:txBody>
      </p:sp>
      <p:sp>
        <p:nvSpPr>
          <p:cNvPr id="25" name="Rectangle 24"/>
          <p:cNvSpPr/>
          <p:nvPr/>
        </p:nvSpPr>
        <p:spPr>
          <a:xfrm>
            <a:off x="7642047" y="1512497"/>
            <a:ext cx="1333410" cy="1389449"/>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a:solidFill>
                  <a:srgbClr val="FFFFFF"/>
                </a:solidFill>
                <a:latin typeface="Segoe UI"/>
              </a:rPr>
              <a:t>Fully-managed</a:t>
            </a:r>
          </a:p>
        </p:txBody>
      </p:sp>
      <p:sp>
        <p:nvSpPr>
          <p:cNvPr id="26" name="Rectangle 25"/>
          <p:cNvSpPr/>
          <p:nvPr/>
        </p:nvSpPr>
        <p:spPr>
          <a:xfrm>
            <a:off x="6986984" y="5237102"/>
            <a:ext cx="2110333" cy="790719"/>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a:solidFill>
                  <a:srgbClr val="FFFFFF"/>
                </a:solidFill>
                <a:latin typeface="Segoe UI"/>
              </a:rPr>
              <a:t>Rapid iterations to explore the data</a:t>
            </a:r>
          </a:p>
        </p:txBody>
      </p:sp>
      <p:sp>
        <p:nvSpPr>
          <p:cNvPr id="27" name="Rectangle 26"/>
          <p:cNvSpPr/>
          <p:nvPr/>
        </p:nvSpPr>
        <p:spPr>
          <a:xfrm>
            <a:off x="3207155" y="1518911"/>
            <a:ext cx="1977067" cy="1383034"/>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dirty="0">
                <a:solidFill>
                  <a:srgbClr val="FFFFFF"/>
                </a:solidFill>
                <a:latin typeface="Segoe UI"/>
              </a:rPr>
              <a:t>High volume</a:t>
            </a:r>
          </a:p>
          <a:p>
            <a:pPr algn="ctr" defTabSz="914367"/>
            <a:r>
              <a:rPr lang="en-US" sz="1400" dirty="0">
                <a:solidFill>
                  <a:srgbClr val="FFFFFF"/>
                </a:solidFill>
                <a:latin typeface="Segoe UI"/>
              </a:rPr>
              <a:t>High velocity</a:t>
            </a:r>
          </a:p>
          <a:p>
            <a:pPr algn="ctr" defTabSz="914367"/>
            <a:r>
              <a:rPr lang="en-US" sz="1400" dirty="0">
                <a:solidFill>
                  <a:srgbClr val="FFFFFF"/>
                </a:solidFill>
                <a:latin typeface="Segoe UI"/>
              </a:rPr>
              <a:t>High variance (structured, semi-structured, free-text)</a:t>
            </a:r>
          </a:p>
        </p:txBody>
      </p:sp>
      <p:sp>
        <p:nvSpPr>
          <p:cNvPr id="17" name="Rectangle 16">
            <a:extLst>
              <a:ext uri="{FF2B5EF4-FFF2-40B4-BE49-F238E27FC236}">
                <a16:creationId xmlns:a16="http://schemas.microsoft.com/office/drawing/2014/main" id="{116193E8-39B4-4721-99DE-98F944B8E8B4}"/>
              </a:ext>
            </a:extLst>
          </p:cNvPr>
          <p:cNvSpPr/>
          <p:nvPr/>
        </p:nvSpPr>
        <p:spPr>
          <a:xfrm>
            <a:off x="9147325" y="1512496"/>
            <a:ext cx="1353978" cy="1389449"/>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a:solidFill>
                  <a:srgbClr val="FFFFFF"/>
                </a:solidFill>
                <a:latin typeface="Segoe UI"/>
              </a:rPr>
              <a:t>PaaS, Vanilla, Database</a:t>
            </a:r>
          </a:p>
        </p:txBody>
      </p:sp>
      <p:sp>
        <p:nvSpPr>
          <p:cNvPr id="30" name="Content Placeholder 2"/>
          <p:cNvSpPr txBox="1">
            <a:spLocks/>
          </p:cNvSpPr>
          <p:nvPr/>
        </p:nvSpPr>
        <p:spPr>
          <a:xfrm>
            <a:off x="2138477" y="3041297"/>
            <a:ext cx="9169846" cy="83490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2">
              <a:lnSpc>
                <a:spcPct val="150000"/>
              </a:lnSpc>
              <a:buNone/>
            </a:pPr>
            <a:r>
              <a:rPr lang="en-US" sz="4000" dirty="0">
                <a:solidFill>
                  <a:schemeClr val="tx1"/>
                </a:solidFill>
                <a:latin typeface="Segoe UI Light"/>
              </a:rPr>
              <a:t>A big data analytics cloud platform optimized for interactive, ad-hoc queries</a:t>
            </a:r>
          </a:p>
        </p:txBody>
      </p:sp>
      <p:sp>
        <p:nvSpPr>
          <p:cNvPr id="31" name="Rectangle 30">
            <a:extLst>
              <a:ext uri="{FF2B5EF4-FFF2-40B4-BE49-F238E27FC236}">
                <a16:creationId xmlns:a16="http://schemas.microsoft.com/office/drawing/2014/main" id="{F77BAFB9-BB35-4A9F-B301-1D38F9DA42FB}"/>
              </a:ext>
            </a:extLst>
          </p:cNvPr>
          <p:cNvSpPr/>
          <p:nvPr/>
        </p:nvSpPr>
        <p:spPr>
          <a:xfrm>
            <a:off x="2245384" y="5237102"/>
            <a:ext cx="2110333" cy="790719"/>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dirty="0">
                <a:solidFill>
                  <a:srgbClr val="FFFFFF"/>
                </a:solidFill>
                <a:latin typeface="Segoe UI"/>
              </a:rPr>
              <a:t>Purposely built</a:t>
            </a:r>
          </a:p>
        </p:txBody>
      </p:sp>
      <p:sp>
        <p:nvSpPr>
          <p:cNvPr id="29" name="Rectangle 28">
            <a:extLst>
              <a:ext uri="{FF2B5EF4-FFF2-40B4-BE49-F238E27FC236}">
                <a16:creationId xmlns:a16="http://schemas.microsoft.com/office/drawing/2014/main" id="{1B50480F-2AC7-4799-BC16-80CF6A20753E}"/>
              </a:ext>
              <a:ext uri="{C183D7F6-B498-43B3-948B-1728B52AA6E4}">
                <adec:decorative xmlns:adec="http://schemas.microsoft.com/office/drawing/2017/decorative" val="1"/>
              </a:ext>
            </a:extLst>
          </p:cNvPr>
          <p:cNvSpPr/>
          <p:nvPr/>
        </p:nvSpPr>
        <p:spPr>
          <a:xfrm>
            <a:off x="7782160" y="3340104"/>
            <a:ext cx="1869304" cy="583165"/>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18" name="Rectangle 17">
            <a:extLst>
              <a:ext uri="{C183D7F6-B498-43B3-948B-1728B52AA6E4}">
                <adec:decorative xmlns:adec="http://schemas.microsoft.com/office/drawing/2017/decorative" val="1"/>
              </a:ext>
            </a:extLst>
          </p:cNvPr>
          <p:cNvSpPr/>
          <p:nvPr/>
        </p:nvSpPr>
        <p:spPr>
          <a:xfrm>
            <a:off x="2169334" y="4252781"/>
            <a:ext cx="2262433" cy="577628"/>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19" name="Rectangle 18">
            <a:extLst>
              <a:ext uri="{C183D7F6-B498-43B3-948B-1728B52AA6E4}">
                <adec:decorative xmlns:adec="http://schemas.microsoft.com/office/drawing/2017/decorative" val="1"/>
              </a:ext>
            </a:extLst>
          </p:cNvPr>
          <p:cNvSpPr/>
          <p:nvPr/>
        </p:nvSpPr>
        <p:spPr>
          <a:xfrm>
            <a:off x="5195712" y="4252781"/>
            <a:ext cx="5692877" cy="583165"/>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20" name="Rectangle 19">
            <a:extLst>
              <a:ext uri="{C183D7F6-B498-43B3-948B-1728B52AA6E4}">
                <adec:decorative xmlns:adec="http://schemas.microsoft.com/office/drawing/2017/decorative" val="1"/>
              </a:ext>
            </a:extLst>
          </p:cNvPr>
          <p:cNvSpPr/>
          <p:nvPr/>
        </p:nvSpPr>
        <p:spPr>
          <a:xfrm>
            <a:off x="6457837" y="3340104"/>
            <a:ext cx="1237727" cy="583165"/>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21" name="Rectangle 20">
            <a:extLst>
              <a:ext uri="{C183D7F6-B498-43B3-948B-1728B52AA6E4}">
                <adec:decorative xmlns:adec="http://schemas.microsoft.com/office/drawing/2017/decorative" val="1"/>
              </a:ext>
            </a:extLst>
          </p:cNvPr>
          <p:cNvSpPr/>
          <p:nvPr/>
        </p:nvSpPr>
        <p:spPr>
          <a:xfrm>
            <a:off x="4569909" y="3340104"/>
            <a:ext cx="1819215" cy="577627"/>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22" name="Rectangle 21">
            <a:extLst>
              <a:ext uri="{C183D7F6-B498-43B3-948B-1728B52AA6E4}">
                <adec:decorative xmlns:adec="http://schemas.microsoft.com/office/drawing/2017/decorative" val="1"/>
              </a:ext>
            </a:extLst>
          </p:cNvPr>
          <p:cNvSpPr/>
          <p:nvPr/>
        </p:nvSpPr>
        <p:spPr>
          <a:xfrm>
            <a:off x="2612553" y="3278524"/>
            <a:ext cx="1819214" cy="577627"/>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cxnSp>
        <p:nvCxnSpPr>
          <p:cNvPr id="5" name="Connector: Elbow 4">
            <a:extLst>
              <a:ext uri="{FF2B5EF4-FFF2-40B4-BE49-F238E27FC236}">
                <a16:creationId xmlns:a16="http://schemas.microsoft.com/office/drawing/2014/main" id="{C7E6DF66-66E5-4483-85B5-20B4FEA864A7}"/>
              </a:ext>
              <a:ext uri="{C183D7F6-B498-43B3-948B-1728B52AA6E4}">
                <adec:decorative xmlns:adec="http://schemas.microsoft.com/office/drawing/2017/decorative" val="1"/>
              </a:ext>
            </a:extLst>
          </p:cNvPr>
          <p:cNvCxnSpPr>
            <a:cxnSpLocks/>
            <a:stCxn id="23" idx="2"/>
            <a:endCxn id="22" idx="0"/>
          </p:cNvCxnSpPr>
          <p:nvPr/>
        </p:nvCxnSpPr>
        <p:spPr>
          <a:xfrm rot="16200000" flipH="1">
            <a:off x="2722276" y="2478640"/>
            <a:ext cx="376578" cy="1223190"/>
          </a:xfrm>
          <a:prstGeom prst="bentConnector3">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059ABFE9-C085-492D-995C-2E75DD50E790}"/>
              </a:ext>
              <a:ext uri="{C183D7F6-B498-43B3-948B-1728B52AA6E4}">
                <adec:decorative xmlns:adec="http://schemas.microsoft.com/office/drawing/2017/decorative" val="1"/>
              </a:ext>
            </a:extLst>
          </p:cNvPr>
          <p:cNvCxnSpPr>
            <a:cxnSpLocks/>
            <a:stCxn id="27" idx="2"/>
            <a:endCxn id="22" idx="0"/>
          </p:cNvCxnSpPr>
          <p:nvPr/>
        </p:nvCxnSpPr>
        <p:spPr>
          <a:xfrm rot="5400000">
            <a:off x="3670636" y="2753470"/>
            <a:ext cx="376579" cy="673529"/>
          </a:xfrm>
          <a:prstGeom prst="bentConnector3">
            <a:avLst>
              <a:gd name="adj1" fmla="val 50000"/>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CFE38438-B3EA-4674-A14E-20FDCB07131C}"/>
              </a:ext>
              <a:ext uri="{C183D7F6-B498-43B3-948B-1728B52AA6E4}">
                <adec:decorative xmlns:adec="http://schemas.microsoft.com/office/drawing/2017/decorative" val="1"/>
              </a:ext>
            </a:extLst>
          </p:cNvPr>
          <p:cNvCxnSpPr>
            <a:cxnSpLocks/>
            <a:stCxn id="24" idx="2"/>
            <a:endCxn id="21" idx="0"/>
          </p:cNvCxnSpPr>
          <p:nvPr/>
        </p:nvCxnSpPr>
        <p:spPr>
          <a:xfrm rot="5400000">
            <a:off x="5797243" y="2584220"/>
            <a:ext cx="438158" cy="1073610"/>
          </a:xfrm>
          <a:prstGeom prst="bentConnector3">
            <a:avLst>
              <a:gd name="adj1" fmla="val 50000"/>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EABBD23D-0A8C-4696-ABD4-1EA2F4769E66}"/>
              </a:ext>
              <a:ext uri="{C183D7F6-B498-43B3-948B-1728B52AA6E4}">
                <adec:decorative xmlns:adec="http://schemas.microsoft.com/office/drawing/2017/decorative" val="1"/>
              </a:ext>
            </a:extLst>
          </p:cNvPr>
          <p:cNvCxnSpPr>
            <a:cxnSpLocks/>
            <a:stCxn id="25" idx="2"/>
            <a:endCxn id="20" idx="0"/>
          </p:cNvCxnSpPr>
          <p:nvPr/>
        </p:nvCxnSpPr>
        <p:spPr>
          <a:xfrm rot="5400000">
            <a:off x="7473648" y="2505000"/>
            <a:ext cx="438158" cy="1232051"/>
          </a:xfrm>
          <a:prstGeom prst="bentConnector3">
            <a:avLst>
              <a:gd name="adj1" fmla="val 50000"/>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FD5BB12D-40D8-4B96-BDA1-8C77636D70A1}"/>
              </a:ext>
              <a:ext uri="{C183D7F6-B498-43B3-948B-1728B52AA6E4}">
                <adec:decorative xmlns:adec="http://schemas.microsoft.com/office/drawing/2017/decorative" val="1"/>
              </a:ext>
            </a:extLst>
          </p:cNvPr>
          <p:cNvCxnSpPr>
            <a:cxnSpLocks/>
            <a:stCxn id="17" idx="2"/>
            <a:endCxn id="29" idx="0"/>
          </p:cNvCxnSpPr>
          <p:nvPr/>
        </p:nvCxnSpPr>
        <p:spPr>
          <a:xfrm rot="5400000">
            <a:off x="9051484" y="2567273"/>
            <a:ext cx="438159" cy="1107502"/>
          </a:xfrm>
          <a:prstGeom prst="bentConnector3">
            <a:avLst>
              <a:gd name="adj1" fmla="val 50000"/>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249C2FB-6B18-4C8C-A4FA-AE57DFC6856D}"/>
              </a:ext>
              <a:ext uri="{C183D7F6-B498-43B3-948B-1728B52AA6E4}">
                <adec:decorative xmlns:adec="http://schemas.microsoft.com/office/drawing/2017/decorative" val="1"/>
              </a:ext>
            </a:extLst>
          </p:cNvPr>
          <p:cNvCxnSpPr>
            <a:cxnSpLocks/>
            <a:stCxn id="31" idx="0"/>
            <a:endCxn id="18" idx="2"/>
          </p:cNvCxnSpPr>
          <p:nvPr/>
        </p:nvCxnSpPr>
        <p:spPr>
          <a:xfrm flipV="1">
            <a:off x="3300551" y="4830409"/>
            <a:ext cx="0" cy="406693"/>
          </a:xfrm>
          <a:prstGeom prst="line">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06C8391-2381-4AC2-8469-6A835141AFF6}"/>
              </a:ext>
              <a:ext uri="{C183D7F6-B498-43B3-948B-1728B52AA6E4}">
                <adec:decorative xmlns:adec="http://schemas.microsoft.com/office/drawing/2017/decorative" val="1"/>
              </a:ext>
            </a:extLst>
          </p:cNvPr>
          <p:cNvCxnSpPr>
            <a:cxnSpLocks/>
            <a:stCxn id="26" idx="0"/>
            <a:endCxn id="19" idx="2"/>
          </p:cNvCxnSpPr>
          <p:nvPr/>
        </p:nvCxnSpPr>
        <p:spPr>
          <a:xfrm flipV="1">
            <a:off x="8042151" y="4835946"/>
            <a:ext cx="0" cy="401156"/>
          </a:xfrm>
          <a:prstGeom prst="line">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descr="ADX logo">
            <a:extLst>
              <a:ext uri="{FF2B5EF4-FFF2-40B4-BE49-F238E27FC236}">
                <a16:creationId xmlns:a16="http://schemas.microsoft.com/office/drawing/2014/main" id="{9B219F94-197F-4086-B75D-05000AFE0A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3208" y="466595"/>
            <a:ext cx="1189963" cy="624731"/>
          </a:xfrm>
          <a:prstGeom prst="rect">
            <a:avLst/>
          </a:prstGeom>
        </p:spPr>
      </p:pic>
    </p:spTree>
    <p:extLst>
      <p:ext uri="{BB962C8B-B14F-4D97-AF65-F5344CB8AC3E}">
        <p14:creationId xmlns:p14="http://schemas.microsoft.com/office/powerpoint/2010/main" val="1588369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22" presetClass="entr" presetSubtype="1" fill="hold" nodeType="withEffect">
                                  <p:stCondLst>
                                    <p:cond delay="10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22" presetClass="entr" presetSubtype="1" fill="hold" nodeType="withEffect">
                                  <p:stCondLst>
                                    <p:cond delay="200"/>
                                  </p:stCondLst>
                                  <p:childTnLst>
                                    <p:set>
                                      <p:cBhvr>
                                        <p:cTn id="20" dur="1" fill="hold">
                                          <p:stCondLst>
                                            <p:cond delay="0"/>
                                          </p:stCondLst>
                                        </p:cTn>
                                        <p:tgtEl>
                                          <p:spTgt spid="28"/>
                                        </p:tgtEl>
                                        <p:attrNameLst>
                                          <p:attrName>style.visibility</p:attrName>
                                        </p:attrNameLst>
                                      </p:cBhvr>
                                      <p:to>
                                        <p:strVal val="visible"/>
                                      </p:to>
                                    </p:set>
                                    <p:animEffect transition="in" filter="wipe(up)">
                                      <p:cBhvr>
                                        <p:cTn id="21" dur="500"/>
                                        <p:tgtEl>
                                          <p:spTgt spid="2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22" presetClass="entr" presetSubtype="1" fill="hold" nodeType="withEffect">
                                  <p:stCondLst>
                                    <p:cond delay="100"/>
                                  </p:stCondLst>
                                  <p:childTnLst>
                                    <p:set>
                                      <p:cBhvr>
                                        <p:cTn id="28" dur="1" fill="hold">
                                          <p:stCondLst>
                                            <p:cond delay="0"/>
                                          </p:stCondLst>
                                        </p:cTn>
                                        <p:tgtEl>
                                          <p:spTgt spid="33"/>
                                        </p:tgtEl>
                                        <p:attrNameLst>
                                          <p:attrName>style.visibility</p:attrName>
                                        </p:attrNameLst>
                                      </p:cBhvr>
                                      <p:to>
                                        <p:strVal val="visible"/>
                                      </p:to>
                                    </p:set>
                                    <p:animEffect transition="in" filter="wipe(up)">
                                      <p:cBhvr>
                                        <p:cTn id="29" dur="500"/>
                                        <p:tgtEl>
                                          <p:spTgt spid="33"/>
                                        </p:tgtEl>
                                      </p:cBhvr>
                                    </p:animEffect>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22" presetClass="entr" presetSubtype="1" fill="hold" nodeType="withEffect">
                                  <p:stCondLst>
                                    <p:cond delay="100"/>
                                  </p:stCondLst>
                                  <p:childTnLst>
                                    <p:set>
                                      <p:cBhvr>
                                        <p:cTn id="39" dur="1" fill="hold">
                                          <p:stCondLst>
                                            <p:cond delay="0"/>
                                          </p:stCondLst>
                                        </p:cTn>
                                        <p:tgtEl>
                                          <p:spTgt spid="34"/>
                                        </p:tgtEl>
                                        <p:attrNameLst>
                                          <p:attrName>style.visibility</p:attrName>
                                        </p:attrNameLst>
                                      </p:cBhvr>
                                      <p:to>
                                        <p:strVal val="visible"/>
                                      </p:to>
                                    </p:set>
                                    <p:animEffect transition="in" filter="wipe(up)">
                                      <p:cBhvr>
                                        <p:cTn id="40" dur="500"/>
                                        <p:tgtEl>
                                          <p:spTgt spid="34"/>
                                        </p:tgtEl>
                                      </p:cBhvr>
                                    </p:animEffect>
                                  </p:childTnLst>
                                </p:cTn>
                              </p:par>
                              <p:par>
                                <p:cTn id="41" presetID="10" presetClass="entr" presetSubtype="0" fill="hold" grpId="0" nodeType="withEffect">
                                  <p:stCondLst>
                                    <p:cond delay="20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22" presetClass="entr" presetSubtype="1" fill="hold" nodeType="withEffect">
                                  <p:stCondLst>
                                    <p:cond delay="100"/>
                                  </p:stCondLst>
                                  <p:childTnLst>
                                    <p:set>
                                      <p:cBhvr>
                                        <p:cTn id="50" dur="1" fill="hold">
                                          <p:stCondLst>
                                            <p:cond delay="0"/>
                                          </p:stCondLst>
                                        </p:cTn>
                                        <p:tgtEl>
                                          <p:spTgt spid="36"/>
                                        </p:tgtEl>
                                        <p:attrNameLst>
                                          <p:attrName>style.visibility</p:attrName>
                                        </p:attrNameLst>
                                      </p:cBhvr>
                                      <p:to>
                                        <p:strVal val="visible"/>
                                      </p:to>
                                    </p:set>
                                    <p:animEffect transition="in" filter="wipe(up)">
                                      <p:cBhvr>
                                        <p:cTn id="51" dur="500"/>
                                        <p:tgtEl>
                                          <p:spTgt spid="36"/>
                                        </p:tgtEl>
                                      </p:cBhvr>
                                    </p:animEffect>
                                  </p:childTnLst>
                                </p:cTn>
                              </p:par>
                              <p:par>
                                <p:cTn id="52" presetID="10" presetClass="entr" presetSubtype="0" fill="hold" grpId="0" nodeType="withEffect">
                                  <p:stCondLst>
                                    <p:cond delay="30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500"/>
                                        <p:tgtEl>
                                          <p:spTgt spid="31"/>
                                        </p:tgtEl>
                                      </p:cBhvr>
                                    </p:animEffect>
                                  </p:childTnLst>
                                </p:cTn>
                              </p:par>
                              <p:par>
                                <p:cTn id="60" presetID="22" presetClass="entr" presetSubtype="4" fill="hold" nodeType="withEffect">
                                  <p:stCondLst>
                                    <p:cond delay="200"/>
                                  </p:stCondLst>
                                  <p:childTnLst>
                                    <p:set>
                                      <p:cBhvr>
                                        <p:cTn id="61" dur="1" fill="hold">
                                          <p:stCondLst>
                                            <p:cond delay="0"/>
                                          </p:stCondLst>
                                        </p:cTn>
                                        <p:tgtEl>
                                          <p:spTgt spid="44"/>
                                        </p:tgtEl>
                                        <p:attrNameLst>
                                          <p:attrName>style.visibility</p:attrName>
                                        </p:attrNameLst>
                                      </p:cBhvr>
                                      <p:to>
                                        <p:strVal val="visible"/>
                                      </p:to>
                                    </p:set>
                                    <p:animEffect transition="in" filter="wipe(down)">
                                      <p:cBhvr>
                                        <p:cTn id="62" dur="500"/>
                                        <p:tgtEl>
                                          <p:spTgt spid="44"/>
                                        </p:tgtEl>
                                      </p:cBhvr>
                                    </p:animEffect>
                                  </p:childTnLst>
                                </p:cTn>
                              </p:par>
                              <p:par>
                                <p:cTn id="63" presetID="10" presetClass="entr" presetSubtype="0" fill="hold" grpId="0" nodeType="withEffect">
                                  <p:stCondLst>
                                    <p:cond delay="30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par>
                                <p:cTn id="71" presetID="22" presetClass="entr" presetSubtype="4" fill="hold" nodeType="withEffect">
                                  <p:stCondLst>
                                    <p:cond delay="100"/>
                                  </p:stCondLst>
                                  <p:childTnLst>
                                    <p:set>
                                      <p:cBhvr>
                                        <p:cTn id="72" dur="1" fill="hold">
                                          <p:stCondLst>
                                            <p:cond delay="0"/>
                                          </p:stCondLst>
                                        </p:cTn>
                                        <p:tgtEl>
                                          <p:spTgt spid="47"/>
                                        </p:tgtEl>
                                        <p:attrNameLst>
                                          <p:attrName>style.visibility</p:attrName>
                                        </p:attrNameLst>
                                      </p:cBhvr>
                                      <p:to>
                                        <p:strVal val="visible"/>
                                      </p:to>
                                    </p:set>
                                    <p:animEffect transition="in" filter="wipe(down)">
                                      <p:cBhvr>
                                        <p:cTn id="73" dur="500"/>
                                        <p:tgtEl>
                                          <p:spTgt spid="47"/>
                                        </p:tgtEl>
                                      </p:cBhvr>
                                    </p:animEffect>
                                  </p:childTnLst>
                                </p:cTn>
                              </p:par>
                              <p:par>
                                <p:cTn id="74" presetID="10" presetClass="entr" presetSubtype="0" fill="hold" grpId="0" nodeType="withEffect">
                                  <p:stCondLst>
                                    <p:cond delay="20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17" grpId="0" animBg="1"/>
      <p:bldP spid="31" grpId="0" animBg="1"/>
      <p:bldP spid="29" grpId="0" animBg="1"/>
      <p:bldP spid="18" grpId="0" animBg="1"/>
      <p:bldP spid="19" grpId="0" animBg="1"/>
      <p:bldP spid="20" grpId="0" animBg="1"/>
      <p:bldP spid="21" grpId="0" animBg="1"/>
      <p:bldP spid="2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2.xml><?xml version="1.0" encoding="utf-8"?>
<a:theme xmlns:a="http://schemas.openxmlformats.org/drawingml/2006/main" name="Black_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gradFill>
            <a:gsLst>
              <a:gs pos="11000">
                <a:schemeClr val="accent1"/>
              </a:gs>
              <a:gs pos="50000">
                <a:schemeClr val="accent2"/>
              </a:gs>
              <a:gs pos="100000">
                <a:schemeClr val="bg1"/>
              </a:gs>
              <a:gs pos="0">
                <a:schemeClr val="bg1"/>
              </a:gs>
              <a:gs pos="90000">
                <a:schemeClr val="accent1"/>
              </a:gs>
            </a:gsLst>
            <a:lin ang="5400000" scaled="1"/>
          </a:gra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Black_template" id="{32B00443-0F0F-468A-8D30-287ED9EBE2C2}" vid="{786BA7DC-878B-4DC9-BD55-2A637226D6DD}"/>
    </a:ext>
  </a:extLst>
</a:theme>
</file>

<file path=ppt/theme/theme3.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5BB657BC86925438BD8CC2A3D527F5B" ma:contentTypeVersion="15" ma:contentTypeDescription="Create a new document." ma:contentTypeScope="" ma:versionID="de9c0773925d1e49441e150703991f1f">
  <xsd:schema xmlns:xsd="http://www.w3.org/2001/XMLSchema" xmlns:xs="http://www.w3.org/2001/XMLSchema" xmlns:p="http://schemas.microsoft.com/office/2006/metadata/properties" xmlns:ns1="http://schemas.microsoft.com/sharepoint/v3" xmlns:ns2="1faa36c2-34b5-4e19-8d10-c01498bdf7db" xmlns:ns3="b1539245-de36-4d19-b9d0-7f8ec0cbd51e" targetNamespace="http://schemas.microsoft.com/office/2006/metadata/properties" ma:root="true" ma:fieldsID="ad49a60a4d130abf63ebefca24ac5bde" ns1:_="" ns2:_="" ns3:_="">
    <xsd:import namespace="http://schemas.microsoft.com/sharepoint/v3"/>
    <xsd:import namespace="1faa36c2-34b5-4e19-8d10-c01498bdf7db"/>
    <xsd:import namespace="b1539245-de36-4d19-b9d0-7f8ec0cbd51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ServiceDateTaken" minOccurs="0"/>
                <xsd:element ref="ns2:MediaServiceLocation"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faa36c2-34b5-4e19-8d10-c01498bdf7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1539245-de36-4d19-b9d0-7f8ec0cbd51e"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85C8949-12A8-4D3A-8B80-D82110DA804F}">
  <ds:schemaRefs>
    <ds:schemaRef ds:uri="http://schemas.microsoft.com/sharepoint/v3/contenttype/forms"/>
  </ds:schemaRefs>
</ds:datastoreItem>
</file>

<file path=customXml/itemProps2.xml><?xml version="1.0" encoding="utf-8"?>
<ds:datastoreItem xmlns:ds="http://schemas.openxmlformats.org/officeDocument/2006/customXml" ds:itemID="{1B70D356-E601-4D10-90F6-536FDCA3FCED}">
  <ds:schemaRefs>
    <ds:schemaRef ds:uri="http://purl.org/dc/dcmitype/"/>
    <ds:schemaRef ds:uri="http://schemas.microsoft.com/sharepoint/v3"/>
    <ds:schemaRef ds:uri="http://schemas.microsoft.com/office/infopath/2007/PartnerControls"/>
    <ds:schemaRef ds:uri="http://purl.org/dc/elements/1.1/"/>
    <ds:schemaRef ds:uri="http://schemas.microsoft.com/office/2006/documentManagement/types"/>
    <ds:schemaRef ds:uri="http://schemas.microsoft.com/office/2006/metadata/properties"/>
    <ds:schemaRef ds:uri="http://www.w3.org/XML/1998/namespace"/>
    <ds:schemaRef ds:uri="1faa36c2-34b5-4e19-8d10-c01498bdf7db"/>
    <ds:schemaRef ds:uri="http://schemas.openxmlformats.org/package/2006/metadata/core-properties"/>
    <ds:schemaRef ds:uri="b1539245-de36-4d19-b9d0-7f8ec0cbd51e"/>
    <ds:schemaRef ds:uri="http://purl.org/dc/terms/"/>
  </ds:schemaRefs>
</ds:datastoreItem>
</file>

<file path=customXml/itemProps3.xml><?xml version="1.0" encoding="utf-8"?>
<ds:datastoreItem xmlns:ds="http://schemas.openxmlformats.org/officeDocument/2006/customXml" ds:itemID="{2A1D86A0-51DE-42B0-B170-249EDBD85D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faa36c2-34b5-4e19-8d10-c01498bdf7db"/>
    <ds:schemaRef ds:uri="b1539245-de36-4d19-b9d0-7f8ec0cbd51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4321</Words>
  <Application>Microsoft Office PowerPoint</Application>
  <PresentationFormat>Widescreen</PresentationFormat>
  <Paragraphs>618</Paragraphs>
  <Slides>43</Slides>
  <Notes>37</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43</vt:i4>
      </vt:variant>
    </vt:vector>
  </HeadingPairs>
  <TitlesOfParts>
    <vt:vector size="56" baseType="lpstr">
      <vt:lpstr>Arial</vt:lpstr>
      <vt:lpstr>Calibri</vt:lpstr>
      <vt:lpstr>Consolas</vt:lpstr>
      <vt:lpstr>Segoe UI</vt:lpstr>
      <vt:lpstr>Segoe UI Light</vt:lpstr>
      <vt:lpstr>Segoe UI Semibold</vt:lpstr>
      <vt:lpstr>Segoe UI Semilight</vt:lpstr>
      <vt:lpstr>SegoeUI</vt:lpstr>
      <vt:lpstr>Symbol</vt:lpstr>
      <vt:lpstr>Wingdings</vt:lpstr>
      <vt:lpstr>Black Template</vt:lpstr>
      <vt:lpstr>Black_template</vt:lpstr>
      <vt:lpstr>White Template</vt:lpstr>
      <vt:lpstr>Azure Data Explorer</vt:lpstr>
      <vt:lpstr>Agenda</vt:lpstr>
      <vt:lpstr>Digital Transformation</vt:lpstr>
      <vt:lpstr>Intelligent Cloud</vt:lpstr>
      <vt:lpstr>Telemetry - A key data for Digital Transformation</vt:lpstr>
      <vt:lpstr>What are customers looking for? </vt:lpstr>
      <vt:lpstr>The Digital Transformation</vt:lpstr>
      <vt:lpstr>Big Data in Modern Business Environment </vt:lpstr>
      <vt:lpstr>Introducing Azure Data Explorer!</vt:lpstr>
      <vt:lpstr>Key pillars of Azure Data Explorer</vt:lpstr>
      <vt:lpstr>Proven Technology</vt:lpstr>
      <vt:lpstr>Microsoft’s Journey with Azure Data Explorer</vt:lpstr>
      <vt:lpstr>Common use cases across verticals</vt:lpstr>
      <vt:lpstr>Azure Data Explorer Customer Stories</vt:lpstr>
      <vt:lpstr>Customers are saying about Azure Data Explorer </vt:lpstr>
      <vt:lpstr>Connected Trucks Connected Factories</vt:lpstr>
      <vt:lpstr>Customer case study - Bosch</vt:lpstr>
      <vt:lpstr>Customer case study – Buhler Insights</vt:lpstr>
      <vt:lpstr>Integration Patterns</vt:lpstr>
      <vt:lpstr>Integration: Streaming Ingestion</vt:lpstr>
      <vt:lpstr>Integration: Batch Ingestion</vt:lpstr>
      <vt:lpstr>How it works</vt:lpstr>
      <vt:lpstr>Architecture</vt:lpstr>
      <vt:lpstr>Data Management and Ingestion</vt:lpstr>
      <vt:lpstr>One-Click Ingestion (wizard) Friction free on-boarding of your Azure data sources to Azure Data Explorer</vt:lpstr>
      <vt:lpstr>Intuitive querying</vt:lpstr>
      <vt:lpstr>Geospatial query </vt:lpstr>
      <vt:lpstr>Advanced Analytics – Built-in &amp; Extendible</vt:lpstr>
      <vt:lpstr>ADX for Data Scientists</vt:lpstr>
      <vt:lpstr>Agenda</vt:lpstr>
      <vt:lpstr>Time Series Analysis</vt:lpstr>
      <vt:lpstr>Machine Learning Plugins</vt:lpstr>
      <vt:lpstr>Process Mining by the SCAN operator </vt:lpstr>
      <vt:lpstr>python plugin: KQL extensibility with  inline Python</vt:lpstr>
      <vt:lpstr>ML Connectivity</vt:lpstr>
      <vt:lpstr>ML Connectivity</vt:lpstr>
      <vt:lpstr>ADX “other” Topics</vt:lpstr>
      <vt:lpstr>Azure Data Share - Data Sharing</vt:lpstr>
      <vt:lpstr>Pricing – Flexible Cost</vt:lpstr>
      <vt:lpstr>Enterprise Ready – Mission Critical</vt:lpstr>
      <vt:lpstr>Product Links</vt:lpstr>
      <vt:lpstr>Thank you!</vt:lpstr>
      <vt:lpstr>ADX - The platform for Analytical SaaS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Developer Template</dc:title>
  <dc:creator/>
  <cp:keywords/>
  <dc:description>Version 1.0a</dc:description>
  <cp:lastModifiedBy/>
  <cp:revision>25</cp:revision>
  <dcterms:created xsi:type="dcterms:W3CDTF">2018-03-09T21:22:36Z</dcterms:created>
  <dcterms:modified xsi:type="dcterms:W3CDTF">2022-06-09T07:57:10Z</dcterms:modified>
  <cp:category>Azure Developer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0x01010045BB657BC86925438BD8CC2A3D527F5B</vt:lpwstr>
  </property>
  <property fmtid="{D5CDD505-2E9C-101B-9397-08002B2CF9AE}" pid="3" name="_dlc_DocIdItemGuid">
    <vt:lpwstr>5c666594-0833-4b9d-a1f0-8c3737583105</vt:lpwstr>
  </property>
  <property fmtid="{D5CDD505-2E9C-101B-9397-08002B2CF9AE}" pid="4" name="MSIP_Label_87867195-f2b8-4ac2-b0b6-6bb73cb33afc_Enabled">
    <vt:lpwstr>True</vt:lpwstr>
  </property>
  <property fmtid="{D5CDD505-2E9C-101B-9397-08002B2CF9AE}" pid="5" name="MSIP_Label_87867195-f2b8-4ac2-b0b6-6bb73cb33afc_SiteId">
    <vt:lpwstr>72f988bf-86f1-41af-91ab-2d7cd011db47</vt:lpwstr>
  </property>
  <property fmtid="{D5CDD505-2E9C-101B-9397-08002B2CF9AE}" pid="6" name="MSIP_Label_87867195-f2b8-4ac2-b0b6-6bb73cb33afc_Owner">
    <vt:lpwstr>cliffsim@microsoft.com</vt:lpwstr>
  </property>
  <property fmtid="{D5CDD505-2E9C-101B-9397-08002B2CF9AE}" pid="7" name="MSIP_Label_87867195-f2b8-4ac2-b0b6-6bb73cb33afc_SetDate">
    <vt:lpwstr>2018-03-09T21:22:51.4106408Z</vt:lpwstr>
  </property>
  <property fmtid="{D5CDD505-2E9C-101B-9397-08002B2CF9AE}" pid="8" name="MSIP_Label_87867195-f2b8-4ac2-b0b6-6bb73cb33afc_Name">
    <vt:lpwstr>Public</vt:lpwstr>
  </property>
  <property fmtid="{D5CDD505-2E9C-101B-9397-08002B2CF9AE}" pid="9" name="MSIP_Label_87867195-f2b8-4ac2-b0b6-6bb73cb33afc_Application">
    <vt:lpwstr>Microsoft Azure Information Protection</vt:lpwstr>
  </property>
  <property fmtid="{D5CDD505-2E9C-101B-9397-08002B2CF9AE}" pid="10" name="MSIP_Label_87867195-f2b8-4ac2-b0b6-6bb73cb33afc_Extended_MSFT_Method">
    <vt:lpwstr>Manual</vt:lpwstr>
  </property>
  <property fmtid="{D5CDD505-2E9C-101B-9397-08002B2CF9AE}" pid="11" name="Sensitivity">
    <vt:lpwstr>Public</vt:lpwstr>
  </property>
</Properties>
</file>